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6" r:id="rId3"/>
    <p:sldMasterId id="2147483677" r:id="rId4"/>
    <p:sldMasterId id="2147483684" r:id="rId5"/>
    <p:sldMasterId id="2147483687" r:id="rId6"/>
    <p:sldMasterId id="2147483688" r:id="rId7"/>
  </p:sldMasterIdLst>
  <p:notesMasterIdLst>
    <p:notesMasterId r:id="rId10"/>
  </p:notesMasterIdLst>
  <p:handoutMasterIdLst>
    <p:handoutMasterId r:id="rId64"/>
  </p:handoutMasterIdLst>
  <p:sldIdLst>
    <p:sldId id="289" r:id="rId8"/>
    <p:sldId id="463" r:id="rId9"/>
    <p:sldId id="465" r:id="rId11"/>
    <p:sldId id="469" r:id="rId12"/>
    <p:sldId id="470" r:id="rId13"/>
    <p:sldId id="505" r:id="rId14"/>
    <p:sldId id="506" r:id="rId15"/>
    <p:sldId id="507" r:id="rId16"/>
    <p:sldId id="508" r:id="rId17"/>
    <p:sldId id="509" r:id="rId18"/>
    <p:sldId id="510" r:id="rId19"/>
    <p:sldId id="511" r:id="rId20"/>
    <p:sldId id="512" r:id="rId21"/>
    <p:sldId id="513" r:id="rId22"/>
    <p:sldId id="514" r:id="rId23"/>
    <p:sldId id="515" r:id="rId24"/>
    <p:sldId id="516" r:id="rId25"/>
    <p:sldId id="518" r:id="rId26"/>
    <p:sldId id="519" r:id="rId27"/>
    <p:sldId id="520" r:id="rId28"/>
    <p:sldId id="521" r:id="rId29"/>
    <p:sldId id="522" r:id="rId30"/>
    <p:sldId id="523" r:id="rId31"/>
    <p:sldId id="524" r:id="rId32"/>
    <p:sldId id="525" r:id="rId33"/>
    <p:sldId id="526" r:id="rId34"/>
    <p:sldId id="527" r:id="rId35"/>
    <p:sldId id="528" r:id="rId36"/>
    <p:sldId id="529" r:id="rId37"/>
    <p:sldId id="530" r:id="rId38"/>
    <p:sldId id="531" r:id="rId39"/>
    <p:sldId id="532" r:id="rId40"/>
    <p:sldId id="537" r:id="rId41"/>
    <p:sldId id="533" r:id="rId42"/>
    <p:sldId id="534" r:id="rId43"/>
    <p:sldId id="535" r:id="rId44"/>
    <p:sldId id="536" r:id="rId45"/>
    <p:sldId id="517" r:id="rId46"/>
    <p:sldId id="538" r:id="rId47"/>
    <p:sldId id="558" r:id="rId48"/>
    <p:sldId id="539" r:id="rId49"/>
    <p:sldId id="540" r:id="rId50"/>
    <p:sldId id="541" r:id="rId51"/>
    <p:sldId id="542" r:id="rId52"/>
    <p:sldId id="543" r:id="rId53"/>
    <p:sldId id="544" r:id="rId54"/>
    <p:sldId id="545" r:id="rId55"/>
    <p:sldId id="546" r:id="rId56"/>
    <p:sldId id="547" r:id="rId57"/>
    <p:sldId id="548" r:id="rId58"/>
    <p:sldId id="549" r:id="rId59"/>
    <p:sldId id="550" r:id="rId60"/>
    <p:sldId id="551" r:id="rId61"/>
    <p:sldId id="552" r:id="rId62"/>
    <p:sldId id="559"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444547"/>
    <a:srgbClr val="3A11BA"/>
    <a:srgbClr val="F0F0F0"/>
    <a:srgbClr val="F5F5F5"/>
    <a:srgbClr val="277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65526" autoAdjust="0"/>
  </p:normalViewPr>
  <p:slideViewPr>
    <p:cSldViewPr snapToGrid="0" snapToObjects="1">
      <p:cViewPr varScale="1">
        <p:scale>
          <a:sx n="108" d="100"/>
          <a:sy n="108" d="100"/>
        </p:scale>
        <p:origin x="1884" y="96"/>
      </p:cViewPr>
      <p:guideLst/>
    </p:cSldViewPr>
  </p:slideViewPr>
  <p:notesTextViewPr>
    <p:cViewPr>
      <p:scale>
        <a:sx n="1" d="1"/>
        <a:sy n="1" d="1"/>
      </p:scale>
      <p:origin x="0" y="0"/>
    </p:cViewPr>
  </p:notesTextViewPr>
  <p:notesViewPr>
    <p:cSldViewPr snapToGrid="0" snapToObjects="1">
      <p:cViewPr varScale="1">
        <p:scale>
          <a:sx n="86" d="100"/>
          <a:sy n="86" d="100"/>
        </p:scale>
        <p:origin x="3864"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F698DE-5563-4329-9E4F-A076552207A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9A9A32-7A61-4B63-897F-C09C71FC20D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2D96C-1690-4857-8527-4F49E318E14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B71B8-E4D1-43F7-8F02-E9FF06B0C0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其余参数可以参考产品手册。</a:t>
            </a:r>
            <a:endParaRPr lang="zh-CN" altLang="en-US" dirty="0" smtClean="0"/>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t>collector_20210201_134541.tar.gz</a:t>
            </a:r>
            <a:r>
              <a:rPr lang="zh-CN" altLang="en-US" sz="1200" dirty="0" smtClean="0"/>
              <a:t>文件中，包含了操作系统、数据库等信息，可以解压该文件，对数据库故障进行排查。</a:t>
            </a:r>
            <a:endParaRPr lang="zh-CN" altLang="en-US"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为了保证数据一致性和完整性，</a:t>
            </a:r>
            <a:r>
              <a:rPr lang="en-US" altLang="zh-CN" sz="1200" b="0" i="0" kern="1200" baseline="0" dirty="0" err="1" smtClean="0">
                <a:solidFill>
                  <a:schemeClr val="tx1"/>
                </a:solidFill>
                <a:effectLst/>
                <a:latin typeface="Huawei Sans" panose="020C0503030203020204" pitchFamily="34" charset="0"/>
                <a:ea typeface="方正兰亭黑简体" panose="02000000000000000000" pitchFamily="2" charset="-122"/>
                <a:cs typeface="+mn-cs"/>
              </a:rPr>
              <a:t>gs_dump</a:t>
            </a:r>
            <a:r>
              <a:rPr lang="zh-CN" altLang="en-US" sz="12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会对需要转储的表设置共享锁。如果表在别的事务中设置了共享锁，</a:t>
            </a:r>
            <a:r>
              <a:rPr lang="en-US" altLang="zh-CN" sz="1200" b="0" i="0" kern="1200" baseline="0" dirty="0" err="1" smtClean="0">
                <a:solidFill>
                  <a:schemeClr val="tx1"/>
                </a:solidFill>
                <a:effectLst/>
                <a:latin typeface="Huawei Sans" panose="020C0503030203020204" pitchFamily="34" charset="0"/>
                <a:ea typeface="方正兰亭黑简体" panose="02000000000000000000" pitchFamily="2" charset="-122"/>
                <a:cs typeface="+mn-cs"/>
              </a:rPr>
              <a:t>gs_dump</a:t>
            </a:r>
            <a:r>
              <a:rPr lang="zh-CN" altLang="en-US" sz="12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会等待锁释放后锁定表。如果无法在指定时间内锁定某个表，转储会失败。用户可以通过指定</a:t>
            </a:r>
            <a:r>
              <a:rPr lang="en-US" altLang="zh-CN" sz="12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-lock-wait-timeout</a:t>
            </a:r>
            <a:r>
              <a:rPr lang="zh-CN" altLang="en-US" sz="12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选项，自定义等待锁超时时间。</a:t>
            </a:r>
            <a:endParaRPr lang="zh-CN" altLang="en-US" sz="1200" b="0" i="0"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a:p>
            <a:r>
              <a:rPr lang="en-US" altLang="zh-CN" dirty="0" err="1" smtClean="0"/>
              <a:t>dbname</a:t>
            </a:r>
            <a:r>
              <a:rPr lang="en-US" altLang="zh-CN" dirty="0" smtClean="0"/>
              <a:t>”</a:t>
            </a:r>
            <a:r>
              <a:rPr lang="zh-CN" altLang="en-US" dirty="0" smtClean="0"/>
              <a:t>前面不需要加短或长选项。“</a:t>
            </a:r>
            <a:r>
              <a:rPr lang="en-US" altLang="zh-CN" dirty="0" err="1" smtClean="0"/>
              <a:t>dbname</a:t>
            </a:r>
            <a:r>
              <a:rPr lang="en-US" altLang="zh-CN" dirty="0" smtClean="0"/>
              <a:t>”</a:t>
            </a:r>
            <a:r>
              <a:rPr lang="zh-CN" altLang="en-US" dirty="0" smtClean="0"/>
              <a:t>指定要连接的数据库。 例如： 不需要</a:t>
            </a:r>
            <a:r>
              <a:rPr lang="en-US" altLang="zh-CN" dirty="0" smtClean="0"/>
              <a:t>-d</a:t>
            </a:r>
            <a:r>
              <a:rPr lang="zh-CN" altLang="en-US" dirty="0" smtClean="0"/>
              <a:t>，直接指定“</a:t>
            </a:r>
            <a:r>
              <a:rPr lang="en-US" altLang="zh-CN" dirty="0" err="1" smtClean="0"/>
              <a:t>dbname</a:t>
            </a:r>
            <a:r>
              <a:rPr lang="en-US" altLang="zh-CN" dirty="0" smtClean="0"/>
              <a:t>”</a:t>
            </a:r>
            <a:r>
              <a:rPr lang="zh-CN" altLang="en-US" dirty="0" smtClean="0"/>
              <a:t>。</a:t>
            </a:r>
            <a:endParaRPr lang="zh-CN" altLang="en-US"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a:t>
            </a:r>
            <a:r>
              <a:rPr lang="en-US" altLang="zh-CN" dirty="0" smtClean="0"/>
              <a:t>-t</a:t>
            </a:r>
            <a:r>
              <a:rPr lang="zh-CN" altLang="en-US" dirty="0" smtClean="0"/>
              <a:t>参数选项个数大于</a:t>
            </a:r>
            <a:r>
              <a:rPr lang="en-US" altLang="zh-CN" dirty="0" smtClean="0"/>
              <a:t>100</a:t>
            </a:r>
            <a:r>
              <a:rPr lang="zh-CN" altLang="en-US" dirty="0" smtClean="0"/>
              <a:t>，建议使用参数</a:t>
            </a:r>
            <a:r>
              <a:rPr lang="en-US" altLang="zh-CN" dirty="0" smtClean="0"/>
              <a:t>–include-table-file</a:t>
            </a:r>
            <a:r>
              <a:rPr lang="zh-CN" altLang="en-US" dirty="0" smtClean="0"/>
              <a:t>来替换。</a:t>
            </a:r>
            <a:endParaRPr lang="en-US" altLang="zh-CN" dirty="0" smtClean="0"/>
          </a:p>
          <a:p>
            <a:r>
              <a:rPr lang="zh-CN" altLang="en-US" dirty="0" smtClean="0"/>
              <a:t>其他重要参数请参考产品文档。</a:t>
            </a:r>
            <a:endParaRPr lang="en-US" altLang="zh-CN" dirty="0" smtClean="0"/>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gs_ssh</a:t>
            </a:r>
            <a:r>
              <a:rPr lang="zh-CN" altLang="en-US" dirty="0" smtClean="0"/>
              <a:t>执行前提：</a:t>
            </a:r>
            <a:endParaRPr lang="en-US" altLang="zh-CN" dirty="0" smtClean="0"/>
          </a:p>
          <a:p>
            <a:pPr lvl="1"/>
            <a:r>
              <a:rPr lang="zh-CN" altLang="en-US" dirty="0" smtClean="0"/>
              <a:t>各个主机间互信正常。</a:t>
            </a:r>
            <a:endParaRPr lang="zh-CN" altLang="en-US" dirty="0" smtClean="0"/>
          </a:p>
          <a:p>
            <a:pPr lvl="1"/>
            <a:r>
              <a:rPr lang="en-US" altLang="zh-CN" dirty="0" smtClean="0"/>
              <a:t>openGauss</a:t>
            </a:r>
            <a:r>
              <a:rPr lang="zh-CN" altLang="en-US" dirty="0" smtClean="0"/>
              <a:t>已经正确安装部署。</a:t>
            </a:r>
            <a:endParaRPr lang="zh-CN" altLang="en-US" dirty="0" smtClean="0"/>
          </a:p>
          <a:p>
            <a:pPr lvl="1"/>
            <a:r>
              <a:rPr lang="zh-CN" altLang="en-US" dirty="0" smtClean="0"/>
              <a:t>调用命令可用</a:t>
            </a:r>
            <a:r>
              <a:rPr lang="en-US" altLang="zh-CN" dirty="0" smtClean="0"/>
              <a:t>which</a:t>
            </a:r>
            <a:r>
              <a:rPr lang="zh-CN" altLang="en-US" dirty="0" smtClean="0"/>
              <a:t>查询到且在当前用户下有执行权限。</a:t>
            </a:r>
            <a:endParaRPr lang="zh-CN" altLang="en-US" dirty="0" smtClean="0"/>
          </a:p>
          <a:p>
            <a:pPr lvl="1"/>
            <a:r>
              <a:rPr lang="zh-CN" altLang="en-US" dirty="0" smtClean="0"/>
              <a:t>需以操作系统用户</a:t>
            </a:r>
            <a:r>
              <a:rPr lang="en-US" altLang="zh-CN" dirty="0" err="1" smtClean="0"/>
              <a:t>omm</a:t>
            </a:r>
            <a:r>
              <a:rPr lang="zh-CN" altLang="en-US" dirty="0" smtClean="0"/>
              <a:t>执行</a:t>
            </a:r>
            <a:r>
              <a:rPr lang="en-US" altLang="zh-CN" dirty="0" err="1" smtClean="0"/>
              <a:t>gs_ssh</a:t>
            </a:r>
            <a:r>
              <a:rPr lang="zh-CN" altLang="en-US" dirty="0" smtClean="0"/>
              <a:t>命令。</a:t>
            </a:r>
            <a:endParaRPr lang="zh-CN" altLang="en-US" dirty="0" smtClean="0"/>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openGauss</a:t>
            </a:r>
            <a:r>
              <a:rPr lang="zh-CN" altLang="en-US" sz="12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数据库内存优化存储引擎组件（绿色部分）负责管理</a:t>
            </a:r>
            <a:r>
              <a:rPr lang="en-US" altLang="zh-CN" sz="12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MOT</a:t>
            </a:r>
            <a:r>
              <a:rPr lang="zh-CN" altLang="en-US" sz="12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和事务，蓝色表示现有的</a:t>
            </a:r>
            <a:r>
              <a:rPr lang="en-US" altLang="zh-CN" sz="12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openGauss</a:t>
            </a:r>
            <a:r>
              <a:rPr lang="zh-CN" altLang="en-US" sz="12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组件。</a:t>
            </a:r>
            <a:endParaRPr lang="zh-CN" altLang="en-US"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gs_check</a:t>
            </a:r>
            <a:r>
              <a:rPr lang="zh-CN" altLang="en-US" dirty="0" smtClean="0"/>
              <a:t>工具使用注意事项：</a:t>
            </a:r>
            <a:endParaRPr lang="en-US" altLang="zh-CN" dirty="0" smtClean="0"/>
          </a:p>
          <a:p>
            <a:pPr lvl="1"/>
            <a:r>
              <a:rPr lang="zh-CN" altLang="en-US" dirty="0" smtClean="0"/>
              <a:t>必须指定</a:t>
            </a:r>
            <a:r>
              <a:rPr lang="en-US" altLang="zh-CN" dirty="0" smtClean="0"/>
              <a:t>-i</a:t>
            </a:r>
            <a:r>
              <a:rPr lang="zh-CN" altLang="en-US" dirty="0" smtClean="0"/>
              <a:t>或</a:t>
            </a:r>
            <a:r>
              <a:rPr lang="en-US" altLang="zh-CN" dirty="0" smtClean="0"/>
              <a:t>-e</a:t>
            </a:r>
            <a:r>
              <a:rPr lang="zh-CN" altLang="en-US" dirty="0" smtClean="0"/>
              <a:t>参数，</a:t>
            </a:r>
            <a:r>
              <a:rPr lang="en-US" altLang="zh-CN" dirty="0" smtClean="0"/>
              <a:t>-i</a:t>
            </a:r>
            <a:r>
              <a:rPr lang="zh-CN" altLang="en-US" dirty="0" smtClean="0"/>
              <a:t>会检查指定的单项，</a:t>
            </a:r>
            <a:r>
              <a:rPr lang="en-US" altLang="zh-CN" dirty="0" smtClean="0"/>
              <a:t>-e</a:t>
            </a:r>
            <a:r>
              <a:rPr lang="zh-CN" altLang="en-US" dirty="0" smtClean="0"/>
              <a:t>会检查对应场景配置中的多项。</a:t>
            </a:r>
            <a:endParaRPr lang="zh-CN" altLang="en-US" dirty="0" smtClean="0"/>
          </a:p>
          <a:p>
            <a:pPr lvl="1"/>
            <a:r>
              <a:rPr lang="zh-CN" altLang="en-US" dirty="0" smtClean="0"/>
              <a:t>如果</a:t>
            </a:r>
            <a:r>
              <a:rPr lang="en-US" altLang="zh-CN" dirty="0" smtClean="0"/>
              <a:t>-i</a:t>
            </a:r>
            <a:r>
              <a:rPr lang="zh-CN" altLang="en-US" dirty="0" smtClean="0"/>
              <a:t>参数中不包含</a:t>
            </a:r>
            <a:r>
              <a:rPr lang="en-US" altLang="zh-CN" dirty="0" smtClean="0"/>
              <a:t>root</a:t>
            </a:r>
            <a:r>
              <a:rPr lang="zh-CN" altLang="en-US" dirty="0" smtClean="0"/>
              <a:t>类检查项或</a:t>
            </a:r>
            <a:r>
              <a:rPr lang="en-US" altLang="zh-CN" dirty="0" smtClean="0"/>
              <a:t>-e</a:t>
            </a:r>
            <a:r>
              <a:rPr lang="zh-CN" altLang="en-US" dirty="0" smtClean="0"/>
              <a:t>场景配置列表中没有</a:t>
            </a:r>
            <a:r>
              <a:rPr lang="en-US" altLang="zh-CN" dirty="0" smtClean="0"/>
              <a:t>root</a:t>
            </a:r>
            <a:r>
              <a:rPr lang="zh-CN" altLang="en-US" dirty="0" smtClean="0"/>
              <a:t>类检查项，则不需要交互输入</a:t>
            </a:r>
            <a:r>
              <a:rPr lang="en-US" altLang="zh-CN" dirty="0" smtClean="0"/>
              <a:t>root</a:t>
            </a:r>
            <a:r>
              <a:rPr lang="zh-CN" altLang="en-US" dirty="0" smtClean="0"/>
              <a:t>权限的用户及其密码。</a:t>
            </a:r>
            <a:endParaRPr lang="zh-CN" altLang="en-US" dirty="0" smtClean="0"/>
          </a:p>
          <a:p>
            <a:pPr lvl="1"/>
            <a:r>
              <a:rPr lang="zh-CN" altLang="en-US" dirty="0" smtClean="0"/>
              <a:t>可使用</a:t>
            </a:r>
            <a:r>
              <a:rPr lang="en-US" altLang="zh-CN" dirty="0" smtClean="0"/>
              <a:t>–skip-root-items</a:t>
            </a:r>
            <a:r>
              <a:rPr lang="zh-CN" altLang="en-US" dirty="0" smtClean="0"/>
              <a:t>跳过检查项中包含的</a:t>
            </a:r>
            <a:r>
              <a:rPr lang="en-US" altLang="zh-CN" dirty="0" smtClean="0"/>
              <a:t>root</a:t>
            </a:r>
            <a:r>
              <a:rPr lang="zh-CN" altLang="en-US" dirty="0" smtClean="0"/>
              <a:t>类检查，以免需要输入</a:t>
            </a:r>
            <a:r>
              <a:rPr lang="en-US" altLang="zh-CN" dirty="0" smtClean="0"/>
              <a:t>root</a:t>
            </a:r>
            <a:r>
              <a:rPr lang="zh-CN" altLang="en-US" dirty="0" smtClean="0"/>
              <a:t>权限用户及密码。</a:t>
            </a:r>
            <a:endParaRPr lang="zh-CN" altLang="en-US" dirty="0" smtClean="0"/>
          </a:p>
          <a:p>
            <a:pPr lvl="1"/>
            <a:r>
              <a:rPr lang="en-US" altLang="zh-CN" dirty="0" smtClean="0"/>
              <a:t>MTU</a:t>
            </a:r>
            <a:r>
              <a:rPr lang="zh-CN" altLang="en-US" dirty="0" smtClean="0"/>
              <a:t>值不一致时可能导致检查缓慢或进程停止响应，当巡检工具出现提示时请修改各节点</a:t>
            </a:r>
            <a:r>
              <a:rPr lang="en-US" altLang="zh-CN" dirty="0" smtClean="0"/>
              <a:t>MTU</a:t>
            </a:r>
            <a:r>
              <a:rPr lang="zh-CN" altLang="en-US" dirty="0" smtClean="0"/>
              <a:t>值一致后再进行巡检。</a:t>
            </a:r>
            <a:endParaRPr lang="zh-CN" altLang="en-US" dirty="0" smtClean="0"/>
          </a:p>
          <a:p>
            <a:pPr lvl="1"/>
            <a:r>
              <a:rPr lang="zh-CN" altLang="en-US" dirty="0" smtClean="0"/>
              <a:t>交换机不支持当前设置的</a:t>
            </a:r>
            <a:r>
              <a:rPr lang="en-US" altLang="zh-CN" dirty="0" smtClean="0"/>
              <a:t>MTU</a:t>
            </a:r>
            <a:r>
              <a:rPr lang="zh-CN" altLang="en-US" dirty="0" smtClean="0"/>
              <a:t>值时，即使</a:t>
            </a:r>
            <a:r>
              <a:rPr lang="en-US" altLang="zh-CN" dirty="0" smtClean="0"/>
              <a:t>MTU</a:t>
            </a:r>
            <a:r>
              <a:rPr lang="zh-CN" altLang="en-US" dirty="0" smtClean="0"/>
              <a:t>值一致也会出现通信问题引起进程停止响应，需要根据交换机调整</a:t>
            </a:r>
            <a:r>
              <a:rPr lang="en-US" altLang="zh-CN" dirty="0" smtClean="0"/>
              <a:t>MTU</a:t>
            </a:r>
            <a:r>
              <a:rPr lang="zh-CN" altLang="en-US" dirty="0" smtClean="0"/>
              <a:t>大小。</a:t>
            </a:r>
            <a:endParaRPr lang="zh-CN" altLang="en-US" dirty="0" smtClean="0"/>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endParaRPr lang="en-US" altLang="zh-CN" dirty="0" smtClean="0"/>
          </a:p>
          <a:p>
            <a:pPr lvl="1"/>
            <a:r>
              <a:rPr lang="en-US" altLang="zh-CN" dirty="0" smtClean="0"/>
              <a:t>B</a:t>
            </a:r>
            <a:endParaRPr lang="en-US" altLang="zh-CN" dirty="0" smtClean="0"/>
          </a:p>
          <a:p>
            <a:pPr lvl="1"/>
            <a:r>
              <a:rPr lang="en-US" altLang="zh-CN" dirty="0" smtClean="0"/>
              <a:t>F</a:t>
            </a:r>
            <a:endParaRPr lang="en-US" altLang="zh-CN" dirty="0" smtClean="0"/>
          </a:p>
          <a:p>
            <a:pPr lvl="1"/>
            <a:r>
              <a:rPr lang="en-US" altLang="zh-CN" dirty="0" err="1" smtClean="0"/>
              <a:t>gs_ssh</a:t>
            </a:r>
            <a:r>
              <a:rPr lang="zh-CN" altLang="en-US" dirty="0" smtClean="0"/>
              <a:t>执行前提：</a:t>
            </a:r>
            <a:r>
              <a:rPr lang="en-US" altLang="zh-CN" dirty="0" smtClean="0"/>
              <a:t>1</a:t>
            </a:r>
            <a:r>
              <a:rPr lang="zh-CN" altLang="en-US" dirty="0" smtClean="0"/>
              <a:t>、各个主机间互信正常。</a:t>
            </a:r>
            <a:r>
              <a:rPr lang="en-US" altLang="zh-CN" dirty="0" smtClean="0"/>
              <a:t>2</a:t>
            </a:r>
            <a:r>
              <a:rPr lang="zh-CN" altLang="en-US" dirty="0" smtClean="0"/>
              <a:t>、</a:t>
            </a:r>
            <a:r>
              <a:rPr lang="en-US" altLang="zh-CN" dirty="0" smtClean="0"/>
              <a:t>openGauss</a:t>
            </a:r>
            <a:r>
              <a:rPr lang="zh-CN" altLang="en-US" dirty="0" smtClean="0"/>
              <a:t>已经正确安装部署。</a:t>
            </a:r>
            <a:r>
              <a:rPr lang="en-US" altLang="zh-CN" dirty="0" smtClean="0"/>
              <a:t>3</a:t>
            </a:r>
            <a:r>
              <a:rPr lang="zh-CN" altLang="en-US" dirty="0" smtClean="0"/>
              <a:t>、调用命令可用</a:t>
            </a:r>
            <a:r>
              <a:rPr lang="en-US" altLang="zh-CN" dirty="0" smtClean="0"/>
              <a:t>which</a:t>
            </a:r>
            <a:r>
              <a:rPr lang="zh-CN" altLang="en-US" dirty="0" smtClean="0"/>
              <a:t>查询到且在当前用户下有执行权限。</a:t>
            </a:r>
            <a:r>
              <a:rPr lang="en-US" altLang="zh-CN" dirty="0" smtClean="0"/>
              <a:t>4</a:t>
            </a:r>
            <a:r>
              <a:rPr lang="zh-CN" altLang="en-US" dirty="0" smtClean="0"/>
              <a:t>、需以操作系统用户</a:t>
            </a:r>
            <a:r>
              <a:rPr lang="en-US" altLang="zh-CN" dirty="0" err="1" smtClean="0"/>
              <a:t>omm</a:t>
            </a:r>
            <a:r>
              <a:rPr lang="zh-CN" altLang="en-US" dirty="0" smtClean="0"/>
              <a:t>执行</a:t>
            </a:r>
            <a:r>
              <a:rPr lang="en-US" altLang="zh-CN" dirty="0" err="1" smtClean="0"/>
              <a:t>gs_ssh</a:t>
            </a:r>
            <a:r>
              <a:rPr lang="zh-CN" altLang="en-US" dirty="0" smtClean="0"/>
              <a:t>命令。</a:t>
            </a:r>
            <a:endParaRPr lang="zh-CN" altLang="en-US" dirty="0" smtClean="0"/>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endParaRPr lang="en-US" altLang="zh-CN" dirty="0" smtClean="0"/>
          </a:p>
          <a:p>
            <a:pPr lvl="1"/>
            <a:r>
              <a:rPr lang="en-US" altLang="zh-CN" dirty="0" smtClean="0"/>
              <a:t>ACD</a:t>
            </a:r>
            <a:endParaRPr lang="en-US" altLang="zh-CN" dirty="0" smtClean="0"/>
          </a:p>
          <a:p>
            <a:pPr lvl="1"/>
            <a:r>
              <a:rPr lang="en-US" altLang="zh-CN" dirty="0" smtClean="0"/>
              <a:t>F</a:t>
            </a:r>
            <a:endParaRPr lang="zh-CN" altLang="en-US" dirty="0" smtClean="0"/>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B71B8-E4D1-43F7-8F02-E9FF06B0C0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t>CheckCPU</a:t>
            </a:r>
            <a:r>
              <a:rPr lang="zh-CN" altLang="en-US" sz="1200" dirty="0" smtClean="0"/>
              <a:t>会调用</a:t>
            </a:r>
            <a:r>
              <a:rPr lang="en-US" altLang="zh-CN" sz="1200" dirty="0" err="1" smtClean="0"/>
              <a:t>sar</a:t>
            </a:r>
            <a:r>
              <a:rPr lang="zh-CN" altLang="en-US" sz="1200" dirty="0" smtClean="0"/>
              <a:t>，如果没有安装可以使用</a:t>
            </a:r>
            <a:r>
              <a:rPr lang="en-US" altLang="zh-CN" sz="1200" dirty="0" smtClean="0"/>
              <a:t>yum –y install </a:t>
            </a:r>
            <a:r>
              <a:rPr lang="en-US" altLang="zh-CN" sz="1200" b="0" i="0" kern="1200" baseline="0" dirty="0" err="1" smtClean="0">
                <a:solidFill>
                  <a:schemeClr val="tx1"/>
                </a:solidFill>
                <a:effectLst/>
                <a:latin typeface="Huawei Sans" panose="020C0503030203020204" pitchFamily="34" charset="0"/>
                <a:ea typeface="方正兰亭黑简体" panose="02000000000000000000" pitchFamily="2" charset="-122"/>
                <a:cs typeface="+mn-cs"/>
              </a:rPr>
              <a:t>sysstat</a:t>
            </a:r>
            <a:r>
              <a:rPr lang="zh-CN" altLang="en-US" sz="1200" b="0" i="0" kern="1200" baseline="0" dirty="0" smtClean="0">
                <a:solidFill>
                  <a:schemeClr val="tx1"/>
                </a:solidFill>
                <a:effectLst/>
                <a:latin typeface="Huawei Sans" panose="020C0503030203020204" pitchFamily="34" charset="0"/>
                <a:ea typeface="方正兰亭黑简体" panose="02000000000000000000" pitchFamily="2" charset="-122"/>
                <a:cs typeface="+mn-cs"/>
              </a:rPr>
              <a:t>安装。</a:t>
            </a:r>
            <a:endParaRPr lang="zh-CN" altLang="en-US" dirty="0" smtClean="0"/>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gs_checkos</a:t>
            </a:r>
            <a:r>
              <a:rPr lang="zh-CN" altLang="en-US" dirty="0" smtClean="0"/>
              <a:t>使用注意事项：</a:t>
            </a:r>
            <a:endParaRPr lang="en-US" altLang="zh-CN" dirty="0" smtClean="0"/>
          </a:p>
          <a:p>
            <a:pPr lvl="1"/>
            <a:r>
              <a:rPr lang="zh-CN" altLang="en-US" dirty="0" smtClean="0"/>
              <a:t>当前的硬件和网络环境正常。</a:t>
            </a:r>
            <a:endParaRPr lang="zh-CN" altLang="en-US" dirty="0" smtClean="0"/>
          </a:p>
          <a:p>
            <a:pPr lvl="1"/>
            <a:r>
              <a:rPr lang="zh-CN" altLang="en-US" dirty="0" smtClean="0"/>
              <a:t>各主机间</a:t>
            </a:r>
            <a:r>
              <a:rPr lang="en-US" altLang="zh-CN" dirty="0" smtClean="0"/>
              <a:t>root</a:t>
            </a:r>
            <a:r>
              <a:rPr lang="zh-CN" altLang="en-US" dirty="0" smtClean="0"/>
              <a:t>互信状态正常。</a:t>
            </a:r>
            <a:endParaRPr lang="zh-CN" altLang="en-US" dirty="0" smtClean="0"/>
          </a:p>
          <a:p>
            <a:pPr lvl="1"/>
            <a:r>
              <a:rPr lang="zh-CN" altLang="en-US" dirty="0" smtClean="0"/>
              <a:t>只能使用</a:t>
            </a:r>
            <a:r>
              <a:rPr lang="en-US" altLang="zh-CN" dirty="0" smtClean="0"/>
              <a:t>root</a:t>
            </a:r>
            <a:r>
              <a:rPr lang="zh-CN" altLang="en-US" dirty="0" smtClean="0"/>
              <a:t>用户执行</a:t>
            </a:r>
            <a:r>
              <a:rPr lang="en-US" altLang="zh-CN" dirty="0" err="1" smtClean="0"/>
              <a:t>gs_checkos</a:t>
            </a:r>
            <a:r>
              <a:rPr lang="zh-CN" altLang="en-US" dirty="0" smtClean="0"/>
              <a:t>命令。</a:t>
            </a:r>
            <a:endParaRPr lang="zh-CN" altLang="en-US" dirty="0" smtClean="0"/>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4.tiff"/><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image" Target="../media/image3.svg"/><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6.png"/><Relationship Id="rId3" Type="http://schemas.openxmlformats.org/officeDocument/2006/relationships/image" Target="../media/image1.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4.tiff"/><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10.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image" Target="../media/image3.svg"/><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6.png"/><Relationship Id="rId3" Type="http://schemas.openxmlformats.org/officeDocument/2006/relationships/image" Target="../media/image1.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1"/>
            <a:ext cx="12192000" cy="6857999"/>
          </a:xfrm>
          <a:prstGeom prst="rect">
            <a:avLst/>
          </a:prstGeom>
        </p:spPr>
      </p:pic>
      <p:pic>
        <p:nvPicPr>
          <p:cNvPr id="8" name="图片 7"/>
          <p:cNvPicPr>
            <a:picLocks noChangeAspect="1"/>
          </p:cNvPicPr>
          <p:nvPr userDrawn="1"/>
        </p:nvPicPr>
        <p:blipFill>
          <a:blip r:embed="rId3"/>
          <a:stretch>
            <a:fillRect/>
          </a:stretch>
        </p:blipFill>
        <p:spPr>
          <a:xfrm>
            <a:off x="619873" y="407180"/>
            <a:ext cx="765783" cy="675158"/>
          </a:xfrm>
          <a:prstGeom prst="rect">
            <a:avLst/>
          </a:prstGeom>
        </p:spPr>
      </p:pic>
      <p:sp>
        <p:nvSpPr>
          <p:cNvPr id="3" name="文本占位符 2"/>
          <p:cNvSpPr>
            <a:spLocks noGrp="1"/>
          </p:cNvSpPr>
          <p:nvPr>
            <p:ph type="body" sz="quarter" idx="10" hasCustomPrompt="1"/>
          </p:nvPr>
        </p:nvSpPr>
        <p:spPr>
          <a:xfrm>
            <a:off x="619125" y="2217738"/>
            <a:ext cx="6053138" cy="1076325"/>
          </a:xfrm>
        </p:spPr>
        <p:txBody>
          <a:bodyPr>
            <a:noAutofit/>
          </a:bodyPr>
          <a:lstStyle>
            <a:lvl1pPr marL="0" indent="0">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标题</a:t>
            </a:r>
            <a:endParaRPr lang="zh-CN" altLang="en-US" dirty="0" smtClean="0"/>
          </a:p>
        </p:txBody>
      </p:sp>
      <p:sp>
        <p:nvSpPr>
          <p:cNvPr id="11" name="文本占位符 10"/>
          <p:cNvSpPr>
            <a:spLocks noGrp="1"/>
          </p:cNvSpPr>
          <p:nvPr>
            <p:ph type="body" sz="quarter" idx="11" hasCustomPrompt="1"/>
          </p:nvPr>
        </p:nvSpPr>
        <p:spPr>
          <a:xfrm>
            <a:off x="737659" y="3573993"/>
            <a:ext cx="3300942" cy="465137"/>
          </a:xfrm>
        </p:spPr>
        <p:txBody>
          <a:bodyPr>
            <a:normAutofit/>
          </a:bodyPr>
          <a:lstStyle>
            <a:lvl1pPr marL="0" indent="0">
              <a:buNone/>
              <a:defRPr sz="1600">
                <a:solidFill>
                  <a:schemeClr val="bg1"/>
                </a:solidFill>
              </a:defRPr>
            </a:lvl1pPr>
          </a:lstStyle>
          <a:p>
            <a:pPr lvl="0"/>
            <a:r>
              <a:rPr lang="zh-CN" altLang="en-US" dirty="0" smtClean="0"/>
              <a:t>副标题</a:t>
            </a:r>
            <a:endParaRPr lang="zh-CN" altLang="en-US" dirty="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03A97B1D-F584-444D-89FD-FA2A3E7C92CA}" type="slidenum">
              <a:rPr kumimoji="1" lang="zh-CN" altLang="en-US" smtClean="0"/>
            </a:fld>
            <a:endParaRPr kumimoji="1" lang="zh-CN" altLang="en-US" dirty="0"/>
          </a:p>
        </p:txBody>
      </p:sp>
      <p:sp>
        <p:nvSpPr>
          <p:cNvPr id="9" name="文本框 8"/>
          <p:cNvSpPr txBox="1"/>
          <p:nvPr userDrawn="1"/>
        </p:nvSpPr>
        <p:spPr>
          <a:xfrm>
            <a:off x="3876782" y="1969790"/>
            <a:ext cx="4438435" cy="1107996"/>
          </a:xfrm>
          <a:prstGeom prst="rect">
            <a:avLst/>
          </a:prstGeom>
          <a:noFill/>
        </p:spPr>
        <p:txBody>
          <a:bodyPr wrap="square" rtlCol="0">
            <a:spAutoFit/>
          </a:bodyPr>
          <a:lstStyle/>
          <a:p>
            <a:r>
              <a:rPr kumimoji="1" lang="en-US" altLang="zh-CN" sz="6600" b="1" dirty="0">
                <a:solidFill>
                  <a:schemeClr val="bg1"/>
                </a:solidFill>
                <a:latin typeface="微软雅黑" panose="020B0503020204020204" pitchFamily="34" charset="-122"/>
                <a:ea typeface="微软雅黑" panose="020B0503020204020204" pitchFamily="34" charset="-122"/>
              </a:rPr>
              <a:t>THANKS</a:t>
            </a:r>
            <a:r>
              <a:rPr kumimoji="1" lang="zh-CN" altLang="en-US" sz="6600" b="1" dirty="0">
                <a:solidFill>
                  <a:schemeClr val="bg1"/>
                </a:solidFill>
                <a:latin typeface="微软雅黑" panose="020B0503020204020204" pitchFamily="34" charset="-122"/>
                <a:ea typeface="微软雅黑" panose="020B0503020204020204" pitchFamily="34" charset="-122"/>
              </a:rPr>
              <a:t>！</a:t>
            </a:r>
            <a:endParaRPr kumimoji="1"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5470987" y="3077786"/>
            <a:ext cx="1250024"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谢谢观看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3956405" y="3519575"/>
            <a:ext cx="4279188"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扫码添加微信公众号，微信小助手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userDrawn="1"/>
        </p:nvPicPr>
        <p:blipFill>
          <a:blip r:embed="rId2"/>
          <a:stretch>
            <a:fillRect/>
          </a:stretch>
        </p:blipFill>
        <p:spPr>
          <a:xfrm>
            <a:off x="600879" y="424974"/>
            <a:ext cx="730233" cy="643815"/>
          </a:xfrm>
          <a:prstGeom prst="rect">
            <a:avLst/>
          </a:prstGeom>
        </p:spPr>
      </p:pic>
      <p:pic>
        <p:nvPicPr>
          <p:cNvPr id="16" name="图片 15"/>
          <p:cNvPicPr>
            <a:picLocks noChangeAspect="1"/>
          </p:cNvPicPr>
          <p:nvPr userDrawn="1"/>
        </p:nvPicPr>
        <p:blipFill>
          <a:blip r:embed="rId3"/>
          <a:stretch>
            <a:fillRect/>
          </a:stretch>
        </p:blipFill>
        <p:spPr>
          <a:xfrm>
            <a:off x="0" y="1"/>
            <a:ext cx="12192000" cy="6857999"/>
          </a:xfrm>
          <a:prstGeom prst="rect">
            <a:avLst/>
          </a:prstGeom>
        </p:spPr>
      </p:pic>
      <p:sp>
        <p:nvSpPr>
          <p:cNvPr id="17" name="文本框 16"/>
          <p:cNvSpPr txBox="1"/>
          <p:nvPr userDrawn="1"/>
        </p:nvSpPr>
        <p:spPr>
          <a:xfrm>
            <a:off x="3876782" y="1969790"/>
            <a:ext cx="4438435" cy="1107996"/>
          </a:xfrm>
          <a:prstGeom prst="rect">
            <a:avLst/>
          </a:prstGeom>
          <a:noFill/>
        </p:spPr>
        <p:txBody>
          <a:bodyPr wrap="square" rtlCol="0">
            <a:spAutoFit/>
          </a:bodyPr>
          <a:lstStyle/>
          <a:p>
            <a:r>
              <a:rPr kumimoji="1" lang="en-US" altLang="zh-CN" sz="6600" b="1" dirty="0">
                <a:solidFill>
                  <a:schemeClr val="bg1"/>
                </a:solidFill>
                <a:latin typeface="微软雅黑" panose="020B0503020204020204" pitchFamily="34" charset="-122"/>
                <a:ea typeface="微软雅黑" panose="020B0503020204020204" pitchFamily="34" charset="-122"/>
              </a:rPr>
              <a:t>THANKS</a:t>
            </a:r>
            <a:r>
              <a:rPr kumimoji="1" lang="zh-CN" altLang="en-US" sz="6600" b="1" dirty="0">
                <a:solidFill>
                  <a:schemeClr val="bg1"/>
                </a:solidFill>
                <a:latin typeface="微软雅黑" panose="020B0503020204020204" pitchFamily="34" charset="-122"/>
                <a:ea typeface="微软雅黑" panose="020B0503020204020204" pitchFamily="34" charset="-122"/>
              </a:rPr>
              <a:t>！</a:t>
            </a:r>
            <a:endParaRPr kumimoji="1"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userDrawn="1"/>
        </p:nvSpPr>
        <p:spPr>
          <a:xfrm>
            <a:off x="5470987" y="3077786"/>
            <a:ext cx="1250024"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谢谢观看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userDrawn="1"/>
        </p:nvSpPr>
        <p:spPr>
          <a:xfrm>
            <a:off x="3412779" y="3738875"/>
            <a:ext cx="2168525" cy="307777"/>
          </a:xfrm>
          <a:prstGeom prst="rect">
            <a:avLst/>
          </a:prstGeom>
          <a:noFill/>
        </p:spPr>
        <p:txBody>
          <a:bodyPr wrap="square" rtlCol="0">
            <a:spAutoFit/>
          </a:bodyPr>
          <a:lstStyle/>
          <a:p>
            <a:r>
              <a:rPr kumimoji="1" lang="zh-CN" altLang="en-US" sz="1400" spc="300" dirty="0">
                <a:solidFill>
                  <a:schemeClr val="bg1"/>
                </a:solidFill>
                <a:latin typeface="微软雅黑" panose="020B0503020204020204" pitchFamily="34" charset="-122"/>
                <a:ea typeface="微软雅黑" panose="020B0503020204020204" pitchFamily="34" charset="-122"/>
              </a:rPr>
              <a:t>扫</a:t>
            </a:r>
            <a:r>
              <a:rPr kumimoji="1" lang="zh-CN" altLang="en-US" sz="1400" spc="300" dirty="0" smtClean="0">
                <a:solidFill>
                  <a:schemeClr val="bg1"/>
                </a:solidFill>
                <a:latin typeface="微软雅黑" panose="020B0503020204020204" pitchFamily="34" charset="-122"/>
                <a:ea typeface="微软雅黑" panose="020B0503020204020204" pitchFamily="34" charset="-122"/>
              </a:rPr>
              <a:t>码关注微</a:t>
            </a:r>
            <a:r>
              <a:rPr kumimoji="1" lang="zh-CN" altLang="en-US" sz="1400" spc="300" dirty="0">
                <a:solidFill>
                  <a:schemeClr val="bg1"/>
                </a:solidFill>
                <a:latin typeface="微软雅黑" panose="020B0503020204020204" pitchFamily="34" charset="-122"/>
                <a:ea typeface="微软雅黑" panose="020B0503020204020204" pitchFamily="34" charset="-122"/>
              </a:rPr>
              <a:t>信公众</a:t>
            </a:r>
            <a:r>
              <a:rPr kumimoji="1" lang="zh-CN" altLang="en-US" sz="1400" spc="300" dirty="0" smtClean="0">
                <a:solidFill>
                  <a:schemeClr val="bg1"/>
                </a:solidFill>
                <a:latin typeface="微软雅黑" panose="020B0503020204020204" pitchFamily="34" charset="-122"/>
                <a:ea typeface="微软雅黑" panose="020B0503020204020204" pitchFamily="34" charset="-122"/>
              </a:rPr>
              <a:t>号</a:t>
            </a:r>
            <a:endParaRPr kumimoji="1" lang="zh-CN" altLang="en-US" sz="1400" spc="300"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userDrawn="1"/>
        </p:nvPicPr>
        <p:blipFill>
          <a:blip r:embed="rId2"/>
          <a:stretch>
            <a:fillRect/>
          </a:stretch>
        </p:blipFill>
        <p:spPr>
          <a:xfrm>
            <a:off x="600879" y="424974"/>
            <a:ext cx="730233" cy="643815"/>
          </a:xfrm>
          <a:prstGeom prst="rect">
            <a:avLst/>
          </a:prstGeom>
        </p:spPr>
      </p:pic>
      <p:grpSp>
        <p:nvGrpSpPr>
          <p:cNvPr id="21" name="组合 20"/>
          <p:cNvGrpSpPr/>
          <p:nvPr userDrawn="1"/>
        </p:nvGrpSpPr>
        <p:grpSpPr>
          <a:xfrm>
            <a:off x="3494018" y="4152901"/>
            <a:ext cx="5203964" cy="2013162"/>
            <a:chOff x="3245823" y="4152901"/>
            <a:chExt cx="5203964" cy="2013162"/>
          </a:xfrm>
        </p:grpSpPr>
        <p:pic>
          <p:nvPicPr>
            <p:cNvPr id="22" name="图片 21"/>
            <p:cNvPicPr>
              <a:picLocks noChangeAspect="1"/>
            </p:cNvPicPr>
            <p:nvPr/>
          </p:nvPicPr>
          <p:blipFill>
            <a:blip r:embed="rId4"/>
            <a:stretch>
              <a:fillRect/>
            </a:stretch>
          </p:blipFill>
          <p:spPr>
            <a:xfrm>
              <a:off x="3245823" y="4152901"/>
              <a:ext cx="2006048" cy="2013162"/>
            </a:xfrm>
            <a:prstGeom prst="rect">
              <a:avLst/>
            </a:prstGeom>
          </p:spPr>
        </p:pic>
        <p:pic>
          <p:nvPicPr>
            <p:cNvPr id="23" name="图片 22"/>
            <p:cNvPicPr>
              <a:picLocks noChangeAspect="1"/>
            </p:cNvPicPr>
            <p:nvPr/>
          </p:nvPicPr>
          <p:blipFill>
            <a:blip r:embed="rId5"/>
            <a:stretch>
              <a:fillRect/>
            </a:stretch>
          </p:blipFill>
          <p:spPr>
            <a:xfrm>
              <a:off x="6436623" y="4152901"/>
              <a:ext cx="2013164" cy="2013162"/>
            </a:xfrm>
            <a:prstGeom prst="rect">
              <a:avLst/>
            </a:prstGeom>
          </p:spPr>
        </p:pic>
      </p:grpSp>
      <p:sp>
        <p:nvSpPr>
          <p:cNvPr id="24" name="文本框 23"/>
          <p:cNvSpPr txBox="1"/>
          <p:nvPr userDrawn="1"/>
        </p:nvSpPr>
        <p:spPr>
          <a:xfrm>
            <a:off x="6172256" y="3519575"/>
            <a:ext cx="3038288" cy="523220"/>
          </a:xfrm>
          <a:prstGeom prst="rect">
            <a:avLst/>
          </a:prstGeom>
          <a:noFill/>
        </p:spPr>
        <p:txBody>
          <a:bodyPr wrap="square" rtlCol="0">
            <a:spAutoFit/>
          </a:bodyPr>
          <a:lstStyle/>
          <a:p>
            <a:pPr algn="ctr"/>
            <a:r>
              <a:rPr kumimoji="1" lang="zh-CN" altLang="en-US" sz="1400" spc="300" dirty="0" smtClean="0">
                <a:solidFill>
                  <a:schemeClr val="bg1"/>
                </a:solidFill>
                <a:latin typeface="微软雅黑" panose="020B0503020204020204" pitchFamily="34" charset="-122"/>
                <a:ea typeface="微软雅黑" panose="020B0503020204020204" pitchFamily="34" charset="-122"/>
              </a:rPr>
              <a:t>添加微信小助手</a:t>
            </a:r>
            <a:endParaRPr kumimoji="1" lang="en-US" altLang="zh-CN" sz="1400" spc="300" dirty="0" smtClean="0">
              <a:solidFill>
                <a:schemeClr val="bg1"/>
              </a:solidFill>
              <a:latin typeface="微软雅黑" panose="020B0503020204020204" pitchFamily="34" charset="-122"/>
              <a:ea typeface="微软雅黑" panose="020B0503020204020204" pitchFamily="34" charset="-122"/>
            </a:endParaRPr>
          </a:p>
          <a:p>
            <a:pPr algn="ctr"/>
            <a:r>
              <a:rPr kumimoji="1" lang="zh-CN" altLang="en-US" sz="1400" spc="300" dirty="0" smtClean="0">
                <a:solidFill>
                  <a:schemeClr val="bg1"/>
                </a:solidFill>
                <a:latin typeface="微软雅黑" panose="020B0503020204020204" pitchFamily="34" charset="-122"/>
                <a:ea typeface="微软雅黑" panose="020B0503020204020204" pitchFamily="34" charset="-122"/>
              </a:rPr>
              <a:t>回复“加群”进入交流群</a:t>
            </a:r>
            <a:endParaRPr kumimoji="1" lang="zh-CN" altLang="en-US" sz="1400"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a:xfrm>
            <a:off x="609600" y="6245225"/>
            <a:ext cx="2844800" cy="476250"/>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4165600" y="6245225"/>
            <a:ext cx="3860800" cy="476250"/>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03A97B1D-F584-444D-89FD-FA2A3E7C92CA}" type="slidenum">
              <a:rPr kumimoji="1" lang="zh-CN" altLang="en-US" smtClean="0"/>
            </a:fld>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712749" y="87111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2230360"/>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712749" y="366374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5097127"/>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1082338"/>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2434195"/>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3860666"/>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5348311"/>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50337" y="1097869"/>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2438164"/>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54111" y="3843733"/>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5306242"/>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607265" y="1402064"/>
            <a:ext cx="3919605" cy="850900"/>
          </a:xfrm>
          <a:prstGeom prst="rect">
            <a:avLst/>
          </a:prstGeom>
          <a:noFill/>
        </p:spPr>
        <p:txBody>
          <a:bodyPr wrap="square" rtlCol="0">
            <a:spAutoFit/>
          </a:bodyPr>
          <a:lstStyle/>
          <a:p>
            <a:pPr algn="l"/>
            <a:r>
              <a:rPr lang="en-US" sz="4940" dirty="0">
                <a:solidFill>
                  <a:schemeClr val="tx1"/>
                </a:solidFill>
              </a:rPr>
              <a:t>Thank you.</a:t>
            </a:r>
            <a:endParaRPr lang="en-US" sz="4940" dirty="0">
              <a:solidFill>
                <a:schemeClr val="tx1"/>
              </a:solidFill>
            </a:endParaRPr>
          </a:p>
        </p:txBody>
      </p:sp>
      <p:sp>
        <p:nvSpPr>
          <p:cNvPr id="2" name="圆角矩形 1"/>
          <p:cNvSpPr/>
          <p:nvPr userDrawn="1"/>
        </p:nvSpPr>
        <p:spPr>
          <a:xfrm>
            <a:off x="7399588" y="1291771"/>
            <a:ext cx="4258390" cy="4731658"/>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5225"/>
            <a:ext cx="2844800" cy="476250"/>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4165600" y="6245225"/>
            <a:ext cx="3860800" cy="476250"/>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2192000" cy="6857999"/>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hapter page">
    <p:spTree>
      <p:nvGrpSpPr>
        <p:cNvPr id="1" name=""/>
        <p:cNvGrpSpPr/>
        <p:nvPr/>
      </p:nvGrpSpPr>
      <p:grpSpPr>
        <a:xfrm>
          <a:off x="0" y="0"/>
          <a:ext cx="0" cy="0"/>
          <a:chOff x="0" y="0"/>
          <a:chExt cx="0" cy="0"/>
        </a:xfrm>
      </p:grpSpPr>
      <p:sp>
        <p:nvSpPr>
          <p:cNvPr id="4" name="Content Placeholder 2"/>
          <p:cNvSpPr>
            <a:spLocks noGrp="1"/>
          </p:cNvSpPr>
          <p:nvPr>
            <p:ph idx="11" hasCustomPrompt="1"/>
          </p:nvPr>
        </p:nvSpPr>
        <p:spPr>
          <a:xfrm>
            <a:off x="725738" y="1512876"/>
            <a:ext cx="10729365" cy="4690459"/>
          </a:xfrm>
          <a:prstGeom prst="rect">
            <a:avLst/>
          </a:prstGeom>
        </p:spPr>
        <p:txBody>
          <a:bodyPr lIns="0" tIns="0" rIns="0" bIns="0"/>
          <a:lstStyle>
            <a:lvl1pPr marL="179070" marR="0" indent="-168275" algn="l" defTabSz="118745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135" algn="ctr"/>
              </a:tabLst>
              <a:defRPr sz="1800" baseline="0">
                <a:solidFill>
                  <a:schemeClr val="tx1"/>
                </a:solidFill>
                <a:latin typeface="+mn-lt"/>
                <a:ea typeface="微软雅黑" panose="020B0503020204020204" pitchFamily="34" charset="-122"/>
                <a:cs typeface="Arial" panose="020B0604020202020204" pitchFamily="34" charset="0"/>
              </a:defRPr>
            </a:lvl1pPr>
            <a:lvl2pPr marL="446405" marR="0" indent="-285750" algn="l" defTabSz="1187450" rtl="0" eaLnBrk="1" fontAlgn="auto" latinLnBrk="0" hangingPunct="1">
              <a:lnSpc>
                <a:spcPct val="100000"/>
              </a:lnSpc>
              <a:spcBef>
                <a:spcPts val="0"/>
              </a:spcBef>
              <a:spcAft>
                <a:spcPts val="600"/>
              </a:spcAft>
              <a:buClr>
                <a:schemeClr val="tx1"/>
              </a:buClr>
              <a:buSzTx/>
              <a:buFont typeface=".AppleSystemUIFont"/>
              <a:buChar char="&gt;"/>
              <a:tabLst>
                <a:tab pos="1207135" algn="ctr"/>
              </a:tabLst>
              <a:defRPr sz="1600" baseline="0">
                <a:latin typeface="+mn-lt"/>
                <a:ea typeface="微软雅黑" panose="020B0503020204020204" pitchFamily="34" charset="-122"/>
              </a:defRPr>
            </a:lvl2pPr>
            <a:lvl3pPr marL="1097915" marR="0" indent="-168275" algn="l" defTabSz="1187450" rtl="0" eaLnBrk="1" fontAlgn="auto" latinLnBrk="0" hangingPunct="1">
              <a:lnSpc>
                <a:spcPct val="100000"/>
              </a:lnSpc>
              <a:spcBef>
                <a:spcPts val="0"/>
              </a:spcBef>
              <a:spcAft>
                <a:spcPts val="600"/>
              </a:spcAft>
              <a:buClr>
                <a:schemeClr val="tx1"/>
              </a:buClr>
              <a:buSzTx/>
              <a:buFont typeface=".AppleSystemUIFont"/>
              <a:buChar char="-"/>
              <a:tabLst>
                <a:tab pos="1207135" algn="ctr"/>
              </a:tabLst>
              <a:defRPr sz="1300" baseline="0">
                <a:latin typeface="+mn-lt"/>
                <a:ea typeface="微软雅黑" panose="020B0503020204020204" pitchFamily="34" charset="-122"/>
              </a:defRPr>
            </a:lvl3pPr>
            <a:lvl4pPr marL="525780" indent="-170815">
              <a:buFont typeface="Arial" panose="020B0604020202020204" pitchFamily="34" charset="0"/>
              <a:buChar char="•"/>
              <a:tabLst>
                <a:tab pos="1207770" algn="ctr"/>
              </a:tabLst>
              <a:defRPr sz="1300" baseline="0"/>
            </a:lvl4pPr>
            <a:lvl5pPr marL="525780" indent="-170815">
              <a:buFont typeface="Arial" panose="020B0604020202020204" pitchFamily="34" charset="0"/>
              <a:buChar char="•"/>
              <a:tabLst>
                <a:tab pos="1207770" algn="ctr"/>
              </a:tabLst>
              <a:defRPr sz="1300" baseline="0"/>
            </a:lvl5pPr>
          </a:lstStyle>
          <a:p>
            <a:pPr lvl="0"/>
            <a:r>
              <a:rPr lang="en-US" dirty="0"/>
              <a:t>Click to edit Master text style</a:t>
            </a:r>
            <a:endParaRPr lang="en-US" dirty="0"/>
          </a:p>
          <a:p>
            <a:pPr marL="328930" marR="0" lvl="1"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en-US" dirty="0"/>
              <a:t>Click to edit Master text style</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en-US" dirty="0"/>
              <a:t>Click to edit Master text style</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endParaRPr lang="en-US" altLang="zh-CN" dirty="0"/>
          </a:p>
        </p:txBody>
      </p:sp>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en-US" dirty="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1"/>
            <a:ext cx="12192000" cy="6857999"/>
          </a:xfrm>
          <a:prstGeom prst="rect">
            <a:avLst/>
          </a:prstGeom>
        </p:spPr>
      </p:pic>
      <p:pic>
        <p:nvPicPr>
          <p:cNvPr id="8" name="图片 7"/>
          <p:cNvPicPr>
            <a:picLocks noChangeAspect="1"/>
          </p:cNvPicPr>
          <p:nvPr userDrawn="1"/>
        </p:nvPicPr>
        <p:blipFill>
          <a:blip r:embed="rId3"/>
          <a:stretch>
            <a:fillRect/>
          </a:stretch>
        </p:blipFill>
        <p:spPr>
          <a:xfrm>
            <a:off x="619873" y="407180"/>
            <a:ext cx="765783" cy="675158"/>
          </a:xfrm>
          <a:prstGeom prst="rect">
            <a:avLst/>
          </a:prstGeom>
        </p:spPr>
      </p:pic>
      <p:sp>
        <p:nvSpPr>
          <p:cNvPr id="3" name="文本占位符 2"/>
          <p:cNvSpPr>
            <a:spLocks noGrp="1"/>
          </p:cNvSpPr>
          <p:nvPr>
            <p:ph type="body" sz="quarter" idx="10" hasCustomPrompt="1"/>
          </p:nvPr>
        </p:nvSpPr>
        <p:spPr>
          <a:xfrm>
            <a:off x="619125" y="2217738"/>
            <a:ext cx="6053138" cy="1076325"/>
          </a:xfrm>
        </p:spPr>
        <p:txBody>
          <a:bodyPr>
            <a:noAutofit/>
          </a:bodyPr>
          <a:lstStyle>
            <a:lvl1pPr marL="0" indent="0">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标题</a:t>
            </a:r>
            <a:endParaRPr lang="zh-CN" altLang="en-US" dirty="0" smtClean="0"/>
          </a:p>
        </p:txBody>
      </p:sp>
      <p:sp>
        <p:nvSpPr>
          <p:cNvPr id="11" name="文本占位符 10"/>
          <p:cNvSpPr>
            <a:spLocks noGrp="1"/>
          </p:cNvSpPr>
          <p:nvPr>
            <p:ph type="body" sz="quarter" idx="11" hasCustomPrompt="1"/>
          </p:nvPr>
        </p:nvSpPr>
        <p:spPr>
          <a:xfrm>
            <a:off x="737659" y="3573993"/>
            <a:ext cx="3300942" cy="465137"/>
          </a:xfrm>
        </p:spPr>
        <p:txBody>
          <a:bodyPr>
            <a:normAutofit/>
          </a:bodyPr>
          <a:lstStyle>
            <a:lvl1pPr marL="0" indent="0">
              <a:buNone/>
              <a:defRPr sz="1600">
                <a:solidFill>
                  <a:schemeClr val="bg1"/>
                </a:solidFill>
              </a:defRPr>
            </a:lvl1pPr>
          </a:lstStyle>
          <a:p>
            <a:pPr lvl="0"/>
            <a:r>
              <a:rPr lang="zh-CN" altLang="en-US" dirty="0" smtClean="0"/>
              <a:t>副标题</a:t>
            </a:r>
            <a:endParaRPr lang="zh-CN" altLang="en-US" dirty="0" smtClean="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目录-3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7538" y="86659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2619827"/>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712749" y="450194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599" y="1082338"/>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599" y="2878699"/>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4698872"/>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9633" y="1082338"/>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2827631"/>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54111" y="4681939"/>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目录-3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7538" y="86659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2619827"/>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712749" y="450194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599" y="1082338"/>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599" y="2878699"/>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4698872"/>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9633" y="1082338"/>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2827631"/>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54111" y="4681939"/>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目录-4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7538" y="86659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2230360"/>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712749" y="366374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5097127"/>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1082338"/>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2434195"/>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3860666"/>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5348311"/>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9633" y="1082338"/>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2438164"/>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54111" y="3843733"/>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5306242"/>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目录-5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27254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1579592"/>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2892051"/>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550463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481204"/>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1783277"/>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3109162"/>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570391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488285"/>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1787396"/>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3072041"/>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5713753"/>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419758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213599" y="4409781"/>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4406704"/>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目录-6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5240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118165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231842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4539445"/>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252603"/>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1378824"/>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2528857"/>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477190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268151"/>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71496" y="1389460"/>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2498419"/>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4748560"/>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340171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213599" y="3653624"/>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3610833"/>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25" name="椭圆 24"/>
          <p:cNvSpPr/>
          <p:nvPr userDrawn="1"/>
        </p:nvSpPr>
        <p:spPr>
          <a:xfrm>
            <a:off x="5729677" y="564857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文本占位符 30"/>
          <p:cNvSpPr>
            <a:spLocks noGrp="1"/>
          </p:cNvSpPr>
          <p:nvPr>
            <p:ph type="body" sz="quarter" idx="26" hasCustomPrompt="1"/>
          </p:nvPr>
        </p:nvSpPr>
        <p:spPr>
          <a:xfrm>
            <a:off x="7230812" y="5890190"/>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8" name="文本占位符 46"/>
          <p:cNvSpPr>
            <a:spLocks noGrp="1"/>
          </p:cNvSpPr>
          <p:nvPr>
            <p:ph type="body" sz="quarter" idx="27" hasCustomPrompt="1"/>
          </p:nvPr>
        </p:nvSpPr>
        <p:spPr>
          <a:xfrm>
            <a:off x="5862868" y="5857691"/>
            <a:ext cx="674687" cy="585788"/>
          </a:xfrm>
        </p:spPr>
        <p:txBody>
          <a:bodyPr>
            <a:normAutofit/>
          </a:bodyPr>
          <a:lstStyle>
            <a:lvl1pPr marL="0" indent="0">
              <a:buNone/>
              <a:defRPr sz="3200">
                <a:solidFill>
                  <a:schemeClr val="bg1"/>
                </a:solidFill>
              </a:defRPr>
            </a:lvl1pPr>
          </a:lstStyle>
          <a:p>
            <a:pPr lvl="0"/>
            <a:r>
              <a:rPr lang="en-US" altLang="zh-CN" dirty="0" smtClean="0"/>
              <a:t>06</a:t>
            </a:r>
            <a:endParaRPr lang="zh-CN" alt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目录-7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931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98139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1948630"/>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386702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165973" y="188309"/>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165973" y="1159690"/>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165973" y="2154883"/>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165973" y="4088253"/>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225060"/>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71496" y="1189197"/>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2166720"/>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4076143"/>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291008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165973" y="3124810"/>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3119204"/>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25" name="椭圆 24"/>
          <p:cNvSpPr/>
          <p:nvPr userDrawn="1"/>
        </p:nvSpPr>
        <p:spPr>
          <a:xfrm>
            <a:off x="5729677" y="4838785"/>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文本占位符 30"/>
          <p:cNvSpPr>
            <a:spLocks noGrp="1"/>
          </p:cNvSpPr>
          <p:nvPr>
            <p:ph type="body" sz="quarter" idx="26" hasCustomPrompt="1"/>
          </p:nvPr>
        </p:nvSpPr>
        <p:spPr>
          <a:xfrm>
            <a:off x="7165973" y="5051696"/>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8" name="文本占位符 46"/>
          <p:cNvSpPr>
            <a:spLocks noGrp="1"/>
          </p:cNvSpPr>
          <p:nvPr>
            <p:ph type="body" sz="quarter" idx="27" hasCustomPrompt="1"/>
          </p:nvPr>
        </p:nvSpPr>
        <p:spPr>
          <a:xfrm>
            <a:off x="5862868" y="5047900"/>
            <a:ext cx="674687" cy="585788"/>
          </a:xfrm>
        </p:spPr>
        <p:txBody>
          <a:bodyPr>
            <a:normAutofit/>
          </a:bodyPr>
          <a:lstStyle>
            <a:lvl1pPr marL="0" indent="0">
              <a:buNone/>
              <a:defRPr sz="3200">
                <a:solidFill>
                  <a:schemeClr val="bg1"/>
                </a:solidFill>
              </a:defRPr>
            </a:lvl1pPr>
          </a:lstStyle>
          <a:p>
            <a:pPr lvl="0"/>
            <a:r>
              <a:rPr lang="en-US" altLang="zh-CN" dirty="0" smtClean="0"/>
              <a:t>06</a:t>
            </a:r>
            <a:endParaRPr lang="zh-CN" altLang="en-US" dirty="0"/>
          </a:p>
        </p:txBody>
      </p:sp>
      <p:sp>
        <p:nvSpPr>
          <p:cNvPr id="30" name="椭圆 29"/>
          <p:cNvSpPr/>
          <p:nvPr userDrawn="1"/>
        </p:nvSpPr>
        <p:spPr>
          <a:xfrm>
            <a:off x="5729677" y="5806022"/>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文本占位符 30"/>
          <p:cNvSpPr>
            <a:spLocks noGrp="1"/>
          </p:cNvSpPr>
          <p:nvPr>
            <p:ph type="body" sz="quarter" idx="28" hasCustomPrompt="1"/>
          </p:nvPr>
        </p:nvSpPr>
        <p:spPr>
          <a:xfrm>
            <a:off x="7165973" y="601513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3" name="文本占位符 46"/>
          <p:cNvSpPr>
            <a:spLocks noGrp="1"/>
          </p:cNvSpPr>
          <p:nvPr>
            <p:ph type="body" sz="quarter" idx="29" hasCustomPrompt="1"/>
          </p:nvPr>
        </p:nvSpPr>
        <p:spPr>
          <a:xfrm>
            <a:off x="5862868" y="6015137"/>
            <a:ext cx="674687" cy="585788"/>
          </a:xfrm>
        </p:spPr>
        <p:txBody>
          <a:bodyPr>
            <a:normAutofit/>
          </a:bodyPr>
          <a:lstStyle>
            <a:lvl1pPr marL="0" indent="0">
              <a:buNone/>
              <a:defRPr sz="3200">
                <a:solidFill>
                  <a:schemeClr val="bg1"/>
                </a:solidFill>
              </a:defRPr>
            </a:lvl1pPr>
          </a:lstStyle>
          <a:p>
            <a:pPr lvl="0"/>
            <a:r>
              <a:rPr lang="en-US" altLang="zh-CN" dirty="0" smtClean="0"/>
              <a:t>07</a:t>
            </a:r>
            <a:endParaRPr lang="zh-CN" alt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0"/>
            <a:ext cx="12192000" cy="6857999"/>
          </a:xfrm>
          <a:prstGeom prst="rect">
            <a:avLst/>
          </a:prstGeom>
        </p:spPr>
      </p:pic>
      <p:pic>
        <p:nvPicPr>
          <p:cNvPr id="7" name="图片 6"/>
          <p:cNvPicPr>
            <a:picLocks noChangeAspect="1"/>
          </p:cNvPicPr>
          <p:nvPr userDrawn="1"/>
        </p:nvPicPr>
        <p:blipFill>
          <a:blip r:embed="rId3"/>
          <a:stretch>
            <a:fillRect/>
          </a:stretch>
        </p:blipFill>
        <p:spPr>
          <a:xfrm>
            <a:off x="619873" y="407180"/>
            <a:ext cx="765783" cy="675158"/>
          </a:xfrm>
          <a:prstGeom prst="rect">
            <a:avLst/>
          </a:prstGeom>
        </p:spPr>
      </p:pic>
      <p:sp>
        <p:nvSpPr>
          <p:cNvPr id="3" name="文本占位符 2"/>
          <p:cNvSpPr>
            <a:spLocks noGrp="1"/>
          </p:cNvSpPr>
          <p:nvPr>
            <p:ph type="body" sz="quarter" idx="10" hasCustomPrompt="1"/>
          </p:nvPr>
        </p:nvSpPr>
        <p:spPr>
          <a:xfrm>
            <a:off x="4156605" y="2886605"/>
            <a:ext cx="3514195" cy="1058862"/>
          </a:xfrm>
        </p:spPr>
        <p:txBody>
          <a:bodyPr>
            <a:noAutofit/>
          </a:bodyPr>
          <a:lstStyle>
            <a:lvl1pPr marL="0" indent="0" algn="ctr">
              <a:buNone/>
              <a:defRPr sz="6600">
                <a:solidFill>
                  <a:schemeClr val="bg1"/>
                </a:solidFill>
              </a:defRPr>
            </a:lvl1pPr>
          </a:lstStyle>
          <a:p>
            <a:pPr lvl="0"/>
            <a:r>
              <a:rPr lang="en-US" altLang="zh-CN" dirty="0" smtClean="0"/>
              <a:t>Part 1</a:t>
            </a:r>
            <a:endParaRPr lang="zh-CN" alt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正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单击此处编辑母版标题样式</a:t>
            </a:r>
            <a:endParaRPr kumimoji="1" lang="zh-CN" altLang="en-US" dirty="0"/>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11" name="灯片编号占位符 3"/>
          <p:cNvSpPr txBox="1"/>
          <p:nvPr userDrawn="1"/>
        </p:nvSpPr>
        <p:spPr>
          <a:xfrm>
            <a:off x="8610600" y="6365872"/>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800" kern="1200" baseline="0">
                <a:solidFill>
                  <a:srgbClr val="3A11BA"/>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A97B1D-F584-444D-89FD-FA2A3E7C92CA}" type="slidenum">
              <a:rPr kumimoji="1" lang="zh-CN" altLang="en-US" smtClean="0"/>
            </a:fld>
            <a:endParaRPr kumimoji="1" lang="zh-CN" alt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正文2">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03A97B1D-F584-444D-89FD-FA2A3E7C92CA}" type="slidenum">
              <a:rPr kumimoji="1" lang="zh-CN" altLang="en-US" smtClean="0"/>
            </a:fld>
            <a:endParaRPr kumimoji="1" lang="zh-CN" altLang="en-US" dirty="0"/>
          </a:p>
        </p:txBody>
      </p:sp>
      <p:sp>
        <p:nvSpPr>
          <p:cNvPr id="7" name="椭圆 6"/>
          <p:cNvSpPr/>
          <p:nvPr userDrawn="1"/>
        </p:nvSpPr>
        <p:spPr>
          <a:xfrm>
            <a:off x="1335640" y="2763748"/>
            <a:ext cx="1571947" cy="1571947"/>
          </a:xfrm>
          <a:prstGeom prst="ellipse">
            <a:avLst/>
          </a:prstGeom>
          <a:gradFill>
            <a:gsLst>
              <a:gs pos="42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310026" y="2763748"/>
            <a:ext cx="1571947" cy="1571947"/>
          </a:xfrm>
          <a:prstGeom prst="ellipse">
            <a:avLst/>
          </a:prstGeom>
          <a:gradFill>
            <a:gsLst>
              <a:gs pos="52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9190046" y="2763748"/>
            <a:ext cx="1571947" cy="1571947"/>
          </a:xfrm>
          <a:prstGeom prst="ellipse">
            <a:avLst/>
          </a:prstGeom>
          <a:gradFill>
            <a:gsLst>
              <a:gs pos="57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连接符 10"/>
          <p:cNvCxnSpPr/>
          <p:nvPr userDrawn="1"/>
        </p:nvCxnSpPr>
        <p:spPr>
          <a:xfrm>
            <a:off x="4138773" y="2051222"/>
            <a:ext cx="0" cy="3398108"/>
          </a:xfrm>
          <a:prstGeom prst="line">
            <a:avLst/>
          </a:prstGeom>
          <a:ln w="15875" cap="flat" cmpd="sng" algn="ctr">
            <a:solidFill>
              <a:schemeClr val="accent1">
                <a:alpha val="4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直线连接符 11"/>
          <p:cNvCxnSpPr/>
          <p:nvPr userDrawn="1"/>
        </p:nvCxnSpPr>
        <p:spPr>
          <a:xfrm>
            <a:off x="8018794" y="2051222"/>
            <a:ext cx="0" cy="3398108"/>
          </a:xfrm>
          <a:prstGeom prst="line">
            <a:avLst/>
          </a:prstGeom>
          <a:ln w="15875" cap="flat" cmpd="sng" algn="ctr">
            <a:solidFill>
              <a:schemeClr val="accent1">
                <a:alpha val="4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 name="图形 1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46646" y="3175686"/>
            <a:ext cx="759091" cy="759091"/>
          </a:xfrm>
          <a:prstGeom prst="rect">
            <a:avLst/>
          </a:prstGeom>
        </p:spPr>
      </p:pic>
      <p:pic>
        <p:nvPicPr>
          <p:cNvPr id="19" name="图形 21"/>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661983" y="3175686"/>
            <a:ext cx="833601" cy="833601"/>
          </a:xfrm>
          <a:prstGeom prst="rect">
            <a:avLst/>
          </a:prstGeom>
        </p:spPr>
      </p:pic>
      <p:pic>
        <p:nvPicPr>
          <p:cNvPr id="20" name="图形 23"/>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612907" y="3175685"/>
            <a:ext cx="762697" cy="762697"/>
          </a:xfrm>
          <a:prstGeom prst="rect">
            <a:avLst/>
          </a:prstGeom>
        </p:spPr>
      </p:pic>
      <p:sp>
        <p:nvSpPr>
          <p:cNvPr id="3" name="文本占位符 2"/>
          <p:cNvSpPr>
            <a:spLocks noGrp="1"/>
          </p:cNvSpPr>
          <p:nvPr>
            <p:ph type="body" sz="quarter" idx="12" hasCustomPrompt="1"/>
          </p:nvPr>
        </p:nvSpPr>
        <p:spPr>
          <a:xfrm>
            <a:off x="1127529"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28" name="文本占位符 27"/>
          <p:cNvSpPr>
            <a:spLocks noGrp="1"/>
          </p:cNvSpPr>
          <p:nvPr>
            <p:ph type="body" sz="quarter" idx="13" hasCustomPrompt="1"/>
          </p:nvPr>
        </p:nvSpPr>
        <p:spPr>
          <a:xfrm>
            <a:off x="1127125" y="5256051"/>
            <a:ext cx="2295525" cy="331950"/>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29" name="文本占位符 2"/>
          <p:cNvSpPr>
            <a:spLocks noGrp="1"/>
          </p:cNvSpPr>
          <p:nvPr>
            <p:ph type="body" sz="quarter" idx="14" hasCustomPrompt="1"/>
          </p:nvPr>
        </p:nvSpPr>
        <p:spPr>
          <a:xfrm>
            <a:off x="5031906"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30" name="文本占位符 27"/>
          <p:cNvSpPr>
            <a:spLocks noGrp="1"/>
          </p:cNvSpPr>
          <p:nvPr>
            <p:ph type="body" sz="quarter" idx="15" hasCustomPrompt="1"/>
          </p:nvPr>
        </p:nvSpPr>
        <p:spPr>
          <a:xfrm>
            <a:off x="5031175" y="5238922"/>
            <a:ext cx="2295525" cy="349079"/>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31" name="文本占位符 2"/>
          <p:cNvSpPr>
            <a:spLocks noGrp="1"/>
          </p:cNvSpPr>
          <p:nvPr>
            <p:ph type="body" sz="quarter" idx="16" hasCustomPrompt="1"/>
          </p:nvPr>
        </p:nvSpPr>
        <p:spPr>
          <a:xfrm>
            <a:off x="8936282"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32" name="文本占位符 27"/>
          <p:cNvSpPr>
            <a:spLocks noGrp="1"/>
          </p:cNvSpPr>
          <p:nvPr>
            <p:ph type="body" sz="quarter" idx="17" hasCustomPrompt="1"/>
          </p:nvPr>
        </p:nvSpPr>
        <p:spPr>
          <a:xfrm>
            <a:off x="8935224" y="5238922"/>
            <a:ext cx="2295525" cy="331950"/>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34" name="文本占位符 33"/>
          <p:cNvSpPr>
            <a:spLocks noGrp="1"/>
          </p:cNvSpPr>
          <p:nvPr>
            <p:ph type="body" sz="quarter" idx="18" hasCustomPrompt="1"/>
          </p:nvPr>
        </p:nvSpPr>
        <p:spPr>
          <a:xfrm>
            <a:off x="3738013" y="512268"/>
            <a:ext cx="4681537" cy="627063"/>
          </a:xfrm>
        </p:spPr>
        <p:txBody>
          <a:bodyPr/>
          <a:lstStyle>
            <a:lvl1pPr marL="0" indent="0" algn="ctr">
              <a:buNone/>
              <a:defRPr sz="2400"/>
            </a:lvl1pPr>
          </a:lstStyle>
          <a:p>
            <a:r>
              <a:rPr kumimoji="1" lang="en-US" altLang="zh-CN" sz="3200" b="1" dirty="0" smtClean="0">
                <a:solidFill>
                  <a:srgbClr val="3A11BA"/>
                </a:solidFill>
              </a:rPr>
              <a:t>Project</a:t>
            </a:r>
            <a:r>
              <a:rPr kumimoji="1" lang="zh-CN" altLang="en-US" sz="3200" b="1" dirty="0" smtClean="0">
                <a:solidFill>
                  <a:srgbClr val="3A11BA"/>
                </a:solidFill>
              </a:rPr>
              <a:t> </a:t>
            </a:r>
            <a:r>
              <a:rPr kumimoji="1" lang="en-US" altLang="zh-CN" sz="3200" b="1" dirty="0" smtClean="0">
                <a:solidFill>
                  <a:srgbClr val="3A11BA"/>
                </a:solidFill>
              </a:rPr>
              <a:t>Presentation</a:t>
            </a:r>
            <a:endParaRPr kumimoji="1" lang="zh-CN" altLang="en-US" sz="3200" b="1" dirty="0">
              <a:solidFill>
                <a:srgbClr val="3A11BA"/>
              </a:solidFill>
            </a:endParaRPr>
          </a:p>
        </p:txBody>
      </p:sp>
      <p:sp>
        <p:nvSpPr>
          <p:cNvPr id="36" name="文本占位符 35"/>
          <p:cNvSpPr>
            <a:spLocks noGrp="1"/>
          </p:cNvSpPr>
          <p:nvPr>
            <p:ph type="body" sz="quarter" idx="19" hasCustomPrompt="1"/>
          </p:nvPr>
        </p:nvSpPr>
        <p:spPr>
          <a:xfrm>
            <a:off x="2365279" y="1362834"/>
            <a:ext cx="8010325" cy="517525"/>
          </a:xfrm>
        </p:spPr>
        <p:txBody>
          <a:bodyPr>
            <a:noAutofit/>
          </a:bodyPr>
          <a:lstStyle>
            <a:lvl1pPr marL="0" indent="0" algn="ctr">
              <a:buNone/>
              <a:defRPr sz="2000"/>
            </a:lvl1pPr>
          </a:lstStyle>
          <a:p>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r>
              <a:rPr kumimoji="1" lang="zh-CN" altLang="en-US" dirty="0" smtClean="0">
                <a:solidFill>
                  <a:srgbClr val="3A11BA"/>
                </a:solidFill>
              </a:rPr>
              <a:t> </a:t>
            </a:r>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r>
              <a:rPr kumimoji="1" lang="zh-CN" altLang="en-US" dirty="0" smtClean="0">
                <a:solidFill>
                  <a:srgbClr val="3A11BA"/>
                </a:solidFill>
              </a:rPr>
              <a:t> </a:t>
            </a:r>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endParaRPr kumimoji="1" lang="zh-CN" altLang="en-US" dirty="0">
              <a:solidFill>
                <a:srgbClr val="3A11BA"/>
              </a:solidFill>
            </a:endParaRPr>
          </a:p>
        </p:txBody>
      </p:sp>
    </p:spTree>
  </p:cSld>
  <p:clrMapOvr>
    <a:masterClrMapping/>
  </p:clrMapOvr>
  <p:timing>
    <p:tnLst>
      <p:par>
        <p:cTn id="1" dur="indefinite" restart="never" nodeType="tmRoot"/>
      </p:par>
    </p:tnLst>
  </p:timing>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03A97B1D-F584-444D-89FD-FA2A3E7C92CA}" type="slidenum">
              <a:rPr kumimoji="1" lang="zh-CN" altLang="en-US" smtClean="0"/>
            </a:fld>
            <a:endParaRPr kumimoji="1" lang="zh-CN" altLang="en-US" dirty="0"/>
          </a:p>
        </p:txBody>
      </p:sp>
      <p:sp>
        <p:nvSpPr>
          <p:cNvPr id="9" name="文本框 8"/>
          <p:cNvSpPr txBox="1"/>
          <p:nvPr userDrawn="1"/>
        </p:nvSpPr>
        <p:spPr>
          <a:xfrm>
            <a:off x="3876782" y="1969790"/>
            <a:ext cx="4438435" cy="1107996"/>
          </a:xfrm>
          <a:prstGeom prst="rect">
            <a:avLst/>
          </a:prstGeom>
          <a:noFill/>
        </p:spPr>
        <p:txBody>
          <a:bodyPr wrap="square" rtlCol="0">
            <a:spAutoFit/>
          </a:bodyPr>
          <a:lstStyle/>
          <a:p>
            <a:r>
              <a:rPr kumimoji="1" lang="en-US" altLang="zh-CN" sz="6600" b="1" dirty="0">
                <a:solidFill>
                  <a:schemeClr val="bg1"/>
                </a:solidFill>
                <a:latin typeface="微软雅黑" panose="020B0503020204020204" pitchFamily="34" charset="-122"/>
                <a:ea typeface="微软雅黑" panose="020B0503020204020204" pitchFamily="34" charset="-122"/>
              </a:rPr>
              <a:t>THANKS</a:t>
            </a:r>
            <a:r>
              <a:rPr kumimoji="1" lang="zh-CN" altLang="en-US" sz="6600" b="1" dirty="0">
                <a:solidFill>
                  <a:schemeClr val="bg1"/>
                </a:solidFill>
                <a:latin typeface="微软雅黑" panose="020B0503020204020204" pitchFamily="34" charset="-122"/>
                <a:ea typeface="微软雅黑" panose="020B0503020204020204" pitchFamily="34" charset="-122"/>
              </a:rPr>
              <a:t>！</a:t>
            </a:r>
            <a:endParaRPr kumimoji="1"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5470987" y="3077786"/>
            <a:ext cx="1250024"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谢谢观看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3956405" y="3519575"/>
            <a:ext cx="4279188"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扫码添加微信公众号，微信小助手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userDrawn="1"/>
        </p:nvPicPr>
        <p:blipFill>
          <a:blip r:embed="rId2"/>
          <a:stretch>
            <a:fillRect/>
          </a:stretch>
        </p:blipFill>
        <p:spPr>
          <a:xfrm>
            <a:off x="600879" y="424974"/>
            <a:ext cx="730233" cy="643815"/>
          </a:xfrm>
          <a:prstGeom prst="rect">
            <a:avLst/>
          </a:prstGeom>
        </p:spPr>
      </p:pic>
      <p:pic>
        <p:nvPicPr>
          <p:cNvPr id="16" name="图片 15"/>
          <p:cNvPicPr>
            <a:picLocks noChangeAspect="1"/>
          </p:cNvPicPr>
          <p:nvPr userDrawn="1"/>
        </p:nvPicPr>
        <p:blipFill>
          <a:blip r:embed="rId3"/>
          <a:stretch>
            <a:fillRect/>
          </a:stretch>
        </p:blipFill>
        <p:spPr>
          <a:xfrm>
            <a:off x="0" y="1"/>
            <a:ext cx="12192000" cy="6857999"/>
          </a:xfrm>
          <a:prstGeom prst="rect">
            <a:avLst/>
          </a:prstGeom>
        </p:spPr>
      </p:pic>
      <p:sp>
        <p:nvSpPr>
          <p:cNvPr id="17" name="文本框 16"/>
          <p:cNvSpPr txBox="1"/>
          <p:nvPr userDrawn="1"/>
        </p:nvSpPr>
        <p:spPr>
          <a:xfrm>
            <a:off x="3876782" y="1969790"/>
            <a:ext cx="4438435" cy="1107996"/>
          </a:xfrm>
          <a:prstGeom prst="rect">
            <a:avLst/>
          </a:prstGeom>
          <a:noFill/>
        </p:spPr>
        <p:txBody>
          <a:bodyPr wrap="square" rtlCol="0">
            <a:spAutoFit/>
          </a:bodyPr>
          <a:lstStyle/>
          <a:p>
            <a:r>
              <a:rPr kumimoji="1" lang="en-US" altLang="zh-CN" sz="6600" b="1" dirty="0">
                <a:solidFill>
                  <a:schemeClr val="bg1"/>
                </a:solidFill>
                <a:latin typeface="微软雅黑" panose="020B0503020204020204" pitchFamily="34" charset="-122"/>
                <a:ea typeface="微软雅黑" panose="020B0503020204020204" pitchFamily="34" charset="-122"/>
              </a:rPr>
              <a:t>THANKS</a:t>
            </a:r>
            <a:r>
              <a:rPr kumimoji="1" lang="zh-CN" altLang="en-US" sz="6600" b="1" dirty="0">
                <a:solidFill>
                  <a:schemeClr val="bg1"/>
                </a:solidFill>
                <a:latin typeface="微软雅黑" panose="020B0503020204020204" pitchFamily="34" charset="-122"/>
                <a:ea typeface="微软雅黑" panose="020B0503020204020204" pitchFamily="34" charset="-122"/>
              </a:rPr>
              <a:t>！</a:t>
            </a:r>
            <a:endParaRPr kumimoji="1"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userDrawn="1"/>
        </p:nvSpPr>
        <p:spPr>
          <a:xfrm>
            <a:off x="5470987" y="3077786"/>
            <a:ext cx="1250024"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谢谢观看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userDrawn="1"/>
        </p:nvSpPr>
        <p:spPr>
          <a:xfrm>
            <a:off x="3412779" y="3738875"/>
            <a:ext cx="2168525" cy="307777"/>
          </a:xfrm>
          <a:prstGeom prst="rect">
            <a:avLst/>
          </a:prstGeom>
          <a:noFill/>
        </p:spPr>
        <p:txBody>
          <a:bodyPr wrap="square" rtlCol="0">
            <a:spAutoFit/>
          </a:bodyPr>
          <a:lstStyle/>
          <a:p>
            <a:r>
              <a:rPr kumimoji="1" lang="zh-CN" altLang="en-US" sz="1400" spc="300" dirty="0">
                <a:solidFill>
                  <a:schemeClr val="bg1"/>
                </a:solidFill>
                <a:latin typeface="微软雅黑" panose="020B0503020204020204" pitchFamily="34" charset="-122"/>
                <a:ea typeface="微软雅黑" panose="020B0503020204020204" pitchFamily="34" charset="-122"/>
              </a:rPr>
              <a:t>扫</a:t>
            </a:r>
            <a:r>
              <a:rPr kumimoji="1" lang="zh-CN" altLang="en-US" sz="1400" spc="300" dirty="0" smtClean="0">
                <a:solidFill>
                  <a:schemeClr val="bg1"/>
                </a:solidFill>
                <a:latin typeface="微软雅黑" panose="020B0503020204020204" pitchFamily="34" charset="-122"/>
                <a:ea typeface="微软雅黑" panose="020B0503020204020204" pitchFamily="34" charset="-122"/>
              </a:rPr>
              <a:t>码关注微</a:t>
            </a:r>
            <a:r>
              <a:rPr kumimoji="1" lang="zh-CN" altLang="en-US" sz="1400" spc="300" dirty="0">
                <a:solidFill>
                  <a:schemeClr val="bg1"/>
                </a:solidFill>
                <a:latin typeface="微软雅黑" panose="020B0503020204020204" pitchFamily="34" charset="-122"/>
                <a:ea typeface="微软雅黑" panose="020B0503020204020204" pitchFamily="34" charset="-122"/>
              </a:rPr>
              <a:t>信公众</a:t>
            </a:r>
            <a:r>
              <a:rPr kumimoji="1" lang="zh-CN" altLang="en-US" sz="1400" spc="300" dirty="0" smtClean="0">
                <a:solidFill>
                  <a:schemeClr val="bg1"/>
                </a:solidFill>
                <a:latin typeface="微软雅黑" panose="020B0503020204020204" pitchFamily="34" charset="-122"/>
                <a:ea typeface="微软雅黑" panose="020B0503020204020204" pitchFamily="34" charset="-122"/>
              </a:rPr>
              <a:t>号</a:t>
            </a:r>
            <a:endParaRPr kumimoji="1" lang="zh-CN" altLang="en-US" sz="1400" spc="300"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userDrawn="1"/>
        </p:nvPicPr>
        <p:blipFill>
          <a:blip r:embed="rId2"/>
          <a:stretch>
            <a:fillRect/>
          </a:stretch>
        </p:blipFill>
        <p:spPr>
          <a:xfrm>
            <a:off x="600879" y="424974"/>
            <a:ext cx="730233" cy="643815"/>
          </a:xfrm>
          <a:prstGeom prst="rect">
            <a:avLst/>
          </a:prstGeom>
        </p:spPr>
      </p:pic>
      <p:grpSp>
        <p:nvGrpSpPr>
          <p:cNvPr id="21" name="组合 20"/>
          <p:cNvGrpSpPr/>
          <p:nvPr userDrawn="1"/>
        </p:nvGrpSpPr>
        <p:grpSpPr>
          <a:xfrm>
            <a:off x="3494018" y="4152901"/>
            <a:ext cx="5203964" cy="2013162"/>
            <a:chOff x="3245823" y="4152901"/>
            <a:chExt cx="5203964" cy="2013162"/>
          </a:xfrm>
        </p:grpSpPr>
        <p:pic>
          <p:nvPicPr>
            <p:cNvPr id="22" name="图片 21"/>
            <p:cNvPicPr>
              <a:picLocks noChangeAspect="1"/>
            </p:cNvPicPr>
            <p:nvPr/>
          </p:nvPicPr>
          <p:blipFill>
            <a:blip r:embed="rId4"/>
            <a:stretch>
              <a:fillRect/>
            </a:stretch>
          </p:blipFill>
          <p:spPr>
            <a:xfrm>
              <a:off x="3245823" y="4152901"/>
              <a:ext cx="2006048" cy="2013162"/>
            </a:xfrm>
            <a:prstGeom prst="rect">
              <a:avLst/>
            </a:prstGeom>
          </p:spPr>
        </p:pic>
        <p:pic>
          <p:nvPicPr>
            <p:cNvPr id="23" name="图片 22"/>
            <p:cNvPicPr>
              <a:picLocks noChangeAspect="1"/>
            </p:cNvPicPr>
            <p:nvPr/>
          </p:nvPicPr>
          <p:blipFill>
            <a:blip r:embed="rId5"/>
            <a:stretch>
              <a:fillRect/>
            </a:stretch>
          </p:blipFill>
          <p:spPr>
            <a:xfrm>
              <a:off x="6436623" y="4152901"/>
              <a:ext cx="2013164" cy="2013162"/>
            </a:xfrm>
            <a:prstGeom prst="rect">
              <a:avLst/>
            </a:prstGeom>
          </p:spPr>
        </p:pic>
      </p:grpSp>
      <p:sp>
        <p:nvSpPr>
          <p:cNvPr id="24" name="文本框 23"/>
          <p:cNvSpPr txBox="1"/>
          <p:nvPr userDrawn="1"/>
        </p:nvSpPr>
        <p:spPr>
          <a:xfrm>
            <a:off x="6172256" y="3519575"/>
            <a:ext cx="3038288" cy="523220"/>
          </a:xfrm>
          <a:prstGeom prst="rect">
            <a:avLst/>
          </a:prstGeom>
          <a:noFill/>
        </p:spPr>
        <p:txBody>
          <a:bodyPr wrap="square" rtlCol="0">
            <a:spAutoFit/>
          </a:bodyPr>
          <a:lstStyle/>
          <a:p>
            <a:pPr algn="ctr"/>
            <a:r>
              <a:rPr kumimoji="1" lang="zh-CN" altLang="en-US" sz="1400" spc="300" dirty="0" smtClean="0">
                <a:solidFill>
                  <a:schemeClr val="bg1"/>
                </a:solidFill>
                <a:latin typeface="微软雅黑" panose="020B0503020204020204" pitchFamily="34" charset="-122"/>
                <a:ea typeface="微软雅黑" panose="020B0503020204020204" pitchFamily="34" charset="-122"/>
              </a:rPr>
              <a:t>添加微信小助手</a:t>
            </a:r>
            <a:endParaRPr kumimoji="1" lang="en-US" altLang="zh-CN" sz="1400" spc="300" dirty="0" smtClean="0">
              <a:solidFill>
                <a:schemeClr val="bg1"/>
              </a:solidFill>
              <a:latin typeface="微软雅黑" panose="020B0503020204020204" pitchFamily="34" charset="-122"/>
              <a:ea typeface="微软雅黑" panose="020B0503020204020204" pitchFamily="34" charset="-122"/>
            </a:endParaRPr>
          </a:p>
          <a:p>
            <a:pPr algn="ctr"/>
            <a:r>
              <a:rPr kumimoji="1" lang="zh-CN" altLang="en-US" sz="1400" spc="300" dirty="0" smtClean="0">
                <a:solidFill>
                  <a:schemeClr val="bg1"/>
                </a:solidFill>
                <a:latin typeface="微软雅黑" panose="020B0503020204020204" pitchFamily="34" charset="-122"/>
                <a:ea typeface="微软雅黑" panose="020B0503020204020204" pitchFamily="34" charset="-122"/>
              </a:rPr>
              <a:t>回复“加群”进入交流群</a:t>
            </a:r>
            <a:endParaRPr kumimoji="1" lang="zh-CN" altLang="en-US" sz="1400"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76113" y="260350"/>
            <a:ext cx="11530989" cy="539750"/>
          </a:xfrm>
          <a:prstGeom prst="rect">
            <a:avLst/>
          </a:prstGeom>
        </p:spPr>
        <p:txBody>
          <a:bodyPr/>
          <a:lstStyle>
            <a:lvl1pPr>
              <a:defRPr sz="2600" b="1">
                <a:latin typeface="+mn-ea"/>
                <a:ea typeface="+mn-ea"/>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2316565" y="6669363"/>
            <a:ext cx="141251" cy="119063"/>
          </a:xfrm>
          <a:prstGeom prst="rect">
            <a:avLst/>
          </a:prstGeom>
        </p:spPr>
        <p:txBody>
          <a:bodyPr/>
          <a:lstStyle/>
          <a:p>
            <a:pPr eaLnBrk="0" fontAlgn="base" hangingPunct="0">
              <a:spcBef>
                <a:spcPct val="0"/>
              </a:spcBef>
              <a:spcAft>
                <a:spcPct val="0"/>
              </a:spcAft>
              <a:defRPr/>
            </a:pPr>
            <a:fld id="{D16AA89E-47F5-440A-95EC-C99FEB1BC6C4}" type="slidenum">
              <a:rPr lang="de-DE" altLang="zh-CN" b="1">
                <a:solidFill>
                  <a:srgbClr val="000000"/>
                </a:solidFill>
                <a:latin typeface="Trebuchet MS" panose="020B0603020202020204" pitchFamily="34" charset="0"/>
                <a:ea typeface="华文细黑" panose="02010600040101010101" pitchFamily="2" charset="-122"/>
              </a:rPr>
            </a:fld>
            <a:endParaRPr lang="en-GB" altLang="zh-CN" b="1" dirty="0">
              <a:solidFill>
                <a:srgbClr val="000000"/>
              </a:solidFill>
              <a:latin typeface="Trebuchet MS" panose="020B0603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2_章节页">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zh-CN" altLang="en-US" dirty="0"/>
              <a:t>单击此处添加标题</a:t>
            </a:r>
            <a:endParaRPr lang="en-US" dirty="0"/>
          </a:p>
        </p:txBody>
      </p:sp>
      <p:sp>
        <p:nvSpPr>
          <p:cNvPr id="5" name="Content Placeholder 2"/>
          <p:cNvSpPr>
            <a:spLocks noGrp="1"/>
          </p:cNvSpPr>
          <p:nvPr>
            <p:ph idx="12" hasCustomPrompt="1"/>
          </p:nvPr>
        </p:nvSpPr>
        <p:spPr>
          <a:xfrm>
            <a:off x="725738" y="1512876"/>
            <a:ext cx="10729365" cy="4690459"/>
          </a:xfrm>
          <a:prstGeom prst="rect">
            <a:avLst/>
          </a:prstGeom>
        </p:spPr>
        <p:txBody>
          <a:bodyPr lIns="0" tIns="0" rIns="0" bIns="0"/>
          <a:lstStyle>
            <a:lvl1pPr marL="179070" marR="0" indent="-168275" algn="l" defTabSz="118745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135"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328930" marR="0" indent="-168275" algn="l" defTabSz="1187450" rtl="0" eaLnBrk="1" fontAlgn="auto" latinLnBrk="0" hangingPunct="1">
              <a:lnSpc>
                <a:spcPct val="100000"/>
              </a:lnSpc>
              <a:spcBef>
                <a:spcPts val="0"/>
              </a:spcBef>
              <a:spcAft>
                <a:spcPts val="600"/>
              </a:spcAft>
              <a:buClr>
                <a:schemeClr val="tx1"/>
              </a:buClr>
              <a:buSzTx/>
              <a:buFont typeface=".AppleSystemUIFont"/>
              <a:buChar char="&gt;"/>
              <a:tabLst>
                <a:tab pos="1207135" algn="ctr"/>
              </a:tabLst>
              <a:defRPr sz="1600" baseline="0">
                <a:latin typeface="微软雅黑" panose="020B0503020204020204" pitchFamily="34" charset="-122"/>
                <a:ea typeface="微软雅黑" panose="020B0503020204020204" pitchFamily="34" charset="-122"/>
              </a:defRPr>
            </a:lvl2pPr>
            <a:lvl3pPr marL="1097915" marR="0" indent="-168275" algn="l" defTabSz="1187450" rtl="0" eaLnBrk="1" fontAlgn="auto" latinLnBrk="0" hangingPunct="1">
              <a:lnSpc>
                <a:spcPct val="100000"/>
              </a:lnSpc>
              <a:spcBef>
                <a:spcPts val="0"/>
              </a:spcBef>
              <a:spcAft>
                <a:spcPts val="600"/>
              </a:spcAft>
              <a:buClr>
                <a:schemeClr val="tx1"/>
              </a:buClr>
              <a:buSzTx/>
              <a:buFont typeface=".AppleSystemUIFont"/>
              <a:buChar char="-"/>
              <a:tabLst>
                <a:tab pos="1207135" algn="ctr"/>
              </a:tabLst>
              <a:defRPr sz="1300" baseline="0">
                <a:latin typeface="微软雅黑" panose="020B0503020204020204" pitchFamily="34" charset="-122"/>
                <a:ea typeface="微软雅黑" panose="020B0503020204020204" pitchFamily="34" charset="-122"/>
              </a:defRPr>
            </a:lvl3pPr>
            <a:lvl4pPr marL="525780" indent="-170815">
              <a:buFont typeface="Arial" panose="020B0604020202020204" pitchFamily="34" charset="0"/>
              <a:buChar char="•"/>
              <a:tabLst>
                <a:tab pos="1207770" algn="ctr"/>
              </a:tabLst>
              <a:defRPr sz="1300" baseline="0"/>
            </a:lvl4pPr>
            <a:lvl5pPr marL="525780" indent="-170815">
              <a:buFont typeface="Arial" panose="020B0604020202020204" pitchFamily="34" charset="0"/>
              <a:buChar char="•"/>
              <a:tabLst>
                <a:tab pos="1207770" algn="ctr"/>
              </a:tabLst>
              <a:defRPr sz="1300" baseline="0"/>
            </a:lvl5pPr>
          </a:lstStyle>
          <a:p>
            <a:pPr lvl="0"/>
            <a:r>
              <a:rPr lang="zh-CN" altLang="en-US" dirty="0"/>
              <a:t>单击此处添加文本</a:t>
            </a:r>
            <a:endParaRPr lang="en-US" dirty="0"/>
          </a:p>
          <a:p>
            <a:pPr marL="328930" marR="0" lvl="1"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4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7538" y="86659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2230360"/>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712749" y="366374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5097127"/>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1082338"/>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2434195"/>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3860666"/>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5348311"/>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9633" y="1082338"/>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2438164"/>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54111" y="3843733"/>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5306242"/>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3_章节页">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zh-CN" altLang="en-US" dirty="0"/>
              <a:t>单击此处添加标题</a:t>
            </a:r>
            <a:endParaRPr lang="en-US" dirty="0"/>
          </a:p>
        </p:txBody>
      </p:sp>
      <p:sp>
        <p:nvSpPr>
          <p:cNvPr id="5" name="Content Placeholder 2"/>
          <p:cNvSpPr>
            <a:spLocks noGrp="1"/>
          </p:cNvSpPr>
          <p:nvPr>
            <p:ph idx="12" hasCustomPrompt="1"/>
          </p:nvPr>
        </p:nvSpPr>
        <p:spPr>
          <a:xfrm>
            <a:off x="725738" y="1512876"/>
            <a:ext cx="10729365" cy="4690459"/>
          </a:xfrm>
          <a:prstGeom prst="rect">
            <a:avLst/>
          </a:prstGeom>
        </p:spPr>
        <p:txBody>
          <a:bodyPr lIns="0" tIns="0" rIns="0" bIns="0"/>
          <a:lstStyle>
            <a:lvl1pPr marL="179070" marR="0" indent="-168275" algn="l" defTabSz="118745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135"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328930" marR="0" indent="-168275" algn="l" defTabSz="1187450" rtl="0" eaLnBrk="1" fontAlgn="auto" latinLnBrk="0" hangingPunct="1">
              <a:lnSpc>
                <a:spcPct val="100000"/>
              </a:lnSpc>
              <a:spcBef>
                <a:spcPts val="0"/>
              </a:spcBef>
              <a:spcAft>
                <a:spcPts val="600"/>
              </a:spcAft>
              <a:buClr>
                <a:schemeClr val="tx1"/>
              </a:buClr>
              <a:buSzTx/>
              <a:buFont typeface=".AppleSystemUIFont"/>
              <a:buChar char="&gt;"/>
              <a:tabLst>
                <a:tab pos="1207135" algn="ctr"/>
              </a:tabLst>
              <a:defRPr sz="1600" baseline="0">
                <a:latin typeface="微软雅黑" panose="020B0503020204020204" pitchFamily="34" charset="-122"/>
                <a:ea typeface="微软雅黑" panose="020B0503020204020204" pitchFamily="34" charset="-122"/>
              </a:defRPr>
            </a:lvl2pPr>
            <a:lvl3pPr marL="1097915" marR="0" indent="-168275" algn="l" defTabSz="1187450" rtl="0" eaLnBrk="1" fontAlgn="auto" latinLnBrk="0" hangingPunct="1">
              <a:lnSpc>
                <a:spcPct val="100000"/>
              </a:lnSpc>
              <a:spcBef>
                <a:spcPts val="0"/>
              </a:spcBef>
              <a:spcAft>
                <a:spcPts val="600"/>
              </a:spcAft>
              <a:buClr>
                <a:schemeClr val="tx1"/>
              </a:buClr>
              <a:buSzTx/>
              <a:buFont typeface=".AppleSystemUIFont"/>
              <a:buChar char="-"/>
              <a:tabLst>
                <a:tab pos="1207135" algn="ctr"/>
              </a:tabLst>
              <a:defRPr sz="1300" baseline="0">
                <a:latin typeface="微软雅黑" panose="020B0503020204020204" pitchFamily="34" charset="-122"/>
                <a:ea typeface="微软雅黑" panose="020B0503020204020204" pitchFamily="34" charset="-122"/>
              </a:defRPr>
            </a:lvl3pPr>
            <a:lvl4pPr marL="525780" indent="-170815">
              <a:buFont typeface="Arial" panose="020B0604020202020204" pitchFamily="34" charset="0"/>
              <a:buChar char="•"/>
              <a:tabLst>
                <a:tab pos="1207770" algn="ctr"/>
              </a:tabLst>
              <a:defRPr sz="1300" baseline="0"/>
            </a:lvl4pPr>
            <a:lvl5pPr marL="525780" indent="-170815">
              <a:buFont typeface="Arial" panose="020B0604020202020204" pitchFamily="34" charset="0"/>
              <a:buChar char="•"/>
              <a:tabLst>
                <a:tab pos="1207770" algn="ctr"/>
              </a:tabLst>
              <a:defRPr sz="1300" baseline="0"/>
            </a:lvl5pPr>
          </a:lstStyle>
          <a:p>
            <a:pPr lvl="0"/>
            <a:r>
              <a:rPr lang="zh-CN" altLang="en-US" dirty="0"/>
              <a:t>单击此处添加文本</a:t>
            </a:r>
            <a:endParaRPr lang="en-US" dirty="0"/>
          </a:p>
          <a:p>
            <a:pPr marL="328930" marR="0" lvl="1"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46" name="think-cell Slide" r:id="rId3" imgW="12700" imgH="12700" progId="TCLayout.ActiveDocument.1">
                  <p:embed/>
                </p:oleObj>
              </mc:Choice>
              <mc:Fallback>
                <p:oleObj name="think-cell Slide" r:id="rId3" imgW="12700" imgH="12700" progId="TCLayout.ActiveDocument.1">
                  <p:embed/>
                  <p:pic>
                    <p:nvPicPr>
                      <p:cNvPr id="0" name="图片 3445"/>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标题 1"/>
          <p:cNvSpPr>
            <a:spLocks noGrp="1"/>
          </p:cNvSpPr>
          <p:nvPr>
            <p:ph type="ctrTitle" hasCustomPrompt="1"/>
          </p:nvPr>
        </p:nvSpPr>
        <p:spPr>
          <a:xfrm>
            <a:off x="430784" y="165101"/>
            <a:ext cx="11330432" cy="1056000"/>
          </a:xfrm>
          <a:prstGeom prst="rect">
            <a:avLst/>
          </a:prstGeo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defRPr sz="4000" b="1">
                <a:solidFill>
                  <a:schemeClr val="tx1"/>
                </a:solidFill>
              </a:defRPr>
            </a:lvl1pPr>
          </a:lstStyle>
          <a:p>
            <a:r>
              <a:rPr lang="en-US" altLang="zh-CN" dirty="0" smtClean="0"/>
              <a:t>Headline in Arial bold 40 point</a:t>
            </a:r>
            <a:endParaRPr lang="en-US" altLang="zh-CN" dirty="0" smtClean="0"/>
          </a:p>
        </p:txBody>
      </p:sp>
      <p:sp>
        <p:nvSpPr>
          <p:cNvPr id="3" name="副标题 2"/>
          <p:cNvSpPr>
            <a:spLocks noGrp="1"/>
          </p:cNvSpPr>
          <p:nvPr>
            <p:ph type="subTitle" idx="1" hasCustomPrompt="1"/>
          </p:nvPr>
        </p:nvSpPr>
        <p:spPr>
          <a:xfrm>
            <a:off x="430784" y="1500854"/>
            <a:ext cx="11342600" cy="4800000"/>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anose="020B0604020202020204" pitchFamily="34" charset="0"/>
              <a:buNone/>
              <a:defRPr sz="2400" baseline="0">
                <a:solidFill>
                  <a:schemeClr val="tx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ltLang="zh-CN" dirty="0" smtClean="0"/>
              <a:t>Copy text in Arial bold 18-32 point </a:t>
            </a:r>
            <a:endParaRPr lang="en-US" altLang="zh-CN" dirty="0" smtClean="0"/>
          </a:p>
        </p:txBody>
      </p:sp>
      <p:sp>
        <p:nvSpPr>
          <p:cNvPr id="10" name="矩形 9"/>
          <p:cNvSpPr/>
          <p:nvPr userDrawn="1"/>
        </p:nvSpPr>
        <p:spPr>
          <a:xfrm>
            <a:off x="12242941" y="4032960"/>
            <a:ext cx="239054" cy="113624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endParaRPr>
          </a:p>
        </p:txBody>
      </p:sp>
      <p:sp>
        <p:nvSpPr>
          <p:cNvPr id="11" name="矩形 10"/>
          <p:cNvSpPr/>
          <p:nvPr userDrawn="1"/>
        </p:nvSpPr>
        <p:spPr>
          <a:xfrm>
            <a:off x="12242941" y="2775341"/>
            <a:ext cx="239054" cy="1136242"/>
          </a:xfrm>
          <a:prstGeom prst="rect">
            <a:avLst/>
          </a:prstGeom>
          <a:solidFill>
            <a:srgbClr val="7CB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endParaRPr>
          </a:p>
        </p:txBody>
      </p:sp>
      <p:sp>
        <p:nvSpPr>
          <p:cNvPr id="12" name="矩形 11"/>
          <p:cNvSpPr/>
          <p:nvPr userDrawn="1"/>
        </p:nvSpPr>
        <p:spPr>
          <a:xfrm>
            <a:off x="12242941" y="1517722"/>
            <a:ext cx="239054" cy="11362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5"/>
            <a:ext cx="10781281" cy="644533"/>
          </a:xfrm>
          <a:prstGeom prst="rect">
            <a:avLst/>
          </a:prstGeom>
        </p:spPr>
        <p:txBody>
          <a:bodyPr>
            <a:normAutofit/>
          </a:bodyPr>
          <a:lstStyle>
            <a:lvl1pPr marL="0" indent="0" algn="ctr">
              <a:buNone/>
              <a:defRPr lang="en-US" sz="2800" b="1" dirty="0">
                <a:solidFill>
                  <a:srgbClr val="990000"/>
                </a:solidFill>
                <a:latin typeface="微软雅黑" panose="020B0503020204020204" pitchFamily="34" charset="-122"/>
                <a:ea typeface="微软雅黑" panose="020B0503020204020204" pitchFamily="34" charset="-122"/>
                <a:cs typeface="+mj-cs"/>
              </a:defRPr>
            </a:lvl1pPr>
          </a:lstStyle>
          <a:p>
            <a:pPr lvl="0" defTabSz="1218565">
              <a:spcBef>
                <a:spcPct val="0"/>
              </a:spcBef>
            </a:pPr>
            <a:r>
              <a:rPr lang="zh-CN" altLang="en-US" dirty="0" smtClean="0"/>
              <a:t>单击此处编辑母版标题样式</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Chinese text p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zh-CN" altLang="en-US" dirty="0"/>
              <a:t>单击此处添加标题</a:t>
            </a:r>
            <a:endParaRPr lang="en-US" dirty="0"/>
          </a:p>
        </p:txBody>
      </p:sp>
      <p:sp>
        <p:nvSpPr>
          <p:cNvPr id="7" name="Content Placeholder 2"/>
          <p:cNvSpPr>
            <a:spLocks noGrp="1"/>
          </p:cNvSpPr>
          <p:nvPr>
            <p:ph idx="10" hasCustomPrompt="1"/>
          </p:nvPr>
        </p:nvSpPr>
        <p:spPr>
          <a:xfrm>
            <a:off x="736621" y="1501989"/>
            <a:ext cx="10729365" cy="4690459"/>
          </a:xfrm>
          <a:prstGeom prst="rect">
            <a:avLst/>
          </a:prstGeom>
        </p:spPr>
        <p:txBody>
          <a:bodyPr lIns="0" tIns="0" rIns="0" bIns="0"/>
          <a:lstStyle>
            <a:lvl1pPr marL="12065" indent="0">
              <a:lnSpc>
                <a:spcPct val="100000"/>
              </a:lnSpc>
              <a:spcBef>
                <a:spcPts val="0"/>
              </a:spcBef>
              <a:buFontTx/>
              <a:buNone/>
              <a:tabLst>
                <a:tab pos="1207770"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5780" indent="-170815">
              <a:buFont typeface="Arial" panose="020B0604020202020204" pitchFamily="34" charset="0"/>
              <a:buChar char="•"/>
              <a:tabLst>
                <a:tab pos="1207770" algn="ctr"/>
              </a:tabLst>
              <a:defRPr sz="1300" baseline="0"/>
            </a:lvl2pPr>
            <a:lvl3pPr marL="525780" indent="-170815">
              <a:buFont typeface="Arial" panose="020B0604020202020204" pitchFamily="34" charset="0"/>
              <a:buChar char="•"/>
              <a:tabLst>
                <a:tab pos="1207770" algn="ctr"/>
              </a:tabLst>
              <a:defRPr sz="1300" baseline="0"/>
            </a:lvl3pPr>
            <a:lvl4pPr marL="525780" indent="-170815">
              <a:buFont typeface="Arial" panose="020B0604020202020204" pitchFamily="34" charset="0"/>
              <a:buChar char="•"/>
              <a:tabLst>
                <a:tab pos="1207770" algn="ctr"/>
              </a:tabLst>
              <a:defRPr sz="1300" baseline="0"/>
            </a:lvl4pPr>
            <a:lvl5pPr marL="525780" indent="-170815">
              <a:buFont typeface="Arial" panose="020B0604020202020204" pitchFamily="34" charset="0"/>
              <a:buChar char="•"/>
              <a:tabLst>
                <a:tab pos="1207770" algn="ctr"/>
              </a:tabLst>
              <a:defRPr sz="1300" baseline="0"/>
            </a:lvl5pPr>
          </a:lstStyle>
          <a:p>
            <a:pPr lvl="0"/>
            <a:r>
              <a:rPr lang="zh-CN" altLang="en-US" dirty="0"/>
              <a:t>单击此处添加文本</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ntents page">
    <p:bg>
      <p:bgPr>
        <a:solidFill>
          <a:srgbClr val="EBEBEB"/>
        </a:solidFill>
        <a:effectLst/>
      </p:bgPr>
    </p:bg>
    <p:spTree>
      <p:nvGrpSpPr>
        <p:cNvPr id="1" name=""/>
        <p:cNvGrpSpPr/>
        <p:nvPr/>
      </p:nvGrpSpPr>
      <p:grpSpPr>
        <a:xfrm>
          <a:off x="0" y="0"/>
          <a:ext cx="0" cy="0"/>
          <a:chOff x="0" y="0"/>
          <a:chExt cx="0" cy="0"/>
        </a:xfrm>
      </p:grpSpPr>
      <p:sp>
        <p:nvSpPr>
          <p:cNvPr id="4" name="文本框 16"/>
          <p:cNvSpPr txBox="1"/>
          <p:nvPr userDrawn="1"/>
        </p:nvSpPr>
        <p:spPr>
          <a:xfrm>
            <a:off x="918558" y="707688"/>
            <a:ext cx="2237239" cy="707886"/>
          </a:xfrm>
          <a:prstGeom prst="rect">
            <a:avLst/>
          </a:prstGeom>
          <a:noFill/>
        </p:spPr>
        <p:txBody>
          <a:bodyPr wrap="none" rtlCol="0">
            <a:spAutoFit/>
          </a:bodyPr>
          <a:lstStyle/>
          <a:p>
            <a:pPr defTabSz="914400"/>
            <a:r>
              <a:rPr lang="en-US" sz="4000" dirty="0">
                <a:solidFill>
                  <a:srgbClr val="1D1D1A"/>
                </a:solidFill>
                <a:cs typeface="Arial" panose="020B0604020202020204" pitchFamily="34" charset="0"/>
              </a:rPr>
              <a:t>Contents</a:t>
            </a:r>
            <a:endParaRPr kumimoji="1" lang="zh-CN" altLang="en-US" sz="3635" dirty="0">
              <a:solidFill>
                <a:srgbClr val="1D1D1A"/>
              </a:solidFill>
              <a:ea typeface="微软雅黑" panose="020B0503020204020204" pitchFamily="34" charset="-122"/>
              <a:cs typeface="Arial" panose="020B0604020202020204" pitchFamily="34" charset="0"/>
            </a:endParaRPr>
          </a:p>
        </p:txBody>
      </p:sp>
      <p:cxnSp>
        <p:nvCxnSpPr>
          <p:cNvPr id="3" name="直线连接符 14"/>
          <p:cNvCxnSpPr/>
          <p:nvPr userDrawn="1"/>
        </p:nvCxnSpPr>
        <p:spPr>
          <a:xfrm flipH="1">
            <a:off x="1027391" y="1349255"/>
            <a:ext cx="200853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5" name="Text Placeholder 7"/>
          <p:cNvSpPr>
            <a:spLocks noGrp="1"/>
          </p:cNvSpPr>
          <p:nvPr>
            <p:ph type="body" sz="quarter" idx="10" hasCustomPrompt="1"/>
          </p:nvPr>
        </p:nvSpPr>
        <p:spPr>
          <a:xfrm>
            <a:off x="1047499" y="1900239"/>
            <a:ext cx="10118107" cy="3013725"/>
          </a:xfrm>
          <a:prstGeom prst="rect">
            <a:avLst/>
          </a:prstGeom>
        </p:spPr>
        <p:txBody>
          <a:bodyPr lIns="0" tIns="0" rIns="0" bIns="0"/>
          <a:lstStyle>
            <a:lvl1pPr marL="412750" indent="-398145">
              <a:lnSpc>
                <a:spcPts val="2140"/>
              </a:lnSpc>
              <a:buFont typeface="+mj-lt"/>
              <a:buAutoNum type="arabicPeriod"/>
              <a:defRPr sz="2200">
                <a:solidFill>
                  <a:schemeClr val="tx1"/>
                </a:solidFill>
                <a:latin typeface="+mj-lt"/>
                <a:ea typeface="微软雅黑" panose="020B0503020204020204" pitchFamily="34" charset="-122"/>
              </a:defRPr>
            </a:lvl1pPr>
            <a:lvl2pPr marL="412750" indent="-398145">
              <a:buFont typeface="+mj-lt"/>
              <a:buAutoNum type="arabicPeriod"/>
              <a:defRPr/>
            </a:lvl2pPr>
            <a:lvl3pPr marL="13970" indent="0">
              <a:buFont typeface="+mj-lt"/>
              <a:buNone/>
              <a:defRPr sz="2200">
                <a:latin typeface="微软雅黑" panose="020B0503020204020204" pitchFamily="34" charset="-122"/>
                <a:ea typeface="微软雅黑" panose="020B0503020204020204" pitchFamily="34" charset="-122"/>
              </a:defRPr>
            </a:lvl3pPr>
            <a:lvl4pPr marL="13970" indent="0">
              <a:buFont typeface="+mj-lt"/>
              <a:buNone/>
              <a:defRPr sz="2200">
                <a:latin typeface="微软雅黑" panose="020B0503020204020204" pitchFamily="34" charset="-122"/>
                <a:ea typeface="微软雅黑" panose="020B0503020204020204" pitchFamily="34" charset="-122"/>
              </a:defRPr>
            </a:lvl4pPr>
            <a:lvl5pPr marL="13970" indent="0">
              <a:buFont typeface="+mj-lt"/>
              <a:buNone/>
              <a:defRPr sz="2200">
                <a:latin typeface="微软雅黑" panose="020B0503020204020204" pitchFamily="34" charset="-122"/>
                <a:ea typeface="微软雅黑" panose="020B0503020204020204" pitchFamily="34" charset="-122"/>
              </a:defRPr>
            </a:lvl5pPr>
          </a:lstStyle>
          <a:p>
            <a:pPr lvl="0"/>
            <a:r>
              <a:rPr lang="en-US" dirty="0"/>
              <a:t>Click to edit Master text style</a:t>
            </a:r>
            <a:endParaRPr lang="en-US" altLang="zh-CN" dirty="0"/>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zh-CN" altLang="en-US" dirty="0"/>
              <a:t>单击此处添加标题</a:t>
            </a:r>
            <a:endParaRPr lang="en-US" dirty="0"/>
          </a:p>
        </p:txBody>
      </p:sp>
      <p:sp>
        <p:nvSpPr>
          <p:cNvPr id="5" name="Content Placeholder 2"/>
          <p:cNvSpPr>
            <a:spLocks noGrp="1"/>
          </p:cNvSpPr>
          <p:nvPr>
            <p:ph idx="12" hasCustomPrompt="1"/>
          </p:nvPr>
        </p:nvSpPr>
        <p:spPr>
          <a:xfrm>
            <a:off x="725738" y="1512876"/>
            <a:ext cx="10729365" cy="4690459"/>
          </a:xfrm>
          <a:prstGeom prst="rect">
            <a:avLst/>
          </a:prstGeom>
        </p:spPr>
        <p:txBody>
          <a:bodyPr lIns="0" tIns="0" rIns="0" bIns="0"/>
          <a:lstStyle>
            <a:lvl1pPr marL="179070" marR="0" indent="-168275" algn="l" defTabSz="118745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135"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328930" marR="0" indent="-168275" algn="l" defTabSz="1187450" rtl="0" eaLnBrk="1" fontAlgn="auto" latinLnBrk="0" hangingPunct="1">
              <a:lnSpc>
                <a:spcPct val="100000"/>
              </a:lnSpc>
              <a:spcBef>
                <a:spcPts val="0"/>
              </a:spcBef>
              <a:spcAft>
                <a:spcPts val="600"/>
              </a:spcAft>
              <a:buClr>
                <a:schemeClr val="tx1"/>
              </a:buClr>
              <a:buSzTx/>
              <a:buFont typeface=".AppleSystemUIFont"/>
              <a:buChar char="&gt;"/>
              <a:tabLst>
                <a:tab pos="1207135" algn="ctr"/>
              </a:tabLst>
              <a:defRPr sz="1600" baseline="0">
                <a:latin typeface="微软雅黑" panose="020B0503020204020204" pitchFamily="34" charset="-122"/>
                <a:ea typeface="微软雅黑" panose="020B0503020204020204" pitchFamily="34" charset="-122"/>
              </a:defRPr>
            </a:lvl2pPr>
            <a:lvl3pPr marL="1097915" marR="0" indent="-168275" algn="l" defTabSz="1187450" rtl="0" eaLnBrk="1" fontAlgn="auto" latinLnBrk="0" hangingPunct="1">
              <a:lnSpc>
                <a:spcPct val="100000"/>
              </a:lnSpc>
              <a:spcBef>
                <a:spcPts val="0"/>
              </a:spcBef>
              <a:spcAft>
                <a:spcPts val="600"/>
              </a:spcAft>
              <a:buClr>
                <a:schemeClr val="tx1"/>
              </a:buClr>
              <a:buSzTx/>
              <a:buFont typeface=".AppleSystemUIFont"/>
              <a:buChar char="-"/>
              <a:tabLst>
                <a:tab pos="1207135" algn="ctr"/>
              </a:tabLst>
              <a:defRPr sz="1300" baseline="0">
                <a:latin typeface="微软雅黑" panose="020B0503020204020204" pitchFamily="34" charset="-122"/>
                <a:ea typeface="微软雅黑" panose="020B0503020204020204" pitchFamily="34" charset="-122"/>
              </a:defRPr>
            </a:lvl3pPr>
            <a:lvl4pPr marL="525780" indent="-170815">
              <a:buFont typeface="Arial" panose="020B0604020202020204" pitchFamily="34" charset="0"/>
              <a:buChar char="•"/>
              <a:tabLst>
                <a:tab pos="1207770" algn="ctr"/>
              </a:tabLst>
              <a:defRPr sz="1300" baseline="0"/>
            </a:lvl4pPr>
            <a:lvl5pPr marL="525780" indent="-170815">
              <a:buFont typeface="Arial" panose="020B0604020202020204" pitchFamily="34" charset="0"/>
              <a:buChar char="•"/>
              <a:tabLst>
                <a:tab pos="1207770" algn="ctr"/>
              </a:tabLst>
              <a:defRPr sz="1300" baseline="0"/>
            </a:lvl5pPr>
          </a:lstStyle>
          <a:p>
            <a:pPr lvl="0"/>
            <a:r>
              <a:rPr lang="zh-CN" altLang="en-US" dirty="0"/>
              <a:t>单击此处添加文本</a:t>
            </a:r>
            <a:endParaRPr lang="en-US" dirty="0"/>
          </a:p>
          <a:p>
            <a:pPr marL="328930" marR="0" lvl="1"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目录-5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27254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1579592"/>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2892051"/>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550463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481204"/>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1783277"/>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3109162"/>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570391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488285"/>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1787396"/>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3072041"/>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5713753"/>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419758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213599" y="4409781"/>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4406704"/>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目录-6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5240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118165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231842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4539445"/>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252603"/>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1378824"/>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2528857"/>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477190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268151"/>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71496" y="1389460"/>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2498419"/>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4748560"/>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340171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213599" y="3653624"/>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3610833"/>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25" name="椭圆 24"/>
          <p:cNvSpPr/>
          <p:nvPr userDrawn="1"/>
        </p:nvSpPr>
        <p:spPr>
          <a:xfrm>
            <a:off x="5729677" y="564857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文本占位符 30"/>
          <p:cNvSpPr>
            <a:spLocks noGrp="1"/>
          </p:cNvSpPr>
          <p:nvPr>
            <p:ph type="body" sz="quarter" idx="26" hasCustomPrompt="1"/>
          </p:nvPr>
        </p:nvSpPr>
        <p:spPr>
          <a:xfrm>
            <a:off x="7230812" y="5890190"/>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8" name="文本占位符 46"/>
          <p:cNvSpPr>
            <a:spLocks noGrp="1"/>
          </p:cNvSpPr>
          <p:nvPr>
            <p:ph type="body" sz="quarter" idx="27" hasCustomPrompt="1"/>
          </p:nvPr>
        </p:nvSpPr>
        <p:spPr>
          <a:xfrm>
            <a:off x="5862868" y="5857691"/>
            <a:ext cx="674687" cy="585788"/>
          </a:xfrm>
        </p:spPr>
        <p:txBody>
          <a:bodyPr>
            <a:normAutofit/>
          </a:bodyPr>
          <a:lstStyle>
            <a:lvl1pPr marL="0" indent="0">
              <a:buNone/>
              <a:defRPr sz="3200">
                <a:solidFill>
                  <a:schemeClr val="bg1"/>
                </a:solidFill>
              </a:defRPr>
            </a:lvl1pPr>
          </a:lstStyle>
          <a:p>
            <a:pPr lvl="0"/>
            <a:r>
              <a:rPr lang="en-US" altLang="zh-CN" dirty="0" smtClean="0"/>
              <a:t>06</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目录-7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931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98139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1948630"/>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386702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165973" y="188309"/>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165973" y="1159690"/>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165973" y="2154883"/>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165973" y="4088253"/>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225060"/>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71496" y="1189197"/>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2166720"/>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4076143"/>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291008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165973" y="3124810"/>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3119204"/>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25" name="椭圆 24"/>
          <p:cNvSpPr/>
          <p:nvPr userDrawn="1"/>
        </p:nvSpPr>
        <p:spPr>
          <a:xfrm>
            <a:off x="5729677" y="4838785"/>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文本占位符 30"/>
          <p:cNvSpPr>
            <a:spLocks noGrp="1"/>
          </p:cNvSpPr>
          <p:nvPr>
            <p:ph type="body" sz="quarter" idx="26" hasCustomPrompt="1"/>
          </p:nvPr>
        </p:nvSpPr>
        <p:spPr>
          <a:xfrm>
            <a:off x="7165973" y="5051696"/>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8" name="文本占位符 46"/>
          <p:cNvSpPr>
            <a:spLocks noGrp="1"/>
          </p:cNvSpPr>
          <p:nvPr>
            <p:ph type="body" sz="quarter" idx="27" hasCustomPrompt="1"/>
          </p:nvPr>
        </p:nvSpPr>
        <p:spPr>
          <a:xfrm>
            <a:off x="5862868" y="5047900"/>
            <a:ext cx="674687" cy="585788"/>
          </a:xfrm>
        </p:spPr>
        <p:txBody>
          <a:bodyPr>
            <a:normAutofit/>
          </a:bodyPr>
          <a:lstStyle>
            <a:lvl1pPr marL="0" indent="0">
              <a:buNone/>
              <a:defRPr sz="3200">
                <a:solidFill>
                  <a:schemeClr val="bg1"/>
                </a:solidFill>
              </a:defRPr>
            </a:lvl1pPr>
          </a:lstStyle>
          <a:p>
            <a:pPr lvl="0"/>
            <a:r>
              <a:rPr lang="en-US" altLang="zh-CN" dirty="0" smtClean="0"/>
              <a:t>06</a:t>
            </a:r>
            <a:endParaRPr lang="zh-CN" altLang="en-US" dirty="0"/>
          </a:p>
        </p:txBody>
      </p:sp>
      <p:sp>
        <p:nvSpPr>
          <p:cNvPr id="30" name="椭圆 29"/>
          <p:cNvSpPr/>
          <p:nvPr userDrawn="1"/>
        </p:nvSpPr>
        <p:spPr>
          <a:xfrm>
            <a:off x="5729677" y="5806022"/>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文本占位符 30"/>
          <p:cNvSpPr>
            <a:spLocks noGrp="1"/>
          </p:cNvSpPr>
          <p:nvPr>
            <p:ph type="body" sz="quarter" idx="28" hasCustomPrompt="1"/>
          </p:nvPr>
        </p:nvSpPr>
        <p:spPr>
          <a:xfrm>
            <a:off x="7165973" y="601513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3" name="文本占位符 46"/>
          <p:cNvSpPr>
            <a:spLocks noGrp="1"/>
          </p:cNvSpPr>
          <p:nvPr>
            <p:ph type="body" sz="quarter" idx="29" hasCustomPrompt="1"/>
          </p:nvPr>
        </p:nvSpPr>
        <p:spPr>
          <a:xfrm>
            <a:off x="5862868" y="6015137"/>
            <a:ext cx="674687" cy="585788"/>
          </a:xfrm>
        </p:spPr>
        <p:txBody>
          <a:bodyPr>
            <a:normAutofit/>
          </a:bodyPr>
          <a:lstStyle>
            <a:lvl1pPr marL="0" indent="0">
              <a:buNone/>
              <a:defRPr sz="3200">
                <a:solidFill>
                  <a:schemeClr val="bg1"/>
                </a:solidFill>
              </a:defRPr>
            </a:lvl1pPr>
          </a:lstStyle>
          <a:p>
            <a:pPr lvl="0"/>
            <a:r>
              <a:rPr lang="en-US" altLang="zh-CN" dirty="0" smtClean="0"/>
              <a:t>07</a:t>
            </a:r>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0"/>
            <a:ext cx="12192000" cy="6857999"/>
          </a:xfrm>
          <a:prstGeom prst="rect">
            <a:avLst/>
          </a:prstGeom>
        </p:spPr>
      </p:pic>
      <p:pic>
        <p:nvPicPr>
          <p:cNvPr id="7" name="图片 6"/>
          <p:cNvPicPr>
            <a:picLocks noChangeAspect="1"/>
          </p:cNvPicPr>
          <p:nvPr userDrawn="1"/>
        </p:nvPicPr>
        <p:blipFill>
          <a:blip r:embed="rId3"/>
          <a:stretch>
            <a:fillRect/>
          </a:stretch>
        </p:blipFill>
        <p:spPr>
          <a:xfrm>
            <a:off x="619873" y="407180"/>
            <a:ext cx="765783" cy="675158"/>
          </a:xfrm>
          <a:prstGeom prst="rect">
            <a:avLst/>
          </a:prstGeom>
        </p:spPr>
      </p:pic>
      <p:sp>
        <p:nvSpPr>
          <p:cNvPr id="3" name="文本占位符 2"/>
          <p:cNvSpPr>
            <a:spLocks noGrp="1"/>
          </p:cNvSpPr>
          <p:nvPr>
            <p:ph type="body" sz="quarter" idx="10" hasCustomPrompt="1"/>
          </p:nvPr>
        </p:nvSpPr>
        <p:spPr>
          <a:xfrm>
            <a:off x="4156605" y="2886605"/>
            <a:ext cx="3514195" cy="1058862"/>
          </a:xfrm>
        </p:spPr>
        <p:txBody>
          <a:bodyPr>
            <a:noAutofit/>
          </a:bodyPr>
          <a:lstStyle>
            <a:lvl1pPr marL="0" indent="0" algn="ctr">
              <a:buNone/>
              <a:defRPr sz="6600">
                <a:solidFill>
                  <a:schemeClr val="bg1"/>
                </a:solidFill>
              </a:defRPr>
            </a:lvl1pPr>
          </a:lstStyle>
          <a:p>
            <a:pPr lvl="0"/>
            <a:r>
              <a:rPr lang="en-US" altLang="zh-CN" dirty="0" smtClean="0"/>
              <a:t>Part 1</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正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单击此处编辑母版标题样式</a:t>
            </a:r>
            <a:endParaRPr kumimoji="1" lang="zh-CN" altLang="en-US" dirty="0"/>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11" name="灯片编号占位符 3"/>
          <p:cNvSpPr txBox="1"/>
          <p:nvPr userDrawn="1"/>
        </p:nvSpPr>
        <p:spPr>
          <a:xfrm>
            <a:off x="8610600" y="6365872"/>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800" kern="1200" baseline="0">
                <a:solidFill>
                  <a:srgbClr val="3A11BA"/>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A97B1D-F584-444D-89FD-FA2A3E7C92CA}" type="slidenum">
              <a:rPr kumimoji="1" lang="zh-CN" altLang="en-US" smtClean="0"/>
            </a:fld>
            <a:endParaRPr kumimoji="1"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正文2">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03A97B1D-F584-444D-89FD-FA2A3E7C92CA}" type="slidenum">
              <a:rPr kumimoji="1" lang="zh-CN" altLang="en-US" smtClean="0"/>
            </a:fld>
            <a:endParaRPr kumimoji="1" lang="zh-CN" altLang="en-US" dirty="0"/>
          </a:p>
        </p:txBody>
      </p:sp>
      <p:sp>
        <p:nvSpPr>
          <p:cNvPr id="7" name="椭圆 6"/>
          <p:cNvSpPr/>
          <p:nvPr userDrawn="1"/>
        </p:nvSpPr>
        <p:spPr>
          <a:xfrm>
            <a:off x="1335640" y="2763748"/>
            <a:ext cx="1571947" cy="1571947"/>
          </a:xfrm>
          <a:prstGeom prst="ellipse">
            <a:avLst/>
          </a:prstGeom>
          <a:gradFill>
            <a:gsLst>
              <a:gs pos="42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310026" y="2763748"/>
            <a:ext cx="1571947" cy="1571947"/>
          </a:xfrm>
          <a:prstGeom prst="ellipse">
            <a:avLst/>
          </a:prstGeom>
          <a:gradFill>
            <a:gsLst>
              <a:gs pos="52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9190046" y="2763748"/>
            <a:ext cx="1571947" cy="1571947"/>
          </a:xfrm>
          <a:prstGeom prst="ellipse">
            <a:avLst/>
          </a:prstGeom>
          <a:gradFill>
            <a:gsLst>
              <a:gs pos="57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连接符 10"/>
          <p:cNvCxnSpPr/>
          <p:nvPr userDrawn="1"/>
        </p:nvCxnSpPr>
        <p:spPr>
          <a:xfrm>
            <a:off x="4138773" y="2051222"/>
            <a:ext cx="0" cy="3398108"/>
          </a:xfrm>
          <a:prstGeom prst="line">
            <a:avLst/>
          </a:prstGeom>
          <a:ln w="15875" cap="flat" cmpd="sng" algn="ctr">
            <a:solidFill>
              <a:schemeClr val="accent1">
                <a:alpha val="4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直线连接符 11"/>
          <p:cNvCxnSpPr/>
          <p:nvPr userDrawn="1"/>
        </p:nvCxnSpPr>
        <p:spPr>
          <a:xfrm>
            <a:off x="8018794" y="2051222"/>
            <a:ext cx="0" cy="3398108"/>
          </a:xfrm>
          <a:prstGeom prst="line">
            <a:avLst/>
          </a:prstGeom>
          <a:ln w="15875" cap="flat" cmpd="sng" algn="ctr">
            <a:solidFill>
              <a:schemeClr val="accent1">
                <a:alpha val="4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 name="图形 1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46646" y="3175686"/>
            <a:ext cx="759091" cy="759091"/>
          </a:xfrm>
          <a:prstGeom prst="rect">
            <a:avLst/>
          </a:prstGeom>
        </p:spPr>
      </p:pic>
      <p:pic>
        <p:nvPicPr>
          <p:cNvPr id="19" name="图形 21"/>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661983" y="3175686"/>
            <a:ext cx="833601" cy="833601"/>
          </a:xfrm>
          <a:prstGeom prst="rect">
            <a:avLst/>
          </a:prstGeom>
        </p:spPr>
      </p:pic>
      <p:pic>
        <p:nvPicPr>
          <p:cNvPr id="20" name="图形 23"/>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612907" y="3175685"/>
            <a:ext cx="762697" cy="762697"/>
          </a:xfrm>
          <a:prstGeom prst="rect">
            <a:avLst/>
          </a:prstGeom>
        </p:spPr>
      </p:pic>
      <p:sp>
        <p:nvSpPr>
          <p:cNvPr id="3" name="文本占位符 2"/>
          <p:cNvSpPr>
            <a:spLocks noGrp="1"/>
          </p:cNvSpPr>
          <p:nvPr>
            <p:ph type="body" sz="quarter" idx="12" hasCustomPrompt="1"/>
          </p:nvPr>
        </p:nvSpPr>
        <p:spPr>
          <a:xfrm>
            <a:off x="1127529"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28" name="文本占位符 27"/>
          <p:cNvSpPr>
            <a:spLocks noGrp="1"/>
          </p:cNvSpPr>
          <p:nvPr>
            <p:ph type="body" sz="quarter" idx="13" hasCustomPrompt="1"/>
          </p:nvPr>
        </p:nvSpPr>
        <p:spPr>
          <a:xfrm>
            <a:off x="1127125" y="5256051"/>
            <a:ext cx="2295525" cy="331950"/>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29" name="文本占位符 2"/>
          <p:cNvSpPr>
            <a:spLocks noGrp="1"/>
          </p:cNvSpPr>
          <p:nvPr>
            <p:ph type="body" sz="quarter" idx="14" hasCustomPrompt="1"/>
          </p:nvPr>
        </p:nvSpPr>
        <p:spPr>
          <a:xfrm>
            <a:off x="5031906"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30" name="文本占位符 27"/>
          <p:cNvSpPr>
            <a:spLocks noGrp="1"/>
          </p:cNvSpPr>
          <p:nvPr>
            <p:ph type="body" sz="quarter" idx="15" hasCustomPrompt="1"/>
          </p:nvPr>
        </p:nvSpPr>
        <p:spPr>
          <a:xfrm>
            <a:off x="5031175" y="5238922"/>
            <a:ext cx="2295525" cy="349079"/>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31" name="文本占位符 2"/>
          <p:cNvSpPr>
            <a:spLocks noGrp="1"/>
          </p:cNvSpPr>
          <p:nvPr>
            <p:ph type="body" sz="quarter" idx="16" hasCustomPrompt="1"/>
          </p:nvPr>
        </p:nvSpPr>
        <p:spPr>
          <a:xfrm>
            <a:off x="8936282"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32" name="文本占位符 27"/>
          <p:cNvSpPr>
            <a:spLocks noGrp="1"/>
          </p:cNvSpPr>
          <p:nvPr>
            <p:ph type="body" sz="quarter" idx="17" hasCustomPrompt="1"/>
          </p:nvPr>
        </p:nvSpPr>
        <p:spPr>
          <a:xfrm>
            <a:off x="8935224" y="5238922"/>
            <a:ext cx="2295525" cy="331950"/>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34" name="文本占位符 33"/>
          <p:cNvSpPr>
            <a:spLocks noGrp="1"/>
          </p:cNvSpPr>
          <p:nvPr>
            <p:ph type="body" sz="quarter" idx="18" hasCustomPrompt="1"/>
          </p:nvPr>
        </p:nvSpPr>
        <p:spPr>
          <a:xfrm>
            <a:off x="3738013" y="512268"/>
            <a:ext cx="4681537" cy="627063"/>
          </a:xfrm>
        </p:spPr>
        <p:txBody>
          <a:bodyPr/>
          <a:lstStyle>
            <a:lvl1pPr marL="0" indent="0" algn="ctr">
              <a:buNone/>
              <a:defRPr sz="2400"/>
            </a:lvl1pPr>
          </a:lstStyle>
          <a:p>
            <a:r>
              <a:rPr kumimoji="1" lang="en-US" altLang="zh-CN" sz="3200" b="1" dirty="0" smtClean="0">
                <a:solidFill>
                  <a:srgbClr val="3A11BA"/>
                </a:solidFill>
              </a:rPr>
              <a:t>Project</a:t>
            </a:r>
            <a:r>
              <a:rPr kumimoji="1" lang="zh-CN" altLang="en-US" sz="3200" b="1" dirty="0" smtClean="0">
                <a:solidFill>
                  <a:srgbClr val="3A11BA"/>
                </a:solidFill>
              </a:rPr>
              <a:t> </a:t>
            </a:r>
            <a:r>
              <a:rPr kumimoji="1" lang="en-US" altLang="zh-CN" sz="3200" b="1" dirty="0" smtClean="0">
                <a:solidFill>
                  <a:srgbClr val="3A11BA"/>
                </a:solidFill>
              </a:rPr>
              <a:t>Presentation</a:t>
            </a:r>
            <a:endParaRPr kumimoji="1" lang="zh-CN" altLang="en-US" sz="3200" b="1" dirty="0">
              <a:solidFill>
                <a:srgbClr val="3A11BA"/>
              </a:solidFill>
            </a:endParaRPr>
          </a:p>
        </p:txBody>
      </p:sp>
      <p:sp>
        <p:nvSpPr>
          <p:cNvPr id="36" name="文本占位符 35"/>
          <p:cNvSpPr>
            <a:spLocks noGrp="1"/>
          </p:cNvSpPr>
          <p:nvPr>
            <p:ph type="body" sz="quarter" idx="19" hasCustomPrompt="1"/>
          </p:nvPr>
        </p:nvSpPr>
        <p:spPr>
          <a:xfrm>
            <a:off x="2365279" y="1362834"/>
            <a:ext cx="8010325" cy="517525"/>
          </a:xfrm>
        </p:spPr>
        <p:txBody>
          <a:bodyPr>
            <a:noAutofit/>
          </a:bodyPr>
          <a:lstStyle>
            <a:lvl1pPr marL="0" indent="0" algn="ctr">
              <a:buNone/>
              <a:defRPr sz="2000"/>
            </a:lvl1pPr>
          </a:lstStyle>
          <a:p>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r>
              <a:rPr kumimoji="1" lang="zh-CN" altLang="en-US" dirty="0" smtClean="0">
                <a:solidFill>
                  <a:srgbClr val="3A11BA"/>
                </a:solidFill>
              </a:rPr>
              <a:t> </a:t>
            </a:r>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r>
              <a:rPr kumimoji="1" lang="zh-CN" altLang="en-US" dirty="0" smtClean="0">
                <a:solidFill>
                  <a:srgbClr val="3A11BA"/>
                </a:solidFill>
              </a:rPr>
              <a:t> </a:t>
            </a:r>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endParaRPr kumimoji="1" lang="zh-CN" altLang="en-US" dirty="0">
              <a:solidFill>
                <a:srgbClr val="3A11BA"/>
              </a:solidFill>
            </a:endParaRPr>
          </a:p>
        </p:txBody>
      </p:sp>
    </p:spTree>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9.png"/><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3" Type="http://schemas.openxmlformats.org/officeDocument/2006/relationships/theme" Target="../theme/theme2.xml"/><Relationship Id="rId12" Type="http://schemas.openxmlformats.org/officeDocument/2006/relationships/image" Target="../media/image9.png"/><Relationship Id="rId11" Type="http://schemas.openxmlformats.org/officeDocument/2006/relationships/image" Target="../media/image2.png"/><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image" Target="../media/image11.png"/><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5.tiff"/><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image" Target="../media/image5.tiff"/></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image" Target="../media/image5.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6" name="灯片编号占位符 5"/>
          <p:cNvSpPr>
            <a:spLocks noGrp="1"/>
          </p:cNvSpPr>
          <p:nvPr>
            <p:ph type="sldNum" sz="quarter" idx="4"/>
          </p:nvPr>
        </p:nvSpPr>
        <p:spPr>
          <a:xfrm>
            <a:off x="8610600" y="6311900"/>
            <a:ext cx="2743200" cy="365125"/>
          </a:xfrm>
          <a:prstGeom prst="rect">
            <a:avLst/>
          </a:prstGeom>
        </p:spPr>
        <p:txBody>
          <a:bodyPr vert="horz" lIns="91440" tIns="45720" rIns="91440" bIns="45720" rtlCol="0" anchor="ctr"/>
          <a:lstStyle>
            <a:lvl1pPr algn="r">
              <a:defRPr sz="800" baseline="0">
                <a:solidFill>
                  <a:srgbClr val="3A11BA"/>
                </a:solidFill>
                <a:latin typeface="Arial" panose="020B0604020202020204" pitchFamily="34" charset="0"/>
                <a:ea typeface="微软雅黑" panose="020B0503020204020204" pitchFamily="34" charset="-122"/>
              </a:defRPr>
            </a:lvl1pPr>
          </a:lstStyle>
          <a:p>
            <a:fld id="{03A97B1D-F584-444D-89FD-FA2A3E7C92CA}" type="slidenum">
              <a:rPr kumimoji="1" lang="zh-CN" altLang="en-US" smtClean="0"/>
            </a:fld>
            <a:endParaRPr kumimoji="1" lang="zh-CN" altLang="en-US" dirty="0"/>
          </a:p>
        </p:txBody>
      </p:sp>
      <p:pic>
        <p:nvPicPr>
          <p:cNvPr id="8" name="图片 7"/>
          <p:cNvPicPr>
            <a:picLocks noChangeAspect="1"/>
          </p:cNvPicPr>
          <p:nvPr userDrawn="1"/>
        </p:nvPicPr>
        <p:blipFill>
          <a:blip r:embed="rId18"/>
          <a:stretch>
            <a:fillRect/>
          </a:stretch>
        </p:blipFill>
        <p:spPr>
          <a:xfrm>
            <a:off x="236981" y="176993"/>
            <a:ext cx="765783" cy="675158"/>
          </a:xfrm>
          <a:prstGeom prst="rect">
            <a:avLst/>
          </a:prstGeom>
        </p:spPr>
      </p:pic>
      <p:grpSp>
        <p:nvGrpSpPr>
          <p:cNvPr id="11" name="组合 10"/>
          <p:cNvGrpSpPr/>
          <p:nvPr userDrawn="1"/>
        </p:nvGrpSpPr>
        <p:grpSpPr>
          <a:xfrm>
            <a:off x="838200" y="6379119"/>
            <a:ext cx="2767019" cy="373592"/>
            <a:chOff x="838200" y="6425686"/>
            <a:chExt cx="2767019" cy="373592"/>
          </a:xfrm>
        </p:grpSpPr>
        <p:sp>
          <p:nvSpPr>
            <p:cNvPr id="9" name="页脚占位符 2"/>
            <p:cNvSpPr txBox="1"/>
            <p:nvPr userDrawn="1"/>
          </p:nvSpPr>
          <p:spPr>
            <a:xfrm>
              <a:off x="1426099" y="6434153"/>
              <a:ext cx="2179120" cy="365125"/>
            </a:xfrm>
            <a:prstGeom prst="rect">
              <a:avLst/>
            </a:prstGeom>
          </p:spPr>
          <p:txBody>
            <a:bodyP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914400" rtl="0" eaLnBrk="1" latinLnBrk="0" hangingPunct="1"/>
              <a:r>
                <a:rPr kumimoji="1" lang="en-US" altLang="zh-CN" sz="800" kern="1200" baseline="0" dirty="0" smtClean="0">
                  <a:solidFill>
                    <a:srgbClr val="3A11BA"/>
                  </a:solidFill>
                  <a:latin typeface="Arial" panose="020B0604020202020204" pitchFamily="34" charset="0"/>
                  <a:ea typeface="微软雅黑" panose="020B0503020204020204" pitchFamily="34" charset="-122"/>
                  <a:cs typeface="+mn-cs"/>
                </a:rPr>
                <a:t>https://opengauss.org                               </a:t>
              </a:r>
              <a:endParaRPr kumimoji="1" lang="zh-CN" altLang="en-US" sz="800" kern="1200" baseline="0" dirty="0">
                <a:solidFill>
                  <a:srgbClr val="3A11BA"/>
                </a:solidFill>
                <a:latin typeface="Arial" panose="020B0604020202020204" pitchFamily="34" charset="0"/>
                <a:ea typeface="微软雅黑" panose="020B0503020204020204" pitchFamily="34" charset="-122"/>
                <a:cs typeface="+mn-cs"/>
              </a:endParaRPr>
            </a:p>
          </p:txBody>
        </p:sp>
        <p:pic>
          <p:nvPicPr>
            <p:cNvPr id="10" name="图片 9"/>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38200" y="6425686"/>
              <a:ext cx="948262" cy="24872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kern="1200" baseline="0">
          <a:solidFill>
            <a:srgbClr val="3A11BA"/>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3A11BA"/>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3A11BA"/>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3A11BA"/>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11BA"/>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11BA"/>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6" name="灯片编号占位符 5"/>
          <p:cNvSpPr>
            <a:spLocks noGrp="1"/>
          </p:cNvSpPr>
          <p:nvPr>
            <p:ph type="sldNum" sz="quarter" idx="4"/>
          </p:nvPr>
        </p:nvSpPr>
        <p:spPr>
          <a:xfrm>
            <a:off x="8610600" y="6311900"/>
            <a:ext cx="2743200" cy="365125"/>
          </a:xfrm>
          <a:prstGeom prst="rect">
            <a:avLst/>
          </a:prstGeom>
        </p:spPr>
        <p:txBody>
          <a:bodyPr vert="horz" lIns="91440" tIns="45720" rIns="91440" bIns="45720" rtlCol="0" anchor="ctr"/>
          <a:lstStyle>
            <a:lvl1pPr algn="r">
              <a:defRPr sz="800" baseline="0">
                <a:solidFill>
                  <a:srgbClr val="3A11BA"/>
                </a:solidFill>
                <a:latin typeface="Arial" panose="020B0604020202020204" pitchFamily="34" charset="0"/>
                <a:ea typeface="微软雅黑" panose="020B0503020204020204" pitchFamily="34" charset="-122"/>
              </a:defRPr>
            </a:lvl1pPr>
          </a:lstStyle>
          <a:p>
            <a:fld id="{03A97B1D-F584-444D-89FD-FA2A3E7C92CA}" type="slidenum">
              <a:rPr kumimoji="1" lang="zh-CN" altLang="en-US" smtClean="0"/>
            </a:fld>
            <a:endParaRPr kumimoji="1" lang="zh-CN" altLang="en-US" dirty="0"/>
          </a:p>
        </p:txBody>
      </p:sp>
      <p:pic>
        <p:nvPicPr>
          <p:cNvPr id="8" name="图片 7"/>
          <p:cNvPicPr>
            <a:picLocks noChangeAspect="1"/>
          </p:cNvPicPr>
          <p:nvPr userDrawn="1"/>
        </p:nvPicPr>
        <p:blipFill>
          <a:blip r:embed="rId11"/>
          <a:stretch>
            <a:fillRect/>
          </a:stretch>
        </p:blipFill>
        <p:spPr>
          <a:xfrm>
            <a:off x="236981" y="176993"/>
            <a:ext cx="765783" cy="675158"/>
          </a:xfrm>
          <a:prstGeom prst="rect">
            <a:avLst/>
          </a:prstGeom>
        </p:spPr>
      </p:pic>
      <p:grpSp>
        <p:nvGrpSpPr>
          <p:cNvPr id="11" name="组合 10"/>
          <p:cNvGrpSpPr/>
          <p:nvPr userDrawn="1"/>
        </p:nvGrpSpPr>
        <p:grpSpPr>
          <a:xfrm>
            <a:off x="838200" y="6379119"/>
            <a:ext cx="2767019" cy="373592"/>
            <a:chOff x="838200" y="6425686"/>
            <a:chExt cx="2767019" cy="373592"/>
          </a:xfrm>
        </p:grpSpPr>
        <p:sp>
          <p:nvSpPr>
            <p:cNvPr id="9" name="页脚占位符 2"/>
            <p:cNvSpPr txBox="1"/>
            <p:nvPr userDrawn="1"/>
          </p:nvSpPr>
          <p:spPr>
            <a:xfrm>
              <a:off x="1426099" y="6434153"/>
              <a:ext cx="2179120" cy="365125"/>
            </a:xfrm>
            <a:prstGeom prst="rect">
              <a:avLst/>
            </a:prstGeom>
          </p:spPr>
          <p:txBody>
            <a:bodyP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914400" rtl="0" eaLnBrk="1" latinLnBrk="0" hangingPunct="1"/>
              <a:r>
                <a:rPr kumimoji="1" lang="en-US" altLang="zh-CN" sz="800" kern="1200" baseline="0" dirty="0" smtClean="0">
                  <a:solidFill>
                    <a:srgbClr val="3A11BA"/>
                  </a:solidFill>
                  <a:latin typeface="Arial" panose="020B0604020202020204" pitchFamily="34" charset="0"/>
                  <a:ea typeface="微软雅黑" panose="020B0503020204020204" pitchFamily="34" charset="-122"/>
                  <a:cs typeface="+mn-cs"/>
                </a:rPr>
                <a:t>https://opengauss.org                               </a:t>
              </a:r>
              <a:endParaRPr kumimoji="1" lang="zh-CN" altLang="en-US" sz="800" kern="1200" baseline="0" dirty="0">
                <a:solidFill>
                  <a:srgbClr val="3A11BA"/>
                </a:solidFill>
                <a:latin typeface="Arial" panose="020B0604020202020204" pitchFamily="34" charset="0"/>
                <a:ea typeface="微软雅黑" panose="020B0503020204020204" pitchFamily="34" charset="-122"/>
                <a:cs typeface="+mn-cs"/>
              </a:endParaRPr>
            </a:p>
          </p:txBody>
        </p:sp>
        <p:pic>
          <p:nvPicPr>
            <p:cNvPr id="10" name="图片 9"/>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38200" y="6425686"/>
              <a:ext cx="948262" cy="248724"/>
            </a:xfrm>
            <a:prstGeom prst="rect">
              <a:avLst/>
            </a:prstGeom>
          </p:spPr>
        </p:pic>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kern="1200" baseline="0">
          <a:solidFill>
            <a:srgbClr val="3A11BA"/>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3A11BA"/>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3A11BA"/>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3A11BA"/>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11BA"/>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11BA"/>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p:cNvSpPr txBox="1"/>
          <p:nvPr userDrawn="1"/>
        </p:nvSpPr>
        <p:spPr>
          <a:xfrm>
            <a:off x="1095041" y="6356940"/>
            <a:ext cx="1462896" cy="242054"/>
          </a:xfrm>
          <a:prstGeom prst="rect">
            <a:avLst/>
          </a:prstGeom>
          <a:noFill/>
        </p:spPr>
        <p:txBody>
          <a:bodyPr wrap="square" rtlCol="0">
            <a:spAutoFit/>
          </a:bodyPr>
          <a:lstStyle/>
          <a:p>
            <a:pPr defTabSz="913765"/>
            <a:r>
              <a:rPr lang="en-US" sz="975" dirty="0">
                <a:solidFill>
                  <a:srgbClr val="1D1D1B"/>
                </a:solidFill>
                <a:latin typeface="Arial" panose="020B0604020202020204" pitchFamily="34" charset="0"/>
                <a:ea typeface="宋体" panose="02010600030101010101" pitchFamily="2" charset="-122"/>
                <a:cs typeface="Arial" panose="020B0604020202020204" pitchFamily="34" charset="0"/>
              </a:rPr>
              <a:t>Huawei Confidential</a:t>
            </a:r>
            <a:endParaRPr lang="en-US" sz="975" dirty="0">
              <a:solidFill>
                <a:srgbClr val="1D1D1B"/>
              </a:solidFill>
              <a:latin typeface="Arial" panose="020B0604020202020204" pitchFamily="34" charset="0"/>
              <a:ea typeface="宋体" panose="02010600030101010101" pitchFamily="2" charset="-122"/>
              <a:cs typeface="Arial" panose="020B0604020202020204" pitchFamily="34" charset="0"/>
            </a:endParaRPr>
          </a:p>
        </p:txBody>
      </p:sp>
      <p:sp>
        <p:nvSpPr>
          <p:cNvPr id="4" name="TextBox 3"/>
          <p:cNvSpPr txBox="1"/>
          <p:nvPr userDrawn="1"/>
        </p:nvSpPr>
        <p:spPr>
          <a:xfrm>
            <a:off x="733846" y="6402808"/>
            <a:ext cx="499534" cy="149721"/>
          </a:xfrm>
          <a:prstGeom prst="rect">
            <a:avLst/>
          </a:prstGeom>
          <a:noFill/>
        </p:spPr>
        <p:txBody>
          <a:bodyPr wrap="square" lIns="0" tIns="0" rIns="0" bIns="0" rtlCol="0">
            <a:spAutoFit/>
          </a:bodyPr>
          <a:lstStyle/>
          <a:p>
            <a:pPr defTabSz="889635">
              <a:defRPr/>
            </a:pPr>
            <a:fld id="{C3837181-38C6-AD4F-B8BA-B444770388BB}" type="slidenum">
              <a:rPr lang="en-US" sz="975">
                <a:solidFill>
                  <a:srgbClr val="1D1D1B"/>
                </a:solidFill>
                <a:latin typeface="Arial" panose="020B0604020202020204" pitchFamily="34" charset="0"/>
                <a:ea typeface="宋体" panose="02010600030101010101" pitchFamily="2" charset="-122"/>
                <a:cs typeface="Arial" panose="020B0604020202020204" pitchFamily="34" charset="0"/>
              </a:rPr>
            </a:fld>
            <a:endParaRPr lang="en-US" sz="975" dirty="0">
              <a:solidFill>
                <a:srgbClr val="1D1D1B"/>
              </a:solidFill>
              <a:latin typeface="Arial" panose="020B0604020202020204" pitchFamily="34" charset="0"/>
              <a:ea typeface="宋体" panose="02010600030101010101" pitchFamily="2" charset="-122"/>
              <a:cs typeface="Arial" panose="020B0604020202020204" pitchFamily="34" charset="0"/>
            </a:endParaRPr>
          </a:p>
        </p:txBody>
      </p:sp>
      <p:pic>
        <p:nvPicPr>
          <p:cNvPr id="41" name="图片 4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2018" y="6319874"/>
            <a:ext cx="1268580" cy="271153"/>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mc:AlternateContent xmlns:mc="http://schemas.openxmlformats.org/markup-compatibility/2006">
    <mc:Choice xmlns:p14="http://schemas.microsoft.com/office/powerpoint/2010/main" Requires="p14">
      <p:transition spd="slow" p14:dur="2000"/>
    </mc:Choice>
    <mc:Fallback>
      <p:transition spd="slow"/>
    </mc:Fallback>
  </mc:AlternateContent>
  <p:hf hdr="0" ftr="0" dt="0"/>
  <p:txStyles>
    <p:titleStyle>
      <a:lvl1pPr algn="l" defTabSz="1186180" rtl="0" eaLnBrk="1" latinLnBrk="0" hangingPunct="1">
        <a:lnSpc>
          <a:spcPct val="90000"/>
        </a:lnSpc>
        <a:spcBef>
          <a:spcPct val="0"/>
        </a:spcBef>
        <a:buNone/>
        <a:defRPr sz="5710" kern="1200">
          <a:solidFill>
            <a:schemeClr val="tx1"/>
          </a:solidFill>
          <a:latin typeface="+mj-lt"/>
          <a:ea typeface="+mj-ea"/>
          <a:cs typeface="+mj-cs"/>
        </a:defRPr>
      </a:lvl1pPr>
    </p:titleStyle>
    <p:bodyStyle>
      <a:lvl1pPr marL="296545" indent="-296545" algn="l" defTabSz="118618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89635" indent="-296545" algn="l" defTabSz="118618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360" indent="-296545" algn="l" defTabSz="118618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6450"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69540"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2630"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6355"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49445"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2535"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6180" rtl="0" eaLnBrk="1" latinLnBrk="0" hangingPunct="1">
        <a:defRPr sz="2335" kern="1200">
          <a:solidFill>
            <a:schemeClr val="tx1"/>
          </a:solidFill>
          <a:latin typeface="+mn-lt"/>
          <a:ea typeface="+mn-ea"/>
          <a:cs typeface="+mn-cs"/>
        </a:defRPr>
      </a:lvl1pPr>
      <a:lvl2pPr marL="593090" algn="l" defTabSz="1186180" rtl="0" eaLnBrk="1" latinLnBrk="0" hangingPunct="1">
        <a:defRPr sz="2335" kern="1200">
          <a:solidFill>
            <a:schemeClr val="tx1"/>
          </a:solidFill>
          <a:latin typeface="+mn-lt"/>
          <a:ea typeface="+mn-ea"/>
          <a:cs typeface="+mn-cs"/>
        </a:defRPr>
      </a:lvl2pPr>
      <a:lvl3pPr marL="1186180" algn="l" defTabSz="1186180" rtl="0" eaLnBrk="1" latinLnBrk="0" hangingPunct="1">
        <a:defRPr sz="2335" kern="1200">
          <a:solidFill>
            <a:schemeClr val="tx1"/>
          </a:solidFill>
          <a:latin typeface="+mn-lt"/>
          <a:ea typeface="+mn-ea"/>
          <a:cs typeface="+mn-cs"/>
        </a:defRPr>
      </a:lvl3pPr>
      <a:lvl4pPr marL="1779905" algn="l" defTabSz="1186180" rtl="0" eaLnBrk="1" latinLnBrk="0" hangingPunct="1">
        <a:defRPr sz="2335" kern="1200">
          <a:solidFill>
            <a:schemeClr val="tx1"/>
          </a:solidFill>
          <a:latin typeface="+mn-lt"/>
          <a:ea typeface="+mn-ea"/>
          <a:cs typeface="+mn-cs"/>
        </a:defRPr>
      </a:lvl4pPr>
      <a:lvl5pPr marL="2372995" algn="l" defTabSz="1186180" rtl="0" eaLnBrk="1" latinLnBrk="0" hangingPunct="1">
        <a:defRPr sz="2335" kern="1200">
          <a:solidFill>
            <a:schemeClr val="tx1"/>
          </a:solidFill>
          <a:latin typeface="+mn-lt"/>
          <a:ea typeface="+mn-ea"/>
          <a:cs typeface="+mn-cs"/>
        </a:defRPr>
      </a:lvl5pPr>
      <a:lvl6pPr marL="2966085" algn="l" defTabSz="1186180" rtl="0" eaLnBrk="1" latinLnBrk="0" hangingPunct="1">
        <a:defRPr sz="2335" kern="1200">
          <a:solidFill>
            <a:schemeClr val="tx1"/>
          </a:solidFill>
          <a:latin typeface="+mn-lt"/>
          <a:ea typeface="+mn-ea"/>
          <a:cs typeface="+mn-cs"/>
        </a:defRPr>
      </a:lvl6pPr>
      <a:lvl7pPr marL="3559175" algn="l" defTabSz="1186180" rtl="0" eaLnBrk="1" latinLnBrk="0" hangingPunct="1">
        <a:defRPr sz="2335" kern="1200">
          <a:solidFill>
            <a:schemeClr val="tx1"/>
          </a:solidFill>
          <a:latin typeface="+mn-lt"/>
          <a:ea typeface="+mn-ea"/>
          <a:cs typeface="+mn-cs"/>
        </a:defRPr>
      </a:lvl7pPr>
      <a:lvl8pPr marL="4152900" algn="l" defTabSz="1186180" rtl="0" eaLnBrk="1" latinLnBrk="0" hangingPunct="1">
        <a:defRPr sz="2335" kern="1200">
          <a:solidFill>
            <a:schemeClr val="tx1"/>
          </a:solidFill>
          <a:latin typeface="+mn-lt"/>
          <a:ea typeface="+mn-ea"/>
          <a:cs typeface="+mn-cs"/>
        </a:defRPr>
      </a:lvl8pPr>
      <a:lvl9pPr marL="4745990" algn="l" defTabSz="1186180" rtl="0" eaLnBrk="1" latinLnBrk="0" hangingPunct="1">
        <a:defRPr sz="233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46" name="Picture 4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3869" y="6325091"/>
            <a:ext cx="1270304" cy="275024"/>
          </a:xfrm>
          <a:prstGeom prst="rect">
            <a:avLst/>
          </a:prstGeom>
        </p:spPr>
      </p:pic>
      <p:grpSp>
        <p:nvGrpSpPr>
          <p:cNvPr id="47" name="Group 46"/>
          <p:cNvGrpSpPr>
            <a:grpSpLocks noChangeAspect="1"/>
          </p:cNvGrpSpPr>
          <p:nvPr userDrawn="1"/>
        </p:nvGrpSpPr>
        <p:grpSpPr>
          <a:xfrm>
            <a:off x="12285670" y="2625390"/>
            <a:ext cx="1962557" cy="4233515"/>
            <a:chOff x="5343883" y="-48857"/>
            <a:chExt cx="3263588" cy="7037279"/>
          </a:xfrm>
        </p:grpSpPr>
        <p:sp>
          <p:nvSpPr>
            <p:cNvPr id="69"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196/0/84</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0" name="文本框 15"/>
            <p:cNvSpPr txBox="1"/>
            <p:nvPr userDrawn="1"/>
          </p:nvSpPr>
          <p:spPr>
            <a:xfrm>
              <a:off x="5352721" y="1694497"/>
              <a:ext cx="1636699" cy="204645"/>
            </a:xfrm>
            <a:prstGeom prst="rect">
              <a:avLst/>
            </a:prstGeom>
            <a:noFill/>
          </p:spPr>
          <p:txBody>
            <a:bodyPr wrap="square" lIns="0" tIns="0" rIns="0" bIns="0" rtlCol="0" anchor="b" anchorCtr="0">
              <a:spAutoFit/>
            </a:bodyPr>
            <a:lstStyle/>
            <a:p>
              <a:pPr defTabSz="914400"/>
              <a:r>
                <a:rPr kumimoji="1" lang="en-US" altLang="zh-CN" sz="800" dirty="0">
                  <a:solidFill>
                    <a:srgbClr val="1D1D1A"/>
                  </a:solidFill>
                  <a:ea typeface="微软雅黑" panose="020B0503020204020204" pitchFamily="34" charset="-122"/>
                  <a:cs typeface="Arial" panose="020B0604020202020204" pitchFamily="34" charset="0"/>
                </a:rPr>
                <a:t>Secondary Colors</a:t>
              </a:r>
              <a:endParaRPr kumimoji="1" lang="zh-CN" altLang="en-US" sz="800" dirty="0">
                <a:solidFill>
                  <a:srgbClr val="1D1D1A"/>
                </a:solidFill>
                <a:ea typeface="微软雅黑" panose="020B0503020204020204" pitchFamily="34" charset="-122"/>
                <a:cs typeface="Arial" panose="020B0604020202020204" pitchFamily="34" charset="0"/>
              </a:endParaRPr>
            </a:p>
          </p:txBody>
        </p:sp>
        <p:sp>
          <p:nvSpPr>
            <p:cNvPr id="71"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203/55/120</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2"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237/109/0</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3"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153/54/54</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4"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98/178/48</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5"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242/137/68</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6"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PANTONE 185C</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199/0/11  </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7" name="文本框 15"/>
            <p:cNvSpPr txBox="1"/>
            <p:nvPr userDrawn="1"/>
          </p:nvSpPr>
          <p:spPr>
            <a:xfrm>
              <a:off x="5343883" y="-48857"/>
              <a:ext cx="1358295" cy="204645"/>
            </a:xfrm>
            <a:prstGeom prst="rect">
              <a:avLst/>
            </a:prstGeom>
            <a:noFill/>
          </p:spPr>
          <p:txBody>
            <a:bodyPr wrap="square" lIns="0" tIns="0" rIns="0" bIns="0" rtlCol="0" anchor="b" anchorCtr="0">
              <a:spAutoFit/>
            </a:bodyPr>
            <a:lstStyle/>
            <a:p>
              <a:pPr defTabSz="914400"/>
              <a:r>
                <a:rPr kumimoji="1" lang="en-US" altLang="zh-CN" sz="800" dirty="0">
                  <a:solidFill>
                    <a:srgbClr val="1D1D1A"/>
                  </a:solidFill>
                  <a:ea typeface="微软雅黑" panose="020B0503020204020204" pitchFamily="34" charset="-122"/>
                  <a:cs typeface="Arial" panose="020B0604020202020204" pitchFamily="34" charset="0"/>
                </a:rPr>
                <a:t>Corporate Colors</a:t>
              </a:r>
              <a:endParaRPr kumimoji="1" lang="zh-CN" altLang="en-US" sz="800" dirty="0">
                <a:solidFill>
                  <a:srgbClr val="1D1D1A"/>
                </a:solidFill>
                <a:ea typeface="微软雅黑" panose="020B0503020204020204" pitchFamily="34" charset="-122"/>
                <a:cs typeface="Arial" panose="020B0604020202020204" pitchFamily="34" charset="0"/>
              </a:endParaRPr>
            </a:p>
          </p:txBody>
        </p:sp>
        <p:sp>
          <p:nvSpPr>
            <p:cNvPr id="78"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PANTONE 186C</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200/16/46  </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9"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127/0/1</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0"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52/200/0</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1"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48/181/197</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2"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129/193/95</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3"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253/211/81</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4"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86/196/210</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5"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211/57/65</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6"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211/56/89</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7"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221/128/170</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88"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ea typeface="Arial" panose="020B0604020202020204" pitchFamily="34" charset="0"/>
                  <a:cs typeface="Arial" panose="020B0604020202020204" pitchFamily="34" charset="0"/>
                </a:rPr>
                <a:t>RGB 191/128/130</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89"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246/183/140</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0"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176/216/156</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1"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253/227/181</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2"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148/218/226</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3"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226/129/137</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4"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226/129/152</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5"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235/179/204</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6"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ea typeface="Arial" panose="020B0604020202020204" pitchFamily="34" charset="0"/>
                  <a:cs typeface="Arial" panose="020B0604020202020204" pitchFamily="34" charset="0"/>
                </a:rPr>
                <a:t>RGB 216/179/179</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7"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250/211/187</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8"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208/232/196</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9"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254/238/193</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100"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a:t>
              </a:r>
              <a:br>
                <a:rPr kumimoji="1" lang="en-US" altLang="zh-CN" sz="500" b="1" dirty="0">
                  <a:solidFill>
                    <a:srgbClr val="595757"/>
                  </a:solidFill>
                  <a:ea typeface="Arial" panose="020B0604020202020204" pitchFamily="34" charset="0"/>
                  <a:cs typeface="Arial" panose="020B0604020202020204" pitchFamily="34" charset="0"/>
                </a:rPr>
              </a:br>
              <a:r>
                <a:rPr kumimoji="1" lang="en-US" altLang="zh-CN" sz="500" b="1" dirty="0" smtClean="0">
                  <a:solidFill>
                    <a:srgbClr val="595757"/>
                  </a:solidFill>
                  <a:ea typeface="Arial" panose="020B0604020202020204" pitchFamily="34" charset="0"/>
                  <a:cs typeface="Arial" panose="020B0604020202020204" pitchFamily="34" charset="0"/>
                </a:rPr>
                <a:t>190/233/238</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101"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239/178/184</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102"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238/179/193</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103"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smtClean="0">
                  <a:solidFill>
                    <a:srgbClr val="FFFFFF"/>
                  </a:solidFill>
                  <a:ea typeface="Arial" panose="020B0604020202020204" pitchFamily="34" charset="0"/>
                  <a:cs typeface="Arial" panose="020B0604020202020204" pitchFamily="34" charset="0"/>
                </a:rPr>
                <a:t>0/0/0</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104"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89/87/87</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105"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137/137/</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137</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106"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181/181/</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181</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107"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221/221/</a:t>
              </a:r>
              <a:br>
                <a:rPr kumimoji="1" lang="en-US" altLang="zh-CN" sz="500" b="1" dirty="0">
                  <a:solidFill>
                    <a:srgbClr val="595757"/>
                  </a:solidFill>
                  <a:ea typeface="Arial" panose="020B0604020202020204" pitchFamily="34" charset="0"/>
                  <a:cs typeface="Arial" panose="020B0604020202020204" pitchFamily="34" charset="0"/>
                </a:rPr>
              </a:br>
              <a:r>
                <a:rPr kumimoji="1" lang="en-US" altLang="zh-CN" sz="500" b="1" dirty="0">
                  <a:solidFill>
                    <a:srgbClr val="595757"/>
                  </a:solidFill>
                  <a:ea typeface="Arial" panose="020B0604020202020204" pitchFamily="34" charset="0"/>
                  <a:cs typeface="Arial" panose="020B0604020202020204" pitchFamily="34" charset="0"/>
                </a:rPr>
                <a:t>221</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108"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a:t>
              </a:r>
              <a:endParaRPr kumimoji="1" lang="en-US" altLang="zh-CN" sz="500" b="1" dirty="0">
                <a:solidFill>
                  <a:srgbClr val="595757"/>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255/255/</a:t>
              </a:r>
              <a:br>
                <a:rPr kumimoji="1" lang="en-US" altLang="zh-CN" sz="500" b="1" dirty="0">
                  <a:solidFill>
                    <a:srgbClr val="595757"/>
                  </a:solidFill>
                  <a:ea typeface="Arial" panose="020B0604020202020204" pitchFamily="34" charset="0"/>
                  <a:cs typeface="Arial" panose="020B0604020202020204" pitchFamily="34" charset="0"/>
                </a:rPr>
              </a:br>
              <a:r>
                <a:rPr kumimoji="1" lang="en-US" altLang="zh-CN" sz="500" b="1" dirty="0">
                  <a:solidFill>
                    <a:srgbClr val="595757"/>
                  </a:solidFill>
                  <a:ea typeface="Arial" panose="020B0604020202020204" pitchFamily="34" charset="0"/>
                  <a:cs typeface="Arial" panose="020B0604020202020204" pitchFamily="34" charset="0"/>
                </a:rPr>
                <a:t>255</a:t>
              </a:r>
              <a:endParaRPr kumimoji="1" lang="en-US" altLang="zh-CN" sz="500" b="1" dirty="0">
                <a:solidFill>
                  <a:srgbClr val="595757"/>
                </a:solidFill>
                <a:ea typeface="Arial" panose="020B0604020202020204" pitchFamily="34" charset="0"/>
                <a:cs typeface="Arial" panose="020B0604020202020204" pitchFamily="34" charset="0"/>
              </a:endParaRPr>
            </a:p>
          </p:txBody>
        </p:sp>
      </p:grpSp>
      <p:sp>
        <p:nvSpPr>
          <p:cNvPr id="3" name="TextBox 2"/>
          <p:cNvSpPr txBox="1"/>
          <p:nvPr userDrawn="1"/>
        </p:nvSpPr>
        <p:spPr>
          <a:xfrm>
            <a:off x="1095040" y="6356939"/>
            <a:ext cx="2387464" cy="230832"/>
          </a:xfrm>
          <a:prstGeom prst="rect">
            <a:avLst/>
          </a:prstGeom>
          <a:noFill/>
        </p:spPr>
        <p:txBody>
          <a:bodyPr wrap="square" rtlCol="0">
            <a:spAutoFit/>
          </a:bodyPr>
          <a:lstStyle/>
          <a:p>
            <a:pPr defTabSz="914400"/>
            <a:r>
              <a:rPr lang="en-US" altLang="zh-CN" sz="900" dirty="0" smtClean="0">
                <a:solidFill>
                  <a:srgbClr val="1D1D1B"/>
                </a:solidFill>
                <a:cs typeface="Arial" panose="020B0604020202020204" pitchFamily="34" charset="0"/>
              </a:rPr>
              <a:t>Huawei Proprietary - Restricted Distribution</a:t>
            </a:r>
            <a:endParaRPr lang="en-US" altLang="zh-CN" sz="900" dirty="0">
              <a:solidFill>
                <a:srgbClr val="1D1D1B"/>
              </a:solidFill>
              <a:cs typeface="Arial" panose="020B0604020202020204" pitchFamily="34" charset="0"/>
            </a:endParaRPr>
          </a:p>
        </p:txBody>
      </p:sp>
      <p:sp>
        <p:nvSpPr>
          <p:cNvPr id="4" name="TextBox 3"/>
          <p:cNvSpPr txBox="1"/>
          <p:nvPr userDrawn="1"/>
        </p:nvSpPr>
        <p:spPr>
          <a:xfrm>
            <a:off x="733845" y="6402807"/>
            <a:ext cx="499534" cy="138499"/>
          </a:xfrm>
          <a:prstGeom prst="rect">
            <a:avLst/>
          </a:prstGeom>
          <a:noFill/>
        </p:spPr>
        <p:txBody>
          <a:bodyPr wrap="square" lIns="0" tIns="0" rIns="0" bIns="0" rtlCol="0">
            <a:spAutoFit/>
          </a:bodyPr>
          <a:lstStyle/>
          <a:p>
            <a:pPr defTabSz="890270">
              <a:defRPr/>
            </a:pPr>
            <a:fld id="{C3837181-38C6-AD4F-B8BA-B444770388BB}" type="slidenum">
              <a:rPr lang="en-US" sz="900" smtClean="0">
                <a:solidFill>
                  <a:srgbClr val="1D1D1B"/>
                </a:solidFill>
                <a:cs typeface="Arial" panose="020B0604020202020204" pitchFamily="34" charset="0"/>
              </a:rPr>
            </a:fld>
            <a:endParaRPr lang="en-US" sz="900" dirty="0">
              <a:solidFill>
                <a:srgbClr val="1D1D1B"/>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Lst>
  <p:timing>
    <p:tnLst>
      <p:par>
        <p:cTn id="1" dur="indefinite" restart="never" nodeType="tmRoot"/>
      </p:par>
    </p:tnLst>
  </p:timing>
  <p:hf hdr="0" ftr="0" dt="0"/>
  <p:txStyles>
    <p:titleStyle>
      <a:lvl1pPr algn="l" defTabSz="1187450"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545" indent="-296545" algn="l" defTabSz="118745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270" indent="-296545" algn="l" defTabSz="118745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995" indent="-296545" algn="l" defTabSz="118745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77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714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63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8625"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733845" y="6402807"/>
            <a:ext cx="499534" cy="138499"/>
          </a:xfrm>
          <a:prstGeom prst="rect">
            <a:avLst/>
          </a:prstGeom>
          <a:noFill/>
        </p:spPr>
        <p:txBody>
          <a:bodyPr wrap="square" lIns="0" tIns="0" rIns="0" bIns="0" rtlCol="0">
            <a:spAutoFit/>
          </a:bodyPr>
          <a:lstStyle/>
          <a:p>
            <a:pPr defTabSz="890270">
              <a:defRPr/>
            </a:pPr>
            <a:fld id="{C3837181-38C6-AD4F-B8BA-B444770388BB}" type="slidenum">
              <a:rPr lang="en-US" sz="900" smtClean="0">
                <a:solidFill>
                  <a:srgbClr val="1D1D1B"/>
                </a:solidFill>
                <a:latin typeface="Arial" panose="020B0604020202020204" pitchFamily="34" charset="0"/>
                <a:cs typeface="Arial" panose="020B0604020202020204" pitchFamily="34" charset="0"/>
                <a:sym typeface="Arial" panose="020B0604020202020204"/>
              </a:rPr>
            </a:fld>
            <a:endParaRPr lang="en-US" sz="900" dirty="0">
              <a:solidFill>
                <a:srgbClr val="1D1D1B"/>
              </a:solidFill>
              <a:latin typeface="Arial" panose="020B0604020202020204" pitchFamily="34" charset="0"/>
              <a:cs typeface="Arial" panose="020B0604020202020204" pitchFamily="34" charset="0"/>
              <a:sym typeface="Arial" panose="020B0604020202020204"/>
            </a:endParaRPr>
          </a:p>
        </p:txBody>
      </p:sp>
      <p:grpSp>
        <p:nvGrpSpPr>
          <p:cNvPr id="88" name="Group 87"/>
          <p:cNvGrpSpPr>
            <a:grpSpLocks noChangeAspect="1"/>
          </p:cNvGrpSpPr>
          <p:nvPr userDrawn="1"/>
        </p:nvGrpSpPr>
        <p:grpSpPr>
          <a:xfrm>
            <a:off x="12285672" y="2625390"/>
            <a:ext cx="1962556" cy="4233515"/>
            <a:chOff x="5343885" y="-48857"/>
            <a:chExt cx="3263586" cy="7037279"/>
          </a:xfrm>
        </p:grpSpPr>
        <p:sp>
          <p:nvSpPr>
            <p:cNvPr id="89"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196/0/84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0"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400"/>
              <a:r>
                <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rPr>
                <a:t>公司辅助色</a:t>
              </a:r>
              <a:endPar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endParaRPr>
            </a:p>
          </p:txBody>
        </p:sp>
        <p:sp>
          <p:nvSpPr>
            <p:cNvPr id="91"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203/55/120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2"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237/109/0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3"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153/54/54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4"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98/178/48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5"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242/137/68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6"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PANTONE 185C</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199/0/11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7"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400"/>
              <a:r>
                <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rPr>
                <a:t>公司色</a:t>
              </a:r>
              <a:endPar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endParaRPr>
            </a:p>
          </p:txBody>
        </p:sp>
        <p:sp>
          <p:nvSpPr>
            <p:cNvPr id="98"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PANTONE 186C</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200/16/46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9"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127/0/1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0"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52/200/0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1"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48/181/197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2"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129/193/95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3"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253/211/81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4"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86/196/210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5"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211/57/65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6"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211/56/89</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7"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221/128/170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8"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191/128/130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9"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246/183/140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0"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176/216/156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1"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253/227/181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2"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148/218/226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3"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226/129/137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4"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226/129/152</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5"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235/179/204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6"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216/179/179</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7"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250/211/187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8"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208/232/196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9"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254/238/193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0"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190/23/238</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1"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239/178/184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2"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238/179/193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3"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35/24/21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4"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89/87/87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5"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137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6"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7"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221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8"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255</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grpSp>
      <p:pic>
        <p:nvPicPr>
          <p:cNvPr id="47" name="Picture 46"/>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cSld>
  <p:clrMap bg1="lt1" tx1="dk1" bg2="lt2" tx2="dk2" accent1="accent1" accent2="accent2" accent3="accent3" accent4="accent4" accent5="accent5" accent6="accent6" hlink="hlink" folHlink="folHlink"/>
  <p:hf hdr="0" ftr="0" dt="0"/>
  <p:txStyles>
    <p:titleStyle>
      <a:lvl1pPr algn="l" defTabSz="1187450"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545" indent="-296545" algn="l" defTabSz="118745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270" indent="-296545" algn="l" defTabSz="118745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995" indent="-296545" algn="l" defTabSz="118745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77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714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63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8625"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733845" y="6402807"/>
            <a:ext cx="499534" cy="138499"/>
          </a:xfrm>
          <a:prstGeom prst="rect">
            <a:avLst/>
          </a:prstGeom>
          <a:noFill/>
        </p:spPr>
        <p:txBody>
          <a:bodyPr wrap="square" lIns="0" tIns="0" rIns="0" bIns="0" rtlCol="0">
            <a:spAutoFit/>
          </a:bodyPr>
          <a:lstStyle/>
          <a:p>
            <a:pPr defTabSz="890270">
              <a:defRPr/>
            </a:pPr>
            <a:fld id="{C3837181-38C6-AD4F-B8BA-B444770388BB}" type="slidenum">
              <a:rPr lang="en-US" sz="900" smtClean="0">
                <a:solidFill>
                  <a:srgbClr val="1D1D1B"/>
                </a:solidFill>
                <a:latin typeface="Arial" panose="020B0604020202020204" pitchFamily="34" charset="0"/>
                <a:cs typeface="Arial" panose="020B0604020202020204" pitchFamily="34" charset="0"/>
                <a:sym typeface="Arial" panose="020B0604020202020204"/>
              </a:rPr>
            </a:fld>
            <a:endParaRPr lang="en-US" sz="900" dirty="0">
              <a:solidFill>
                <a:srgbClr val="1D1D1B"/>
              </a:solidFill>
              <a:latin typeface="Arial" panose="020B0604020202020204" pitchFamily="34" charset="0"/>
              <a:cs typeface="Arial" panose="020B0604020202020204" pitchFamily="34" charset="0"/>
              <a:sym typeface="Arial" panose="020B0604020202020204"/>
            </a:endParaRPr>
          </a:p>
        </p:txBody>
      </p:sp>
      <p:grpSp>
        <p:nvGrpSpPr>
          <p:cNvPr id="88" name="Group 87"/>
          <p:cNvGrpSpPr>
            <a:grpSpLocks noChangeAspect="1"/>
          </p:cNvGrpSpPr>
          <p:nvPr userDrawn="1"/>
        </p:nvGrpSpPr>
        <p:grpSpPr>
          <a:xfrm>
            <a:off x="12285672" y="2625390"/>
            <a:ext cx="1962556" cy="4233515"/>
            <a:chOff x="5343885" y="-48857"/>
            <a:chExt cx="3263586" cy="7037279"/>
          </a:xfrm>
        </p:grpSpPr>
        <p:sp>
          <p:nvSpPr>
            <p:cNvPr id="89"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196/0/84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0"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400"/>
              <a:r>
                <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rPr>
                <a:t>公司辅助色</a:t>
              </a:r>
              <a:endPar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endParaRPr>
            </a:p>
          </p:txBody>
        </p:sp>
        <p:sp>
          <p:nvSpPr>
            <p:cNvPr id="91"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203/55/120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2"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237/109/0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3"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153/54/54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4"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98/178/48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5"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242/137/68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6"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PANTONE 185C</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199/0/11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7"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400"/>
              <a:r>
                <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rPr>
                <a:t>公司色</a:t>
              </a:r>
              <a:endPar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endParaRPr>
            </a:p>
          </p:txBody>
        </p:sp>
        <p:sp>
          <p:nvSpPr>
            <p:cNvPr id="98"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PANTONE 186C</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200/16/46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9"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127/0/1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0"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52/200/0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1"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48/181/197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2"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129/193/95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3"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253/211/81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4"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86/196/210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5"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211/57/65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6"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211/56/89</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7"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221/128/170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8"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191/128/130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9"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246/183/140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0"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176/216/156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1"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253/227/181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2"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148/218/226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3"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226/129/137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4"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226/129/152</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5"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235/179/204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6"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216/179/179</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7"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250/211/187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8"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208/232/196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9"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254/238/193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0"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190/23/238</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1"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239/178/184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2"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238/179/193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3"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35/24/21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4"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89/87/87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5"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137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6"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7"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221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8"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255</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grpSp>
      <p:pic>
        <p:nvPicPr>
          <p:cNvPr id="47" name="Picture 46"/>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cSld>
  <p:clrMap bg1="lt1" tx1="dk1" bg2="lt2" tx2="dk2" accent1="accent1" accent2="accent2" accent3="accent3" accent4="accent4" accent5="accent5" accent6="accent6" hlink="hlink" folHlink="folHlink"/>
  <p:hf hdr="0" ftr="0" dt="0"/>
  <p:txStyles>
    <p:titleStyle>
      <a:lvl1pPr algn="l" defTabSz="1187450"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545" indent="-296545" algn="l" defTabSz="118745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270" indent="-296545" algn="l" defTabSz="118745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995" indent="-296545" algn="l" defTabSz="118745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77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714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63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8625"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19124" y="2217738"/>
            <a:ext cx="11198407" cy="1076325"/>
          </a:xfrm>
        </p:spPr>
        <p:txBody>
          <a:bodyPr/>
          <a:lstStyle/>
          <a:p>
            <a:pPr algn="ctr"/>
            <a:r>
              <a:rPr lang="en-US" altLang="zh-CN" sz="4000" dirty="0" smtClean="0"/>
              <a:t>openGauss</a:t>
            </a:r>
            <a:r>
              <a:rPr lang="zh-CN" altLang="en-US" sz="4000" dirty="0"/>
              <a:t>管理工具介绍及对象管理</a:t>
            </a:r>
            <a:endParaRPr lang="zh-CN" alt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gs_checkos</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示例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634927" y="1233055"/>
            <a:ext cx="10931670" cy="477053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gs_checkos</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-i A -h plat1 -X /opt/software/</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openGauss</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/clusterconfig.xml --detail -o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var</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/log/</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checkos</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Performing operation system check/set. Output the result to the file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var</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/log/</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checkos</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Operation system check/set is completed.</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Total numbers:14. Abnormal numbers:0. Warning number:1.</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cat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var</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/log/</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checkos</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Checking items:</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A1. [ OS version status ]                                   : Normal</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A2. [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openGauss</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version status ]                               : Normal</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A3. [ Unicode status ]                                      : Normal</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A4. [ Time zone status ]                                    : Normal</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A5. [ Swap memory status ]                                  : Normal</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A6. [ System control parameters status ]                    : Normal</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A7. [ File system configuration status ]                    : Normal</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A8. [ Disk configuration status ]                           : Normal</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A9. [ Pre-read block size status ]                          : Normal</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A10.[ IO scheduler status ]                                 : Normal</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A11.[ Network card configuration status ]                   : Normal</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A12.[ Time consistency status ]                             : Warning</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A13.[ Firewall service status ]                             : Normal</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A14.[ THP service status ]                                  : Normal</a:t>
            </a:r>
            <a:endPar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gs_checkperf</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管理工具</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提供了</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gs_checkperf</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工具来帮助对</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级别（主机</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CPU</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占用率、</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Gauss CPU</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占用率、</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I/O</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使用情况等）、节点级别（</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CPU</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使用情况、内存使用情况、</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I/O</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使用情况）、会话</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进程级别（</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CPU</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使用情况、内存使用情况、</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I/O</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使用情况）、</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SSD</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性能（写入、读取性能）进行定期检查，让用户了解</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的负载情况，采取对应的改进措施。</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gs_checkperf</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工具的监控信息依赖于</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pmk</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模式下的表的数据。如果</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pmk</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模式下的表未执行</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analyze</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操作，则可能导致</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gs_checkperf</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工具执行失败。如果失效，需要在数据库端执行以下命令：</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2668517" y="4933918"/>
            <a:ext cx="6160770" cy="1323439"/>
          </a:xfrm>
          <a:prstGeom prst="rect">
            <a:avLst/>
          </a:prstGeom>
          <a:solidFill>
            <a:sysClr val="window" lastClr="FFFFFF">
              <a:lumMod val="85000"/>
            </a:sysClr>
          </a:solidFill>
        </p:spPr>
        <p:txBody>
          <a:bodyPr wrap="square" rtlCol="0">
            <a:spAutoFit/>
          </a:bodyPr>
          <a:lstStyle/>
          <a:p>
            <a:pPr marL="457200" marR="0" lvl="1"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analyze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pmk.pmk_configuration</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457200" marR="0" lvl="1"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analyze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pmk.pmk_meta_data</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457200" marR="0" lvl="1"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analyze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pmk.pmk_snapshot</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457200" marR="0" lvl="1"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analyze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pmk.pmk_snapshot_dbnode_stat</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457200" marR="0" lvl="1"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analyze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pmk.pmk_snapshot_datanode_stat</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gs_checkperf</a:t>
            </a: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语法及参数说明</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检查</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SSD</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性能（</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root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用户）：</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检查</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性能（</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安装用户，默认为</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omm</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用户）</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参数说明：</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-i</a:t>
            </a:r>
            <a:r>
              <a:rPr lang="zh-CN" altLang="en-US" dirty="0" smtClean="0">
                <a:latin typeface="微软雅黑" panose="020B0503020204020204" pitchFamily="34" charset="-122"/>
                <a:ea typeface="微软雅黑" panose="020B0503020204020204" pitchFamily="34" charset="-122"/>
              </a:rPr>
              <a:t>：指定检查项编号，</a:t>
            </a:r>
            <a:r>
              <a:rPr lang="en-US" altLang="zh-CN" dirty="0" smtClean="0">
                <a:latin typeface="微软雅黑" panose="020B0503020204020204" pitchFamily="34" charset="-122"/>
                <a:ea typeface="微软雅黑" panose="020B0503020204020204" pitchFamily="34" charset="-122"/>
              </a:rPr>
              <a:t>-i</a:t>
            </a:r>
            <a:r>
              <a:rPr lang="zh-CN" altLang="en-US" dirty="0" smtClean="0">
                <a:latin typeface="微软雅黑" panose="020B0503020204020204" pitchFamily="34" charset="-122"/>
                <a:ea typeface="微软雅黑" panose="020B0503020204020204" pitchFamily="34" charset="-122"/>
              </a:rPr>
              <a:t>参数值不区分大小写。格式：</a:t>
            </a:r>
            <a:r>
              <a:rPr lang="en-US" altLang="zh-CN" dirty="0" smtClean="0">
                <a:latin typeface="微软雅黑" panose="020B0503020204020204" pitchFamily="34" charset="-122"/>
                <a:ea typeface="微软雅黑" panose="020B0503020204020204" pitchFamily="34" charset="-122"/>
              </a:rPr>
              <a:t>-i PMK</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-i SSD</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–detail</a:t>
            </a:r>
            <a:r>
              <a:rPr lang="zh-CN" altLang="en-US" dirty="0" smtClean="0">
                <a:latin typeface="微软雅黑" panose="020B0503020204020204" pitchFamily="34" charset="-122"/>
                <a:ea typeface="微软雅黑" panose="020B0503020204020204" pitchFamily="34" charset="-122"/>
              </a:rPr>
              <a:t>：显示</a:t>
            </a:r>
            <a:r>
              <a:rPr lang="en-US" altLang="zh-CN" dirty="0" smtClean="0">
                <a:latin typeface="微软雅黑" panose="020B0503020204020204" pitchFamily="34" charset="-122"/>
                <a:ea typeface="微软雅黑" panose="020B0503020204020204" pitchFamily="34" charset="-122"/>
              </a:rPr>
              <a:t>PMK</a:t>
            </a:r>
            <a:r>
              <a:rPr lang="zh-CN" altLang="en-US" dirty="0" smtClean="0">
                <a:latin typeface="微软雅黑" panose="020B0503020204020204" pitchFamily="34" charset="-122"/>
                <a:ea typeface="微软雅黑" panose="020B0503020204020204" pitchFamily="34" charset="-122"/>
              </a:rPr>
              <a:t>检查结果详情。</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-U</a:t>
            </a:r>
            <a:r>
              <a:rPr lang="zh-CN" altLang="en-US" dirty="0" smtClean="0">
                <a:latin typeface="微软雅黑" panose="020B0503020204020204" pitchFamily="34" charset="-122"/>
                <a:ea typeface="微软雅黑" panose="020B0503020204020204" pitchFamily="34" charset="-122"/>
              </a:rPr>
              <a:t>：运行</a:t>
            </a:r>
            <a:r>
              <a:rPr lang="en-US" altLang="zh-CN" dirty="0" smtClean="0">
                <a:latin typeface="微软雅黑" panose="020B0503020204020204" pitchFamily="34" charset="-122"/>
                <a:ea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rPr>
              <a:t>的用户名称。</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65909" y="2963031"/>
            <a:ext cx="1046018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gs_checkperf</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[-U USER] [-o OUTPUT] [-i PMK] [--detail] [-l LOGFILE]</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872259" y="1807466"/>
            <a:ext cx="1046018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gs_checkperf</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-U USER [-o OUTPUT] -i SSD [-l LOGFILE]</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gs_checkperf</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示例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5"/>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gs_checkperf</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检查</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pmk</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模式示例如下：</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662940" y="1779492"/>
            <a:ext cx="9372600" cy="3416320"/>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[omm@opengauss01 ~]$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gs_checkperf</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-i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pmk</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-U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omm</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Cluster statistics information:</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Host CPU busy time ratio                     :    1.42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MPPDB CPU time % in busy time                :    47.33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Shared Buffer Hit ratio                      :    97.81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In-memory sort ratio                         :    0</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Physical Reads                               :    386</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Physical Writes                              :    96</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DB size                                      :    42         MB</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Total Physical writes                        :    96</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Active SQL count                             :    4</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Session count                                :    6</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gs_collector</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管理工具</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当</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发生故障时，使用此工具收集</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信息、日志信息以及配置文件等信息，来定位问题。可以使用</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参数，指定收集不同的信息内容。</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日志收集（非</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root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用户）语法：</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参数说明：</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-h</a:t>
            </a:r>
            <a:r>
              <a:rPr lang="zh-CN" altLang="en-US" dirty="0" smtClean="0">
                <a:latin typeface="微软雅黑" panose="020B0503020204020204" pitchFamily="34" charset="-122"/>
                <a:ea typeface="微软雅黑" panose="020B0503020204020204" pitchFamily="34" charset="-122"/>
              </a:rPr>
              <a:t>：收集信息的主机名称。</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：主机名称列表文件，该文件为纯文本格式；</a:t>
            </a:r>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-h</a:t>
            </a:r>
            <a:r>
              <a:rPr lang="zh-CN" altLang="en-US" dirty="0" smtClean="0">
                <a:latin typeface="微软雅黑" panose="020B0503020204020204" pitchFamily="34" charset="-122"/>
                <a:ea typeface="微软雅黑" panose="020B0503020204020204" pitchFamily="34" charset="-122"/>
              </a:rPr>
              <a:t>参数不能同时使用；用于多主机。</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-speed-limit</a:t>
            </a:r>
            <a:r>
              <a:rPr lang="zh-CN" altLang="en-US" dirty="0" smtClean="0">
                <a:latin typeface="微软雅黑" panose="020B0503020204020204" pitchFamily="34" charset="-122"/>
                <a:ea typeface="微软雅黑" panose="020B0503020204020204" pitchFamily="34" charset="-122"/>
              </a:rPr>
              <a:t>：日志收集时的收集速率，输入格式为非负整数，单位为</a:t>
            </a:r>
            <a:r>
              <a:rPr lang="en-US" altLang="zh-CN" dirty="0" smtClean="0">
                <a:latin typeface="微软雅黑" panose="020B0503020204020204" pitchFamily="34" charset="-122"/>
                <a:ea typeface="微软雅黑" panose="020B0503020204020204" pitchFamily="34" charset="-122"/>
              </a:rPr>
              <a:t>MB/s</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65909" y="2821814"/>
            <a:ext cx="10460182" cy="923330"/>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gs_collector</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--begin-time="BEGINTIME" --end-time="ENDTIME" [-h HOSTNAME | -f HOSTFILE] [--keyword=KEYWORD] [--speed-limit=SPEED] [-o OUTPUT] [-l LOGFILE] [-C CONFIGFILE]</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gs_collector</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示例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5"/>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gs_collector</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对</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plat1</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主机收集信息，示例如下：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65810" y="1656239"/>
            <a:ext cx="10035540" cy="4185761"/>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gs_collector</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--begin-time="20210131 23:00" --end-time="20210201 20:00" -h plat1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Successfully parsed the configuration file.</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create Dir.</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Successfully create dir.</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do system check interval 0 : count 1</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Collecting OS information.</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Successfully collected OS information.</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do database check interval 0 : count 1</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Collecting catalog statistics.</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Successfully collected catalog statistics.</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do log check interval 0 : count 1</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Collecting Log files.</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Successfully collected Log files.</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do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Config</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check 0:1</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Collecting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Config</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files.</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Successfully collected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Config</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files.</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Collecting files.</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Successfully collected files.</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All results are stored in $PGHOST/collector_20210201_134541.tar.gz.</a:t>
            </a:r>
            <a:endPar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gs_dump</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管理工具</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gs_dump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用于导出数据库相关信息的工具，用户可以自定义导出一个数据库或其中的对象（模式、表、视图等）。支持导出的数据库可以是默认数据库</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postgres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，也可以是自定义数据库。 </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gs_dump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工具由操作系统用户</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omm</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执行，</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gs_dump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工具在进行数据导出时，其他用户可以访问</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数据库（读或写）。</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gs_dump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工具支持导出完整一致的数据，如</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t1</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时刻导出数据，那</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t1</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之后的修改内容不会导出。</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gs_dump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支持将数据库信息导出至纯文本格式的</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脚本文件或其他归档文件中。</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语法：</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65909" y="5742889"/>
            <a:ext cx="1046018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gs_dump</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[OPTION]... [DBNAME]</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gs_dump</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参数说明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(1)</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-f, -file=FILENAME</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：将输出发送至指定文件或目录。如果省略该参数，则使用标准输出。如果输出格式为</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(-F c/-F d/-F t)</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时，必须指定</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参数。如果</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的参数值含有目录，要求当前用户对该目录具有读写权限，并且不能指定已有目录。</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-F, -format=</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c|d|t|p</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：选择输出格式。</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400" dirty="0" err="1" smtClean="0">
                <a:latin typeface="微软雅黑" panose="020B0503020204020204" pitchFamily="34" charset="-122"/>
                <a:ea typeface="微软雅黑" panose="020B0503020204020204" pitchFamily="34" charset="-122"/>
              </a:rPr>
              <a:t>p|plain</a:t>
            </a:r>
            <a:r>
              <a:rPr lang="zh-CN" altLang="en-US" sz="1400" dirty="0" smtClean="0">
                <a:latin typeface="微软雅黑" panose="020B0503020204020204" pitchFamily="34" charset="-122"/>
                <a:ea typeface="微软雅黑" panose="020B0503020204020204" pitchFamily="34" charset="-122"/>
              </a:rPr>
              <a:t>：输出一个文本</a:t>
            </a:r>
            <a:r>
              <a:rPr lang="en-US" altLang="zh-CN" sz="1400" dirty="0" smtClean="0">
                <a:latin typeface="微软雅黑" panose="020B0503020204020204" pitchFamily="34" charset="-122"/>
                <a:ea typeface="微软雅黑" panose="020B0503020204020204" pitchFamily="34" charset="-122"/>
              </a:rPr>
              <a:t>SQL</a:t>
            </a:r>
            <a:r>
              <a:rPr lang="zh-CN" altLang="en-US" sz="1400" dirty="0" smtClean="0">
                <a:latin typeface="微软雅黑" panose="020B0503020204020204" pitchFamily="34" charset="-122"/>
                <a:ea typeface="微软雅黑" panose="020B0503020204020204" pitchFamily="34" charset="-122"/>
              </a:rPr>
              <a:t>脚本文件（默认）。</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err="1" smtClean="0">
                <a:latin typeface="微软雅黑" panose="020B0503020204020204" pitchFamily="34" charset="-122"/>
                <a:ea typeface="微软雅黑" panose="020B0503020204020204" pitchFamily="34" charset="-122"/>
              </a:rPr>
              <a:t>c|custom</a:t>
            </a:r>
            <a:r>
              <a:rPr lang="zh-CN" altLang="en-US" sz="1400" dirty="0" smtClean="0">
                <a:latin typeface="微软雅黑" panose="020B0503020204020204" pitchFamily="34" charset="-122"/>
                <a:ea typeface="微软雅黑" panose="020B0503020204020204" pitchFamily="34" charset="-122"/>
              </a:rPr>
              <a:t>：输出一个自定义格式的归档，并且以目录形式输出，作为</a:t>
            </a:r>
            <a:r>
              <a:rPr lang="en-US" altLang="zh-CN" sz="1400" dirty="0" err="1" smtClean="0">
                <a:latin typeface="微软雅黑" panose="020B0503020204020204" pitchFamily="34" charset="-122"/>
                <a:ea typeface="微软雅黑" panose="020B0503020204020204" pitchFamily="34" charset="-122"/>
              </a:rPr>
              <a:t>gs_restore</a:t>
            </a:r>
            <a:r>
              <a:rPr lang="zh-CN" altLang="en-US" sz="1400" dirty="0" smtClean="0">
                <a:latin typeface="微软雅黑" panose="020B0503020204020204" pitchFamily="34" charset="-122"/>
                <a:ea typeface="微软雅黑" panose="020B0503020204020204" pitchFamily="34" charset="-122"/>
              </a:rPr>
              <a:t>输入信息。该格式是最灵活的输出格式，因为能手动选择，而且能在恢复过程中将归档项重新排序。该格式默认状态下会被压缩。</a:t>
            </a:r>
            <a:endParaRPr lang="zh-CN" altLang="en-US" sz="1400" dirty="0" smtClean="0">
              <a:latin typeface="微软雅黑" panose="020B0503020204020204" pitchFamily="34" charset="-122"/>
              <a:ea typeface="微软雅黑" panose="020B0503020204020204" pitchFamily="34" charset="-122"/>
            </a:endParaRPr>
          </a:p>
          <a:p>
            <a:pPr lvl="1"/>
            <a:r>
              <a:rPr lang="en-US" altLang="zh-CN" sz="1400" dirty="0" err="1" smtClean="0">
                <a:latin typeface="微软雅黑" panose="020B0503020204020204" pitchFamily="34" charset="-122"/>
                <a:ea typeface="微软雅黑" panose="020B0503020204020204" pitchFamily="34" charset="-122"/>
              </a:rPr>
              <a:t>d|directory</a:t>
            </a:r>
            <a:r>
              <a:rPr lang="zh-CN" altLang="en-US" sz="1400" dirty="0" smtClean="0">
                <a:latin typeface="微软雅黑" panose="020B0503020204020204" pitchFamily="34" charset="-122"/>
                <a:ea typeface="微软雅黑" panose="020B0503020204020204" pitchFamily="34" charset="-122"/>
              </a:rPr>
              <a:t>：该格式会创建一个目录，该目录包含两类文件，一类是目录文件，另一类是每个表和</a:t>
            </a:r>
            <a:r>
              <a:rPr lang="en-US" altLang="zh-CN" sz="1400" dirty="0" smtClean="0">
                <a:latin typeface="微软雅黑" panose="020B0503020204020204" pitchFamily="34" charset="-122"/>
                <a:ea typeface="微软雅黑" panose="020B0503020204020204" pitchFamily="34" charset="-122"/>
              </a:rPr>
              <a:t>blob</a:t>
            </a:r>
            <a:r>
              <a:rPr lang="zh-CN" altLang="en-US" sz="1400" dirty="0" smtClean="0">
                <a:latin typeface="微软雅黑" panose="020B0503020204020204" pitchFamily="34" charset="-122"/>
                <a:ea typeface="微软雅黑" panose="020B0503020204020204" pitchFamily="34" charset="-122"/>
              </a:rPr>
              <a:t>对象对应的数据文件。</a:t>
            </a:r>
            <a:endParaRPr lang="zh-CN" altLang="en-US" sz="1400" dirty="0" smtClean="0">
              <a:latin typeface="微软雅黑" panose="020B0503020204020204" pitchFamily="34" charset="-122"/>
              <a:ea typeface="微软雅黑" panose="020B0503020204020204" pitchFamily="34" charset="-122"/>
            </a:endParaRPr>
          </a:p>
          <a:p>
            <a:pPr lvl="1"/>
            <a:r>
              <a:rPr lang="en-US" altLang="zh-CN" sz="1400" dirty="0" err="1" smtClean="0">
                <a:latin typeface="微软雅黑" panose="020B0503020204020204" pitchFamily="34" charset="-122"/>
                <a:ea typeface="微软雅黑" panose="020B0503020204020204" pitchFamily="34" charset="-122"/>
              </a:rPr>
              <a:t>t|tar</a:t>
            </a:r>
            <a:r>
              <a:rPr lang="zh-CN" altLang="en-US" sz="1400" dirty="0" smtClean="0">
                <a:latin typeface="微软雅黑" panose="020B0503020204020204" pitchFamily="34" charset="-122"/>
                <a:ea typeface="微软雅黑" panose="020B0503020204020204" pitchFamily="34" charset="-122"/>
              </a:rPr>
              <a:t>：输出一个</a:t>
            </a:r>
            <a:r>
              <a:rPr lang="en-US" altLang="zh-CN" sz="1400" dirty="0" smtClean="0">
                <a:latin typeface="微软雅黑" panose="020B0503020204020204" pitchFamily="34" charset="-122"/>
                <a:ea typeface="微软雅黑" panose="020B0503020204020204" pitchFamily="34" charset="-122"/>
              </a:rPr>
              <a:t>tar</a:t>
            </a:r>
            <a:r>
              <a:rPr lang="zh-CN" altLang="en-US" sz="1400" dirty="0" smtClean="0">
                <a:latin typeface="微软雅黑" panose="020B0503020204020204" pitchFamily="34" charset="-122"/>
                <a:ea typeface="微软雅黑" panose="020B0503020204020204" pitchFamily="34" charset="-122"/>
              </a:rPr>
              <a:t>格式的归档形式，此外，表数据项的相应排序在恢复过程中不能更改。作为</a:t>
            </a:r>
            <a:r>
              <a:rPr lang="en-US" altLang="zh-CN" sz="1400" dirty="0" err="1" smtClean="0">
                <a:latin typeface="微软雅黑" panose="020B0503020204020204" pitchFamily="34" charset="-122"/>
                <a:ea typeface="微软雅黑" panose="020B0503020204020204" pitchFamily="34" charset="-122"/>
              </a:rPr>
              <a:t>gs_restore</a:t>
            </a:r>
            <a:r>
              <a:rPr lang="zh-CN" altLang="en-US" sz="1400" dirty="0" smtClean="0">
                <a:latin typeface="微软雅黑" panose="020B0503020204020204" pitchFamily="34" charset="-122"/>
                <a:ea typeface="微软雅黑" panose="020B0503020204020204" pitchFamily="34" charset="-122"/>
              </a:rPr>
              <a:t>输入信息。</a:t>
            </a:r>
            <a:r>
              <a:rPr lang="en-US" altLang="zh-CN" sz="1400" dirty="0" smtClean="0">
                <a:latin typeface="微软雅黑" panose="020B0503020204020204" pitchFamily="34" charset="-122"/>
                <a:ea typeface="微软雅黑" panose="020B0503020204020204" pitchFamily="34" charset="-122"/>
              </a:rPr>
              <a:t>tar</a:t>
            </a:r>
            <a:r>
              <a:rPr lang="zh-CN" altLang="en-US" sz="1400" dirty="0" smtClean="0">
                <a:latin typeface="微软雅黑" panose="020B0503020204020204" pitchFamily="34" charset="-122"/>
                <a:ea typeface="微软雅黑" panose="020B0503020204020204" pitchFamily="34" charset="-122"/>
              </a:rPr>
              <a:t>格式与目录格式兼容；</a:t>
            </a:r>
            <a:r>
              <a:rPr lang="en-US" altLang="zh-CN" sz="1400" dirty="0" smtClean="0">
                <a:latin typeface="微软雅黑" panose="020B0503020204020204" pitchFamily="34" charset="-122"/>
                <a:ea typeface="微软雅黑" panose="020B0503020204020204" pitchFamily="34" charset="-122"/>
              </a:rPr>
              <a:t>tar</a:t>
            </a:r>
            <a:r>
              <a:rPr lang="zh-CN" altLang="en-US" sz="1400" dirty="0" smtClean="0">
                <a:latin typeface="微软雅黑" panose="020B0503020204020204" pitchFamily="34" charset="-122"/>
                <a:ea typeface="微软雅黑" panose="020B0503020204020204" pitchFamily="34" charset="-122"/>
              </a:rPr>
              <a:t>格式归档形式在提取过程中会生成一个有效的目录格式归档形式。但是，</a:t>
            </a:r>
            <a:r>
              <a:rPr lang="en-US" altLang="zh-CN" sz="1400" dirty="0" smtClean="0">
                <a:latin typeface="微软雅黑" panose="020B0503020204020204" pitchFamily="34" charset="-122"/>
                <a:ea typeface="微软雅黑" panose="020B0503020204020204" pitchFamily="34" charset="-122"/>
              </a:rPr>
              <a:t>tar</a:t>
            </a:r>
            <a:r>
              <a:rPr lang="zh-CN" altLang="en-US" sz="1400" dirty="0" smtClean="0">
                <a:latin typeface="微软雅黑" panose="020B0503020204020204" pitchFamily="34" charset="-122"/>
                <a:ea typeface="微软雅黑" panose="020B0503020204020204" pitchFamily="34" charset="-122"/>
              </a:rPr>
              <a:t>格式不支持压缩且对于单独表有</a:t>
            </a:r>
            <a:r>
              <a:rPr lang="en-US" altLang="zh-CN" sz="1400" dirty="0" smtClean="0">
                <a:latin typeface="微软雅黑" panose="020B0503020204020204" pitchFamily="34" charset="-122"/>
                <a:ea typeface="微软雅黑" panose="020B0503020204020204" pitchFamily="34" charset="-122"/>
              </a:rPr>
              <a:t>8 GB</a:t>
            </a:r>
            <a:r>
              <a:rPr lang="zh-CN" altLang="en-US" sz="1400" dirty="0" smtClean="0">
                <a:latin typeface="微软雅黑" panose="020B0503020204020204" pitchFamily="34" charset="-122"/>
                <a:ea typeface="微软雅黑" panose="020B0503020204020204" pitchFamily="34" charset="-122"/>
              </a:rPr>
              <a:t>的大小限制。</a:t>
            </a:r>
            <a:endParaRPr lang="en-US" altLang="zh-CN" sz="14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-Z, -compress=0-9</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：指定使用的压缩比级别。针对自定义归档格式，该选项指定单个表数据片段的压缩，默认方式是以中等级别进行压缩。</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tar</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归档格式目前不支持压缩。</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0</a:t>
            </a:r>
            <a:r>
              <a:rPr lang="zh-CN" altLang="en-US" sz="1400" dirty="0" smtClean="0">
                <a:latin typeface="微软雅黑" panose="020B0503020204020204" pitchFamily="34" charset="-122"/>
                <a:ea typeface="微软雅黑" panose="020B0503020204020204" pitchFamily="34" charset="-122"/>
              </a:rPr>
              <a:t>表示无压缩。</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表示压缩比最小，处理速度最快；</a:t>
            </a:r>
            <a:r>
              <a:rPr lang="en-US" altLang="zh-CN" sz="1400" dirty="0" smtClean="0">
                <a:latin typeface="微软雅黑" panose="020B0503020204020204" pitchFamily="34" charset="-122"/>
                <a:ea typeface="微软雅黑" panose="020B0503020204020204" pitchFamily="34" charset="-122"/>
              </a:rPr>
              <a:t>9</a:t>
            </a:r>
            <a:r>
              <a:rPr lang="zh-CN" altLang="en-US" sz="1400" dirty="0" smtClean="0">
                <a:latin typeface="微软雅黑" panose="020B0503020204020204" pitchFamily="34" charset="-122"/>
                <a:ea typeface="微软雅黑" panose="020B0503020204020204" pitchFamily="34" charset="-122"/>
              </a:rPr>
              <a:t>表示压缩比最大，处理速度最慢。</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gs_dump</a:t>
            </a:r>
            <a:r>
              <a:rPr lang="en-US" altLang="zh-CN" sz="2400" b="1" dirty="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参数说明 </a:t>
            </a:r>
            <a:r>
              <a:rPr lang="en-US" altLang="zh-CN" sz="2400" b="1" dirty="0" smtClean="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b="1" dirty="0">
              <a:solidFill>
                <a:srgbClr val="990000"/>
              </a:solidFill>
              <a:latin typeface="微软雅黑" panose="020B0503020204020204" pitchFamily="34" charset="-122"/>
              <a:ea typeface="微软雅黑" panose="020B0503020204020204" pitchFamily="34" charset="-122"/>
            </a:endParaRPr>
          </a:p>
        </p:txBody>
      </p:sp>
      <p:sp>
        <p:nvSpPr>
          <p:cNvPr id="3" name="文本占位符 2"/>
          <p:cNvSpPr txBox="1"/>
          <p:nvPr/>
        </p:nvSpPr>
        <p:spPr bwMode="auto">
          <a:xfrm>
            <a:off x="455612" y="1047750"/>
            <a:ext cx="11293475" cy="5308662"/>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-lock-wait-timeout=TIMEOUT</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：不要在转储刚开始时一直等待以获取共享表锁。如果无法在指定时间内锁定某个表，就选择失败。可以以任何符合</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SET </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statement_timeout</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的格式指定超时时间。</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重要转储参数：</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-a, -data-only</a:t>
            </a:r>
            <a:r>
              <a:rPr lang="zh-CN" altLang="en-US" sz="1400" dirty="0" smtClean="0">
                <a:latin typeface="微软雅黑" panose="020B0503020204020204" pitchFamily="34" charset="-122"/>
                <a:ea typeface="微软雅黑" panose="020B0503020204020204" pitchFamily="34" charset="-122"/>
              </a:rPr>
              <a:t>：只输出数据，不输出模式（数据定义）。转储表数据、大对象和序列值。</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-E, -encoding=ENCODING</a:t>
            </a:r>
            <a:r>
              <a:rPr lang="zh-CN" altLang="en-US" sz="1400" dirty="0" smtClean="0">
                <a:latin typeface="微软雅黑" panose="020B0503020204020204" pitchFamily="34" charset="-122"/>
                <a:ea typeface="微软雅黑" panose="020B0503020204020204" pitchFamily="34" charset="-122"/>
              </a:rPr>
              <a:t>：以指定的字符集编码创建转储。默认情况下，以数据库编码创建转储。</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-s, -schema-only</a:t>
            </a:r>
            <a:r>
              <a:rPr lang="zh-CN" altLang="en-US" sz="1400" dirty="0" smtClean="0">
                <a:latin typeface="微软雅黑" panose="020B0503020204020204" pitchFamily="34" charset="-122"/>
                <a:ea typeface="微软雅黑" panose="020B0503020204020204" pitchFamily="34" charset="-122"/>
              </a:rPr>
              <a:t>：只转储对象定义（模式），而非数据。</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-t, -table=TABLE</a:t>
            </a:r>
            <a:r>
              <a:rPr lang="zh-CN" altLang="en-US" sz="1400" dirty="0" smtClean="0">
                <a:latin typeface="微软雅黑" panose="020B0503020204020204" pitchFamily="34" charset="-122"/>
                <a:ea typeface="微软雅黑" panose="020B0503020204020204" pitchFamily="34" charset="-122"/>
              </a:rPr>
              <a:t>：指定转储的表（或视图、或序列、或外表）对象列表，可以使用多个</a:t>
            </a:r>
            <a:r>
              <a:rPr lang="en-US" altLang="zh-CN" sz="1400" dirty="0" smtClean="0">
                <a:latin typeface="微软雅黑" panose="020B0503020204020204" pitchFamily="34" charset="-122"/>
                <a:ea typeface="微软雅黑" panose="020B0503020204020204" pitchFamily="34" charset="-122"/>
              </a:rPr>
              <a:t>-t</a:t>
            </a:r>
            <a:r>
              <a:rPr lang="zh-CN" altLang="en-US" sz="1400" dirty="0" smtClean="0">
                <a:latin typeface="微软雅黑" panose="020B0503020204020204" pitchFamily="34" charset="-122"/>
                <a:ea typeface="微软雅黑" panose="020B0503020204020204" pitchFamily="34" charset="-122"/>
              </a:rPr>
              <a:t>选项来选择多个表，也可以使用通配符指定多个表对象。</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-T, –exclude-table=TABLE</a:t>
            </a:r>
            <a:r>
              <a:rPr lang="zh-CN" altLang="en-US" sz="1400" dirty="0" smtClean="0">
                <a:latin typeface="微软雅黑" panose="020B0503020204020204" pitchFamily="34" charset="-122"/>
                <a:ea typeface="微软雅黑" panose="020B0503020204020204" pitchFamily="34" charset="-122"/>
              </a:rPr>
              <a:t>：不转储的表（或视图、或序列、或外表）对象列表，可以使用多个</a:t>
            </a:r>
            <a:r>
              <a:rPr lang="en-US" altLang="zh-CN" sz="1400" dirty="0" smtClean="0">
                <a:latin typeface="微软雅黑" panose="020B0503020204020204" pitchFamily="34" charset="-122"/>
                <a:ea typeface="微软雅黑" panose="020B0503020204020204" pitchFamily="34" charset="-122"/>
              </a:rPr>
              <a:t>-T</a:t>
            </a:r>
            <a:r>
              <a:rPr lang="zh-CN" altLang="en-US" sz="1400" dirty="0" smtClean="0">
                <a:latin typeface="微软雅黑" panose="020B0503020204020204" pitchFamily="34" charset="-122"/>
                <a:ea typeface="微软雅黑" panose="020B0503020204020204" pitchFamily="34" charset="-122"/>
              </a:rPr>
              <a:t>选项来选择多个表，也可以使用通配符指定多个表对象。当同时输入</a:t>
            </a:r>
            <a:r>
              <a:rPr lang="en-US" altLang="zh-CN" sz="1400" dirty="0" smtClean="0">
                <a:latin typeface="微软雅黑" panose="020B0503020204020204" pitchFamily="34" charset="-122"/>
                <a:ea typeface="微软雅黑" panose="020B0503020204020204" pitchFamily="34" charset="-122"/>
              </a:rPr>
              <a:t>-t</a:t>
            </a:r>
            <a:r>
              <a:rPr lang="zh-CN" altLang="en-US" sz="1400" dirty="0" smtClean="0">
                <a:latin typeface="微软雅黑" panose="020B0503020204020204" pitchFamily="34" charset="-122"/>
                <a:ea typeface="微软雅黑" panose="020B0503020204020204" pitchFamily="34" charset="-122"/>
              </a:rPr>
              <a:t>和</a:t>
            </a:r>
            <a:r>
              <a:rPr lang="en-US" altLang="zh-CN" sz="1400" dirty="0" smtClean="0">
                <a:latin typeface="微软雅黑" panose="020B0503020204020204" pitchFamily="34" charset="-122"/>
                <a:ea typeface="微软雅黑" panose="020B0503020204020204" pitchFamily="34" charset="-122"/>
              </a:rPr>
              <a:t>-T</a:t>
            </a:r>
            <a:r>
              <a:rPr lang="zh-CN" altLang="en-US" sz="1400" dirty="0" smtClean="0">
                <a:latin typeface="微软雅黑" panose="020B0503020204020204" pitchFamily="34" charset="-122"/>
                <a:ea typeface="微软雅黑" panose="020B0503020204020204" pitchFamily="34" charset="-122"/>
              </a:rPr>
              <a:t>时，会转储在</a:t>
            </a:r>
            <a:r>
              <a:rPr lang="en-US" altLang="zh-CN" sz="1400" dirty="0" smtClean="0">
                <a:latin typeface="微软雅黑" panose="020B0503020204020204" pitchFamily="34" charset="-122"/>
                <a:ea typeface="微软雅黑" panose="020B0503020204020204" pitchFamily="34" charset="-122"/>
              </a:rPr>
              <a:t>-t</a:t>
            </a:r>
            <a:r>
              <a:rPr lang="zh-CN" altLang="en-US" sz="1400" dirty="0" smtClean="0">
                <a:latin typeface="微软雅黑" panose="020B0503020204020204" pitchFamily="34" charset="-122"/>
                <a:ea typeface="微软雅黑" panose="020B0503020204020204" pitchFamily="34" charset="-122"/>
              </a:rPr>
              <a:t>列表中，而不在</a:t>
            </a:r>
            <a:r>
              <a:rPr lang="en-US" altLang="zh-CN" sz="1400" dirty="0" smtClean="0">
                <a:latin typeface="微软雅黑" panose="020B0503020204020204" pitchFamily="34" charset="-122"/>
                <a:ea typeface="微软雅黑" panose="020B0503020204020204" pitchFamily="34" charset="-122"/>
              </a:rPr>
              <a:t>-T</a:t>
            </a:r>
            <a:r>
              <a:rPr lang="zh-CN" altLang="en-US" sz="1400" dirty="0" smtClean="0">
                <a:latin typeface="微软雅黑" panose="020B0503020204020204" pitchFamily="34" charset="-122"/>
                <a:ea typeface="微软雅黑" panose="020B0503020204020204" pitchFamily="34" charset="-122"/>
              </a:rPr>
              <a:t>列表中的表对象。</a:t>
            </a:r>
            <a:endParaRPr lang="en-US" altLang="zh-CN" sz="14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连接参数：</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-W, -password=PASSWORD</a:t>
            </a:r>
            <a:r>
              <a:rPr lang="zh-CN" altLang="en-US" sz="1400" dirty="0" smtClean="0">
                <a:latin typeface="微软雅黑" panose="020B0503020204020204" pitchFamily="34" charset="-122"/>
                <a:ea typeface="微软雅黑" panose="020B0503020204020204" pitchFamily="34" charset="-122"/>
              </a:rPr>
              <a:t>：指定用户连接的密码。</a:t>
            </a:r>
            <a:endParaRPr lang="en-US" altLang="zh-CN" sz="1400" dirty="0" smtClean="0">
              <a:latin typeface="微软雅黑" panose="020B0503020204020204" pitchFamily="34" charset="-122"/>
              <a:ea typeface="微软雅黑" panose="020B0503020204020204" pitchFamily="34" charset="-122"/>
            </a:endParaRPr>
          </a:p>
          <a:p>
            <a:pPr lvl="1"/>
            <a:r>
              <a:rPr lang="fr-FR" altLang="zh-CN" sz="1400" dirty="0" smtClean="0">
                <a:latin typeface="微软雅黑" panose="020B0503020204020204" pitchFamily="34" charset="-122"/>
                <a:ea typeface="微软雅黑" panose="020B0503020204020204" pitchFamily="34" charset="-122"/>
              </a:rPr>
              <a:t>-p, -port=PORT</a:t>
            </a:r>
            <a:r>
              <a:rPr lang="zh-CN" altLang="fr-FR" sz="1400" dirty="0" smtClean="0">
                <a:latin typeface="微软雅黑" panose="020B0503020204020204" pitchFamily="34" charset="-122"/>
                <a:ea typeface="微软雅黑" panose="020B0503020204020204" pitchFamily="34" charset="-122"/>
              </a:rPr>
              <a:t>：指定主机端口。</a:t>
            </a:r>
            <a:endParaRPr lang="en-US" altLang="zh-CN" sz="1400" dirty="0" smtClean="0">
              <a:latin typeface="微软雅黑" panose="020B0503020204020204" pitchFamily="34" charset="-122"/>
              <a:ea typeface="微软雅黑" panose="020B0503020204020204" pitchFamily="34" charset="-122"/>
            </a:endParaRPr>
          </a:p>
          <a:p>
            <a:pPr lvl="1"/>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gs_dump</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示例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执行</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rPr>
              <a:t>gs_dump</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，导出</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rPr>
              <a:t>postgres</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数据库全量信息，导出的</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rPr>
              <a:t>MPPDB_backup.sql</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文件格式为纯文本格式。</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执行</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rPr>
              <a:t>gs_dump</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，导出</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rPr>
              <a:t>postgres</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数据库全量信息，导出的</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MPPDB_backup.tar</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文件格式为</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tar</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格式。</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执行</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rPr>
              <a:t>gs_dump</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，导出</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rPr>
              <a:t>postgres</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数据库全量信息，导出的</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rPr>
              <a:t>MPPDB_backup.dmp</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文件格式为自定义归档格式。</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执行</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rPr>
              <a:t>gs_dump</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，仅导出依赖于指定表</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rPr>
              <a:t>testtable</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的视图信息。</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55073" y="2083188"/>
            <a:ext cx="1046018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gs_dump</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-U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omm</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-W Bigdata@123 -f backup/</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MPPDB_backup.sql</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 37300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-F p</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755073" y="3137906"/>
            <a:ext cx="1046018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gs_dump</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-U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omm</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-W Bigdata@123 -f backup/MPPDB_backup.tar -p 37300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-F 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755073" y="4157193"/>
            <a:ext cx="1046018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gs_dump</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-U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omm</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-W Bigdata@123 -f backup/</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MPPDB_backup.dmp</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 37300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-F c</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755073" y="5236832"/>
            <a:ext cx="10460182" cy="646331"/>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gs_dump</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-s -p 37300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PUBLIC.testtable</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--include-depend-</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objs</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--exclude-self -f backup/</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MPPDB_backup.sql</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-F p</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前言</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a:p>
            <a:pPr defTabSz="1218565">
              <a:lnSpc>
                <a:spcPct val="90000"/>
              </a:lnSpc>
              <a:spcBef>
                <a:spcPct val="0"/>
              </a:spcBef>
            </a:pP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5" name="文本占位符 2"/>
          <p:cNvSpPr txBox="1"/>
          <p:nvPr/>
        </p:nvSpPr>
        <p:spPr>
          <a:xfrm>
            <a:off x="1019174" y="1154097"/>
            <a:ext cx="10153651" cy="4773246"/>
          </a:xfrm>
          <a:prstGeom prst="rect">
            <a:avLst/>
          </a:prstGeom>
        </p:spPr>
        <p:txBody>
          <a:bodyPr/>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lang="zh-CN" altLang="en-US" sz="1800" kern="1200" baseline="0" dirty="0" smtClean="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ClrTx/>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是一种关系型数据库管理系统</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(RDBMS)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，如何对</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进行安装、卸载以及健康管理，是由管理工具完成，本章将讲解</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的管理工具。</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不同的数据类型以及不同的存储模型，可以用于不同的场景，本章将对于</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的数据类型进行讲解。</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提供了字符、数值、日期、布尔等一系列的数据类型，同时也提供了行存表、列存表和内存优化表来增强应用场景。</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gs_restore</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管理工具</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gs_restore</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提供的针对</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gs_dump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导出数据的导入工具，通过此工具可将由</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gs_dump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生成的导出文件进行导入。</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gs_restore</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工具由操作系统用户</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omm</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执行。</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主要功能包含：</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导入到数据库：如果连接参数中指定了数据库，则数据将被导入到指定的数据库中。其中，并行导入必须指定连接的密码。</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导入到脚本文件：如果未指定导入数据库，则创建包含重建数据库所必须的</a:t>
            </a:r>
            <a:r>
              <a:rPr lang="en-US" altLang="zh-CN" dirty="0" smtClean="0">
                <a:latin typeface="微软雅黑" panose="020B0503020204020204" pitchFamily="34" charset="-122"/>
                <a:ea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rPr>
              <a:t>语句脚本并写入到文件或者标准输出。等效于直接使用</a:t>
            </a:r>
            <a:r>
              <a:rPr lang="en-US" altLang="zh-CN" dirty="0" err="1" smtClean="0">
                <a:latin typeface="微软雅黑" panose="020B0503020204020204" pitchFamily="34" charset="-122"/>
                <a:ea typeface="微软雅黑" panose="020B0503020204020204" pitchFamily="34" charset="-122"/>
              </a:rPr>
              <a:t>gs_dump</a:t>
            </a:r>
            <a:r>
              <a:rPr lang="zh-CN" altLang="en-US" dirty="0" smtClean="0">
                <a:latin typeface="微软雅黑" panose="020B0503020204020204" pitchFamily="34" charset="-122"/>
                <a:ea typeface="微软雅黑" panose="020B0503020204020204" pitchFamily="34" charset="-122"/>
              </a:rPr>
              <a:t>导出为纯文本格式。</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命令格式：</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55073" y="5251702"/>
            <a:ext cx="1046018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gs_restore</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[OPTION]... FILE</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gs_restore</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参数说明</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主要参数说明：</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-d, -</a:t>
            </a:r>
            <a:r>
              <a:rPr lang="en-US" altLang="zh-CN" sz="1400" dirty="0" err="1" smtClean="0">
                <a:latin typeface="微软雅黑" panose="020B0503020204020204" pitchFamily="34" charset="-122"/>
                <a:ea typeface="微软雅黑" panose="020B0503020204020204" pitchFamily="34" charset="-122"/>
              </a:rPr>
              <a:t>dbname</a:t>
            </a:r>
            <a:r>
              <a:rPr lang="en-US" altLang="zh-CN" sz="1400" dirty="0" smtClean="0">
                <a:latin typeface="微软雅黑" panose="020B0503020204020204" pitchFamily="34" charset="-122"/>
                <a:ea typeface="微软雅黑" panose="020B0503020204020204" pitchFamily="34" charset="-122"/>
              </a:rPr>
              <a:t>=NAME</a:t>
            </a:r>
            <a:r>
              <a:rPr lang="zh-CN" altLang="en-US" sz="1400" dirty="0" smtClean="0">
                <a:latin typeface="微软雅黑" panose="020B0503020204020204" pitchFamily="34" charset="-122"/>
                <a:ea typeface="微软雅黑" panose="020B0503020204020204" pitchFamily="34" charset="-122"/>
              </a:rPr>
              <a:t>：连接数据库</a:t>
            </a:r>
            <a:r>
              <a:rPr lang="en-US" altLang="zh-CN" sz="1400" dirty="0" err="1" smtClean="0">
                <a:latin typeface="微软雅黑" panose="020B0503020204020204" pitchFamily="34" charset="-122"/>
                <a:ea typeface="微软雅黑" panose="020B0503020204020204" pitchFamily="34" charset="-122"/>
              </a:rPr>
              <a:t>dbname</a:t>
            </a:r>
            <a:r>
              <a:rPr lang="zh-CN" altLang="en-US" sz="1400" dirty="0" smtClean="0">
                <a:latin typeface="微软雅黑" panose="020B0503020204020204" pitchFamily="34" charset="-122"/>
                <a:ea typeface="微软雅黑" panose="020B0503020204020204" pitchFamily="34" charset="-122"/>
              </a:rPr>
              <a:t>并直接导入到该数据库中。</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-f, -file=FILENAME</a:t>
            </a:r>
            <a:r>
              <a:rPr lang="zh-CN" altLang="en-US" sz="1400" dirty="0" smtClean="0">
                <a:latin typeface="微软雅黑" panose="020B0503020204020204" pitchFamily="34" charset="-122"/>
                <a:ea typeface="微软雅黑" panose="020B0503020204020204" pitchFamily="34" charset="-122"/>
              </a:rPr>
              <a:t>：指定生成脚本的输出文件，或使用</a:t>
            </a:r>
            <a:r>
              <a:rPr lang="en-US" altLang="zh-CN" sz="1400" dirty="0" smtClean="0">
                <a:latin typeface="微软雅黑" panose="020B0503020204020204" pitchFamily="34" charset="-122"/>
                <a:ea typeface="微软雅黑" panose="020B0503020204020204" pitchFamily="34" charset="-122"/>
              </a:rPr>
              <a:t>-l</a:t>
            </a:r>
            <a:r>
              <a:rPr lang="zh-CN" altLang="en-US" sz="1400" dirty="0" smtClean="0">
                <a:latin typeface="微软雅黑" panose="020B0503020204020204" pitchFamily="34" charset="-122"/>
                <a:ea typeface="微软雅黑" panose="020B0503020204020204" pitchFamily="34" charset="-122"/>
              </a:rPr>
              <a:t>时列表的输出文件，默认是标准输出。</a:t>
            </a:r>
            <a:r>
              <a:rPr lang="en-US" altLang="zh-CN" sz="1400" dirty="0" smtClean="0">
                <a:latin typeface="微软雅黑" panose="020B0503020204020204" pitchFamily="34" charset="-122"/>
                <a:ea typeface="微软雅黑" panose="020B0503020204020204" pitchFamily="34" charset="-122"/>
              </a:rPr>
              <a:t>-f</a:t>
            </a:r>
            <a:r>
              <a:rPr lang="zh-CN" altLang="en-US" sz="1400" dirty="0" smtClean="0">
                <a:latin typeface="微软雅黑" panose="020B0503020204020204" pitchFamily="34" charset="-122"/>
                <a:ea typeface="微软雅黑" panose="020B0503020204020204" pitchFamily="34" charset="-122"/>
              </a:rPr>
              <a:t>不能同</a:t>
            </a:r>
            <a:r>
              <a:rPr lang="en-US" altLang="zh-CN" sz="1400" dirty="0" smtClean="0">
                <a:latin typeface="微软雅黑" panose="020B0503020204020204" pitchFamily="34" charset="-122"/>
                <a:ea typeface="微软雅黑" panose="020B0503020204020204" pitchFamily="34" charset="-122"/>
              </a:rPr>
              <a:t>-d</a:t>
            </a:r>
            <a:r>
              <a:rPr lang="zh-CN" altLang="en-US" sz="1400" dirty="0" smtClean="0">
                <a:latin typeface="微软雅黑" panose="020B0503020204020204" pitchFamily="34" charset="-122"/>
                <a:ea typeface="微软雅黑" panose="020B0503020204020204" pitchFamily="34" charset="-122"/>
              </a:rPr>
              <a:t>一起使用。</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-F, -format=</a:t>
            </a:r>
            <a:r>
              <a:rPr lang="en-US" altLang="zh-CN" sz="1400" dirty="0" err="1" smtClean="0">
                <a:latin typeface="微软雅黑" panose="020B0503020204020204" pitchFamily="34" charset="-122"/>
                <a:ea typeface="微软雅黑" panose="020B0503020204020204" pitchFamily="34" charset="-122"/>
              </a:rPr>
              <a:t>c|d|t</a:t>
            </a:r>
            <a:r>
              <a:rPr lang="zh-CN" altLang="en-US" sz="1400" dirty="0" smtClean="0">
                <a:latin typeface="微软雅黑" panose="020B0503020204020204" pitchFamily="34" charset="-122"/>
                <a:ea typeface="微软雅黑" panose="020B0503020204020204" pitchFamily="34" charset="-122"/>
              </a:rPr>
              <a:t>：指定归档格式。由于</a:t>
            </a:r>
            <a:r>
              <a:rPr lang="en-US" altLang="zh-CN" sz="1400" dirty="0" err="1" smtClean="0">
                <a:latin typeface="微软雅黑" panose="020B0503020204020204" pitchFamily="34" charset="-122"/>
                <a:ea typeface="微软雅黑" panose="020B0503020204020204" pitchFamily="34" charset="-122"/>
              </a:rPr>
              <a:t>gs_restore</a:t>
            </a:r>
            <a:r>
              <a:rPr lang="zh-CN" altLang="en-US" sz="1400" dirty="0" smtClean="0">
                <a:latin typeface="微软雅黑" panose="020B0503020204020204" pitchFamily="34" charset="-122"/>
                <a:ea typeface="微软雅黑" panose="020B0503020204020204" pitchFamily="34" charset="-122"/>
              </a:rPr>
              <a:t>会自动决定格式，因此不需要指定格式。</a:t>
            </a:r>
            <a:endParaRPr lang="en-US" altLang="zh-CN" sz="14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导入参数：</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-a, -data-only</a:t>
            </a:r>
            <a:r>
              <a:rPr lang="zh-CN" altLang="en-US" sz="1400" dirty="0" smtClean="0">
                <a:latin typeface="微软雅黑" panose="020B0503020204020204" pitchFamily="34" charset="-122"/>
                <a:ea typeface="微软雅黑" panose="020B0503020204020204" pitchFamily="34" charset="-122"/>
              </a:rPr>
              <a:t>：只导入数据，不导入模式（数据定义）。</a:t>
            </a:r>
            <a:r>
              <a:rPr lang="en-US" altLang="zh-CN" sz="1400" dirty="0" err="1" smtClean="0">
                <a:latin typeface="微软雅黑" panose="020B0503020204020204" pitchFamily="34" charset="-122"/>
                <a:ea typeface="微软雅黑" panose="020B0503020204020204" pitchFamily="34" charset="-122"/>
              </a:rPr>
              <a:t>gs_restore</a:t>
            </a:r>
            <a:r>
              <a:rPr lang="zh-CN" altLang="en-US" sz="1400" dirty="0" smtClean="0">
                <a:latin typeface="微软雅黑" panose="020B0503020204020204" pitchFamily="34" charset="-122"/>
                <a:ea typeface="微软雅黑" panose="020B0503020204020204" pitchFamily="34" charset="-122"/>
              </a:rPr>
              <a:t>的导入是以追加方式进行的。</a:t>
            </a:r>
            <a:endParaRPr lang="zh-CN" altLang="en-US"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-c, -clean</a:t>
            </a:r>
            <a:r>
              <a:rPr lang="zh-CN" altLang="en-US" sz="1400" dirty="0" smtClean="0">
                <a:latin typeface="微软雅黑" panose="020B0503020204020204" pitchFamily="34" charset="-122"/>
                <a:ea typeface="微软雅黑" panose="020B0503020204020204" pitchFamily="34" charset="-122"/>
              </a:rPr>
              <a:t>：在重新创建数据库对象前，清理（删除）已存在于将要还原的数据库中的数据库对象。</a:t>
            </a:r>
            <a:endParaRPr lang="zh-CN" altLang="en-US"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-C, -create</a:t>
            </a:r>
            <a:r>
              <a:rPr lang="zh-CN" altLang="en-US" sz="1400" dirty="0" smtClean="0">
                <a:latin typeface="微软雅黑" panose="020B0503020204020204" pitchFamily="34" charset="-122"/>
                <a:ea typeface="微软雅黑" panose="020B0503020204020204" pitchFamily="34" charset="-122"/>
              </a:rPr>
              <a:t>：导入到数据库之前先创建数据库（选择该选项后，</a:t>
            </a:r>
            <a:r>
              <a:rPr lang="en-US" altLang="zh-CN" sz="1400" dirty="0" smtClean="0">
                <a:latin typeface="微软雅黑" panose="020B0503020204020204" pitchFamily="34" charset="-122"/>
                <a:ea typeface="微软雅黑" panose="020B0503020204020204" pitchFamily="34" charset="-122"/>
              </a:rPr>
              <a:t>-d</a:t>
            </a:r>
            <a:r>
              <a:rPr lang="zh-CN" altLang="en-US" sz="1400" dirty="0" smtClean="0">
                <a:latin typeface="微软雅黑" panose="020B0503020204020204" pitchFamily="34" charset="-122"/>
                <a:ea typeface="微软雅黑" panose="020B0503020204020204" pitchFamily="34" charset="-122"/>
              </a:rPr>
              <a:t>指定的数据库将被用作发布首个</a:t>
            </a:r>
            <a:r>
              <a:rPr lang="en-US" altLang="zh-CN" sz="1400" dirty="0" smtClean="0">
                <a:latin typeface="微软雅黑" panose="020B0503020204020204" pitchFamily="34" charset="-122"/>
                <a:ea typeface="微软雅黑" panose="020B0503020204020204" pitchFamily="34" charset="-122"/>
              </a:rPr>
              <a:t>CREATE DATABASE</a:t>
            </a:r>
            <a:r>
              <a:rPr lang="zh-CN" altLang="en-US" sz="1400" dirty="0" smtClean="0">
                <a:latin typeface="微软雅黑" panose="020B0503020204020204" pitchFamily="34" charset="-122"/>
                <a:ea typeface="微软雅黑" panose="020B0503020204020204" pitchFamily="34" charset="-122"/>
              </a:rPr>
              <a:t>命令，所有数据将被导入到创建的数据库中）。</a:t>
            </a:r>
            <a:endParaRPr lang="zh-CN" altLang="en-US"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-e, -exit-on-error</a:t>
            </a:r>
            <a:r>
              <a:rPr lang="zh-CN" altLang="en-US" sz="1400" dirty="0" smtClean="0">
                <a:latin typeface="微软雅黑" panose="020B0503020204020204" pitchFamily="34" charset="-122"/>
                <a:ea typeface="微软雅黑" panose="020B0503020204020204" pitchFamily="34" charset="-122"/>
              </a:rPr>
              <a:t>：当发送</a:t>
            </a:r>
            <a:r>
              <a:rPr lang="en-US" altLang="zh-CN" sz="1400" dirty="0" smtClean="0">
                <a:latin typeface="微软雅黑" panose="020B0503020204020204" pitchFamily="34" charset="-122"/>
                <a:ea typeface="微软雅黑" panose="020B0503020204020204" pitchFamily="34" charset="-122"/>
              </a:rPr>
              <a:t>SQL</a:t>
            </a:r>
            <a:r>
              <a:rPr lang="zh-CN" altLang="en-US" sz="1400" dirty="0" smtClean="0">
                <a:latin typeface="微软雅黑" panose="020B0503020204020204" pitchFamily="34" charset="-122"/>
                <a:ea typeface="微软雅黑" panose="020B0503020204020204" pitchFamily="34" charset="-122"/>
              </a:rPr>
              <a:t>语句到数据库时如果出现错误，请退出。默认状态下会继续，且在导入后会显示一系列错误信息。</a:t>
            </a:r>
            <a:endParaRPr lang="zh-CN" altLang="en-US"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-I, -index=NAME</a:t>
            </a:r>
            <a:r>
              <a:rPr lang="zh-CN" altLang="en-US" sz="1400" dirty="0" smtClean="0">
                <a:latin typeface="微软雅黑" panose="020B0503020204020204" pitchFamily="34" charset="-122"/>
                <a:ea typeface="微软雅黑" panose="020B0503020204020204" pitchFamily="34" charset="-122"/>
              </a:rPr>
              <a:t>：只导入已列举的</a:t>
            </a:r>
            <a:r>
              <a:rPr lang="en-US" altLang="zh-CN" sz="1400" dirty="0" smtClean="0">
                <a:latin typeface="微软雅黑" panose="020B0503020204020204" pitchFamily="34" charset="-122"/>
                <a:ea typeface="微软雅黑" panose="020B0503020204020204" pitchFamily="34" charset="-122"/>
              </a:rPr>
              <a:t>index</a:t>
            </a:r>
            <a:r>
              <a:rPr lang="zh-CN" altLang="en-US" sz="1400" dirty="0" smtClean="0">
                <a:latin typeface="微软雅黑" panose="020B0503020204020204" pitchFamily="34" charset="-122"/>
                <a:ea typeface="微软雅黑" panose="020B0503020204020204" pitchFamily="34" charset="-122"/>
              </a:rPr>
              <a:t>的定义。允许导入多个</a:t>
            </a:r>
            <a:r>
              <a:rPr lang="en-US" altLang="zh-CN" sz="1400" dirty="0" smtClean="0">
                <a:latin typeface="微软雅黑" panose="020B0503020204020204" pitchFamily="34" charset="-122"/>
                <a:ea typeface="微软雅黑" panose="020B0503020204020204" pitchFamily="34" charset="-122"/>
              </a:rPr>
              <a:t>index</a:t>
            </a:r>
            <a:r>
              <a:rPr lang="zh-CN" altLang="en-US" sz="1400" dirty="0" smtClean="0">
                <a:latin typeface="微软雅黑" panose="020B0503020204020204" pitchFamily="34" charset="-122"/>
                <a:ea typeface="微软雅黑" panose="020B0503020204020204" pitchFamily="34" charset="-122"/>
              </a:rPr>
              <a:t>。如果多次输入</a:t>
            </a:r>
            <a:r>
              <a:rPr lang="en-US" altLang="zh-CN" sz="1400" dirty="0" smtClean="0">
                <a:latin typeface="微软雅黑" panose="020B0503020204020204" pitchFamily="34" charset="-122"/>
                <a:ea typeface="微软雅黑" panose="020B0503020204020204" pitchFamily="34" charset="-122"/>
              </a:rPr>
              <a:t>-I index</a:t>
            </a:r>
            <a:r>
              <a:rPr lang="zh-CN" altLang="en-US" sz="1400" dirty="0" smtClean="0">
                <a:latin typeface="微软雅黑" panose="020B0503020204020204" pitchFamily="34" charset="-122"/>
                <a:ea typeface="微软雅黑" panose="020B0503020204020204" pitchFamily="34" charset="-122"/>
              </a:rPr>
              <a:t>导入多个</a:t>
            </a:r>
            <a:r>
              <a:rPr lang="en-US" altLang="zh-CN" sz="1400" dirty="0" smtClean="0">
                <a:latin typeface="微软雅黑" panose="020B0503020204020204" pitchFamily="34" charset="-122"/>
                <a:ea typeface="微软雅黑" panose="020B0503020204020204" pitchFamily="34" charset="-122"/>
              </a:rPr>
              <a:t>index</a:t>
            </a:r>
            <a:r>
              <a:rPr lang="zh-CN" altLang="en-US" sz="1400" dirty="0" smtClean="0">
                <a:latin typeface="微软雅黑" panose="020B0503020204020204" pitchFamily="34" charset="-122"/>
                <a:ea typeface="微软雅黑" panose="020B0503020204020204" pitchFamily="34" charset="-122"/>
              </a:rPr>
              <a:t>。</a:t>
            </a:r>
            <a:endParaRPr lang="zh-CN" altLang="en-US"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-n, -schema=NAME</a:t>
            </a:r>
            <a:r>
              <a:rPr lang="zh-CN" altLang="en-US" sz="1400" dirty="0" smtClean="0">
                <a:latin typeface="微软雅黑" panose="020B0503020204020204" pitchFamily="34" charset="-122"/>
                <a:ea typeface="微软雅黑" panose="020B0503020204020204" pitchFamily="34" charset="-122"/>
              </a:rPr>
              <a:t>：只导入已列举的模式中的对象。</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-t, -table=NAME</a:t>
            </a:r>
            <a:r>
              <a:rPr lang="zh-CN" altLang="en-US" sz="1400" dirty="0" smtClean="0">
                <a:latin typeface="微软雅黑" panose="020B0503020204020204" pitchFamily="34" charset="-122"/>
                <a:ea typeface="微软雅黑" panose="020B0503020204020204" pitchFamily="34" charset="-122"/>
              </a:rPr>
              <a:t>：只导入已列举的表定义、数据或定义和数据。</a:t>
            </a:r>
            <a:endParaRPr lang="en-US" altLang="zh-CN" sz="1400" dirty="0" smtClean="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gs_restore</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示例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执行</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gs_restore</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，将导出的</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MPPDB_backup.dmp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文件（自定义归档格式）导入到</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postgres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数据库。</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执行</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gs_restore</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，将导出的</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MPPDB_backup.tar</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文件（</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tar</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格式）导入到</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postgres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数据库。</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执行</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gs_restore</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，使用自定义归档格式的</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MPPDB_backup.dmp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文件来进行如下导入操作。只导入</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PUBLIC</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模式下表</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table1</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的数据。</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72259" y="4933393"/>
            <a:ext cx="1046018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gs_restore</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backup/</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MPPDB_backup.dmp</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 15400 -d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-e -a -n PUBLIC -t table1</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872259" y="3394698"/>
            <a:ext cx="1046018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gs_restore</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backup/MPPDB_backup.tar -p 15400 -d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865909" y="2217113"/>
            <a:ext cx="1046018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gs_restore</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-W Bigdata@123 backup/</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MPPDB_backup.dmp</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 15400 -d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gs_guc</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管理工具</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4"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目前</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配置文件</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postgresql.conf</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pg_hba.conf</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中的参数默认值都是单机的配置模式，应用程序可以通过调用</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gs_guc</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来设置适合自己的参数。</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命令参考</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set</a:t>
            </a:r>
            <a:r>
              <a:rPr lang="zh-CN" altLang="en-US" dirty="0" smtClean="0">
                <a:latin typeface="微软雅黑" panose="020B0503020204020204" pitchFamily="34" charset="-122"/>
                <a:ea typeface="微软雅黑" panose="020B0503020204020204" pitchFamily="34" charset="-122"/>
              </a:rPr>
              <a:t>：表示只修改配置文件中的参数。</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check</a:t>
            </a:r>
            <a:r>
              <a:rPr lang="zh-CN" altLang="en-US" dirty="0" smtClean="0">
                <a:latin typeface="微软雅黑" panose="020B0503020204020204" pitchFamily="34" charset="-122"/>
                <a:ea typeface="微软雅黑" panose="020B0503020204020204" pitchFamily="34" charset="-122"/>
              </a:rPr>
              <a:t>：表示只检查配置文件中的参数。</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reload</a:t>
            </a:r>
            <a:r>
              <a:rPr lang="zh-CN" altLang="en-US" dirty="0" smtClean="0">
                <a:latin typeface="微软雅黑" panose="020B0503020204020204" pitchFamily="34" charset="-122"/>
                <a:ea typeface="微软雅黑" panose="020B0503020204020204" pitchFamily="34" charset="-122"/>
              </a:rPr>
              <a:t>：表示修改配置文件中的参数，同时发送信号量给数据库进程，使其重新加载配置文件。</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：需要设置的主机名称。</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-I INSTANCE-NAME</a:t>
            </a:r>
            <a:r>
              <a:rPr lang="zh-CN" altLang="en-US" dirty="0" smtClean="0">
                <a:latin typeface="微软雅黑" panose="020B0503020204020204" pitchFamily="34" charset="-122"/>
                <a:ea typeface="微软雅黑" panose="020B0503020204020204" pitchFamily="34" charset="-122"/>
              </a:rPr>
              <a:t>：需要设置的实例名称。</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-D</a:t>
            </a:r>
            <a:r>
              <a:rPr lang="zh-CN" altLang="en-US" dirty="0" smtClean="0">
                <a:latin typeface="微软雅黑" panose="020B0503020204020204" pitchFamily="34" charset="-122"/>
                <a:ea typeface="微软雅黑" panose="020B0503020204020204" pitchFamily="34" charset="-122"/>
              </a:rPr>
              <a:t>：需要执行命令的</a:t>
            </a:r>
            <a:r>
              <a:rPr lang="en-US" altLang="zh-CN" dirty="0" smtClean="0">
                <a:latin typeface="微软雅黑" panose="020B0503020204020204" pitchFamily="34" charset="-122"/>
                <a:ea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rPr>
              <a:t>实例路径。</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-c parameter=value</a:t>
            </a:r>
            <a:r>
              <a:rPr lang="zh-CN" altLang="en-US" dirty="0" smtClean="0">
                <a:latin typeface="微软雅黑" panose="020B0503020204020204" pitchFamily="34" charset="-122"/>
                <a:ea typeface="微软雅黑" panose="020B0503020204020204" pitchFamily="34" charset="-122"/>
              </a:rPr>
              <a:t>：要设定的</a:t>
            </a:r>
            <a:r>
              <a:rPr lang="en-US" altLang="zh-CN" dirty="0" smtClean="0">
                <a:latin typeface="微软雅黑" panose="020B0503020204020204" pitchFamily="34" charset="-122"/>
                <a:ea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rPr>
              <a:t>配置参数的名称和参数值。</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gs_guc</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示例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检查配置文件中参数</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修改参数值</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将已设置的参数值修改为默认值</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修改配置文件中参数，同时发送信号量到</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postgresql.conf</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示例：</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修改数据库允许的最大连接数为</a:t>
            </a:r>
            <a:r>
              <a:rPr lang="en-US" altLang="zh-CN" sz="1600" dirty="0" smtClean="0">
                <a:latin typeface="微软雅黑" panose="020B0503020204020204" pitchFamily="34" charset="-122"/>
                <a:ea typeface="微软雅黑" panose="020B0503020204020204" pitchFamily="34" charset="-122"/>
              </a:rPr>
              <a:t>800</a:t>
            </a:r>
            <a:r>
              <a:rPr lang="zh-CN" altLang="en-US" sz="1600" dirty="0" smtClean="0">
                <a:latin typeface="微软雅黑" panose="020B0503020204020204" pitchFamily="34" charset="-122"/>
                <a:ea typeface="微软雅黑" panose="020B0503020204020204" pitchFamily="34" charset="-122"/>
              </a:rPr>
              <a:t>。修改后需要重启数据库才能生效。</a:t>
            </a:r>
            <a:endParaRPr lang="en-US" altLang="zh-CN" sz="1600" dirty="0" smtClean="0">
              <a:latin typeface="微软雅黑" panose="020B0503020204020204" pitchFamily="34" charset="-122"/>
              <a:ea typeface="微软雅黑" panose="020B0503020204020204" pitchFamily="34" charset="-122"/>
            </a:endParaRPr>
          </a:p>
          <a:p>
            <a:pPr lvl="1"/>
            <a:endParaRPr lang="en-US" altLang="zh-CN"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检查</a:t>
            </a:r>
            <a:r>
              <a:rPr lang="en-US" altLang="zh-CN" sz="1600" dirty="0" smtClean="0">
                <a:latin typeface="微软雅黑" panose="020B0503020204020204" pitchFamily="34" charset="-122"/>
                <a:ea typeface="微软雅黑" panose="020B0503020204020204" pitchFamily="34" charset="-122"/>
              </a:rPr>
              <a:t>openGauss</a:t>
            </a:r>
            <a:r>
              <a:rPr lang="zh-CN" altLang="en-US" sz="1600" dirty="0" smtClean="0">
                <a:latin typeface="微软雅黑" panose="020B0503020204020204" pitchFamily="34" charset="-122"/>
                <a:ea typeface="微软雅黑" panose="020B0503020204020204" pitchFamily="34" charset="-122"/>
              </a:rPr>
              <a:t>中各个实例的参数配置情况。</a:t>
            </a:r>
            <a:endParaRPr lang="en-US" altLang="zh-CN" sz="1600" dirty="0" smtClean="0">
              <a:latin typeface="微软雅黑" panose="020B0503020204020204" pitchFamily="34" charset="-122"/>
              <a:ea typeface="微软雅黑" panose="020B0503020204020204" pitchFamily="34" charset="-122"/>
            </a:endParaRPr>
          </a:p>
          <a:p>
            <a:pPr marL="403225" lvl="1" indent="0">
              <a:buFont typeface="Wingdings" panose="05000000000000000000" pitchFamily="2" charset="2"/>
              <a:buNone/>
            </a:pPr>
            <a:endParaRPr lang="zh-CN" altLang="en-US" sz="1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969241" y="1567352"/>
            <a:ext cx="1046018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gs_guc</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check [-N NODE-NAME] [-I INSTANCE-NAME | -D DATADIR] -c "parameter“</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969241" y="2540419"/>
            <a:ext cx="1046018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gs_guc</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set | reload ] [-N NODE-NAME] [-I INSTANCE-NAME | -D DATADIR] -c "parameter“</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969241" y="3531672"/>
            <a:ext cx="1046018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gs_guc</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reload [-N NODE-NAME] [-I INSTANCE-NAME | -D DATADIR] -c parameter=value</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969241" y="4899752"/>
            <a:ext cx="1046018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gs_guc</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set -D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gaussdb</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/data/</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dbnode</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max_connections</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800" -N plat1</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969241" y="5742889"/>
            <a:ext cx="1046018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gs_guc</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check -D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gaussdb</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/data/</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dbnode</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max_connections</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-N plat1</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gs_om</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管理工具</a:t>
            </a:r>
            <a:endPar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提供了</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gs_om</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工具帮助对</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进行维护，包括启动</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、停止</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、查询</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状态、查询静态配置、生成静态配置文件、查询</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状态详细信息、生成动态配置文件、</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SSL</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证书替换、显示帮助信息和显示版本号信息等功能。</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需以操作系统用户</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omm</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执行</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gs_om</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命令。</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gs_om</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常用语法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(1)</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启动</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openGauss</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停止</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openGauss</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查询</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状态</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生成静态配置文件</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生成动态配置文件，备机</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failover</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switchover</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成主机后，需要执行此操作</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689774" y="1567352"/>
            <a:ext cx="10812452" cy="646331"/>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gs_om</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 start [-h HOSTNAME] [-D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dataDir</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[--time-out=SECS] [--security-mode=MODE] [-l LOGFILE]</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689774" y="2572328"/>
            <a:ext cx="1081245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gs_om</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 stop [-h HOSTNAME] [-D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dataDir</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[--time-out=SECS] [-m MODE] [-l LOGFILE]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689774" y="3539734"/>
            <a:ext cx="1081245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gs_om</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 status [-h HOSTNAME] [-o OUTPUT] [--detail] [--all] [-l LOGFILE]</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689774" y="4544710"/>
            <a:ext cx="1081245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fr-FR"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gs_om -t generateconf -X XMLFILE [--distribute] [-l LOGFILE]</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689774" y="5472668"/>
            <a:ext cx="1081245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gs_om</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refreshconf</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gs_om</a:t>
            </a: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常用语法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(2)</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查看静态配置</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查询</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状态详细信息</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SSL</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证书替换</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689774" y="1567352"/>
            <a:ext cx="1081245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gs_om</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 view [-o OUTPUT]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689774" y="2572328"/>
            <a:ext cx="10812452"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gs_om</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 query [-o OUTPUT]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689774" y="3539734"/>
            <a:ext cx="10812452" cy="646331"/>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fr-FR"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gs_om -t cert --cert-file=CERTFILE [-l LOGFILE]</a:t>
            </a:r>
            <a:endParaRPr kumimoji="0" lang="fr-FR"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fr-FR"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gs_om -t cert --rollback</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gs_om</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参数说明</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通用参数：</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-t</a:t>
            </a:r>
            <a:r>
              <a:rPr lang="zh-CN" altLang="en-US"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gs_om</a:t>
            </a:r>
            <a:r>
              <a:rPr lang="zh-CN" altLang="en-US" sz="1600" dirty="0" smtClean="0">
                <a:latin typeface="微软雅黑" panose="020B0503020204020204" pitchFamily="34" charset="-122"/>
                <a:ea typeface="微软雅黑" panose="020B0503020204020204" pitchFamily="34" charset="-122"/>
              </a:rPr>
              <a:t>命令的类型。取值范围：</a:t>
            </a:r>
            <a:r>
              <a:rPr lang="en-US" altLang="zh-CN" sz="1600" dirty="0" smtClean="0">
                <a:latin typeface="微软雅黑" panose="020B0503020204020204" pitchFamily="34" charset="-122"/>
                <a:ea typeface="微软雅黑" panose="020B0503020204020204" pitchFamily="34" charset="-122"/>
              </a:rPr>
              <a:t>start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stop</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status</a:t>
            </a:r>
            <a:r>
              <a:rPr lang="zh-CN" altLang="en-US"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generateconf</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cert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view</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query</a:t>
            </a:r>
            <a:r>
              <a:rPr lang="zh-CN" altLang="en-US"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refreshconf</a:t>
            </a:r>
            <a:r>
              <a:rPr lang="zh-CN" altLang="en-US"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kerberos</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-l</a:t>
            </a:r>
            <a:r>
              <a:rPr lang="zh-CN" altLang="en-US" sz="1600" dirty="0" smtClean="0">
                <a:latin typeface="微软雅黑" panose="020B0503020204020204" pitchFamily="34" charset="-122"/>
                <a:ea typeface="微软雅黑" panose="020B0503020204020204" pitchFamily="34" charset="-122"/>
              </a:rPr>
              <a:t>：指定日志文件及存放路径。</a:t>
            </a:r>
            <a:endParaRPr lang="zh-CN" altLang="en-US"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-h</a:t>
            </a:r>
            <a:r>
              <a:rPr lang="zh-CN" altLang="en-US" sz="1600" dirty="0" smtClean="0">
                <a:latin typeface="微软雅黑" panose="020B0503020204020204" pitchFamily="34" charset="-122"/>
                <a:ea typeface="微软雅黑" panose="020B0503020204020204" pitchFamily="34" charset="-122"/>
              </a:rPr>
              <a:t>：指定需要启动</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关闭的服务器名称。一次只能启动</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关闭一个服务器。</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-D</a:t>
            </a:r>
            <a:r>
              <a:rPr lang="zh-CN" altLang="en-US" sz="1600" dirty="0" smtClean="0">
                <a:latin typeface="微软雅黑" panose="020B0503020204020204" pitchFamily="34" charset="-122"/>
                <a:ea typeface="微软雅黑" panose="020B0503020204020204" pitchFamily="34" charset="-122"/>
              </a:rPr>
              <a:t>：指定 </a:t>
            </a:r>
            <a:r>
              <a:rPr lang="en-US" altLang="zh-CN" sz="1600" dirty="0" err="1" smtClean="0">
                <a:latin typeface="微软雅黑" panose="020B0503020204020204" pitchFamily="34" charset="-122"/>
                <a:ea typeface="微软雅黑" panose="020B0503020204020204" pitchFamily="34" charset="-122"/>
              </a:rPr>
              <a:t>dn</a:t>
            </a:r>
            <a:r>
              <a:rPr lang="zh-CN" altLang="en-US" sz="1600" dirty="0" smtClean="0">
                <a:latin typeface="微软雅黑" panose="020B0503020204020204" pitchFamily="34" charset="-122"/>
                <a:ea typeface="微软雅黑" panose="020B0503020204020204" pitchFamily="34" charset="-122"/>
              </a:rPr>
              <a:t>路径。</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-security-mode</a:t>
            </a:r>
            <a:r>
              <a:rPr lang="zh-CN" altLang="en-US" sz="1600" dirty="0" smtClean="0">
                <a:latin typeface="微软雅黑" panose="020B0503020204020204" pitchFamily="34" charset="-122"/>
                <a:ea typeface="微软雅黑" panose="020B0503020204020204" pitchFamily="34" charset="-122"/>
              </a:rPr>
              <a:t>：指定是否以安全模式启动数据库。</a:t>
            </a:r>
            <a:endParaRPr lang="en-US" altLang="zh-CN" sz="1600" dirty="0" smtClean="0">
              <a:latin typeface="微软雅黑" panose="020B0503020204020204" pitchFamily="34" charset="-122"/>
              <a:ea typeface="微软雅黑" panose="020B0503020204020204" pitchFamily="34" charset="-122"/>
            </a:endParaRPr>
          </a:p>
          <a:p>
            <a:pPr lvl="2"/>
            <a:r>
              <a:rPr lang="en-US" altLang="zh-CN" sz="1400" dirty="0" smtClean="0">
                <a:latin typeface="微软雅黑" panose="020B0503020204020204" pitchFamily="34" charset="-122"/>
                <a:ea typeface="微软雅黑" panose="020B0503020204020204" pitchFamily="34" charset="-122"/>
              </a:rPr>
              <a:t>on</a:t>
            </a:r>
            <a:r>
              <a:rPr lang="zh-CN" altLang="en-US" sz="1400" dirty="0" smtClean="0">
                <a:latin typeface="微软雅黑" panose="020B0503020204020204" pitchFamily="34" charset="-122"/>
                <a:ea typeface="微软雅黑" panose="020B0503020204020204" pitchFamily="34" charset="-122"/>
              </a:rPr>
              <a:t>以安全模式启动。</a:t>
            </a:r>
            <a:endParaRPr lang="en-US" altLang="zh-CN" sz="1400" dirty="0" smtClean="0">
              <a:latin typeface="微软雅黑" panose="020B0503020204020204" pitchFamily="34" charset="-122"/>
              <a:ea typeface="微软雅黑" panose="020B0503020204020204" pitchFamily="34" charset="-122"/>
            </a:endParaRPr>
          </a:p>
          <a:p>
            <a:pPr lvl="2"/>
            <a:r>
              <a:rPr lang="en-US" altLang="zh-CN" sz="1400" dirty="0" smtClean="0">
                <a:latin typeface="微软雅黑" panose="020B0503020204020204" pitchFamily="34" charset="-122"/>
                <a:ea typeface="微软雅黑" panose="020B0503020204020204" pitchFamily="34" charset="-122"/>
              </a:rPr>
              <a:t>off</a:t>
            </a:r>
            <a:r>
              <a:rPr lang="zh-CN" altLang="en-US" sz="1400" dirty="0" smtClean="0">
                <a:latin typeface="微软雅黑" panose="020B0503020204020204" pitchFamily="34" charset="-122"/>
                <a:ea typeface="微软雅黑" panose="020B0503020204020204" pitchFamily="34" charset="-122"/>
              </a:rPr>
              <a:t>不以安全模式启动，默认不开启安全模式。</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-m, -mode=MODE</a:t>
            </a:r>
            <a:r>
              <a:rPr lang="zh-CN" altLang="en-US" sz="1600" dirty="0" smtClean="0">
                <a:latin typeface="微软雅黑" panose="020B0503020204020204" pitchFamily="34" charset="-122"/>
                <a:ea typeface="微软雅黑" panose="020B0503020204020204" pitchFamily="34" charset="-122"/>
              </a:rPr>
              <a:t>：停止模式设置。</a:t>
            </a:r>
            <a:endParaRPr lang="en-US" altLang="zh-CN" sz="1600" dirty="0" smtClean="0">
              <a:latin typeface="微软雅黑" panose="020B0503020204020204" pitchFamily="34" charset="-122"/>
              <a:ea typeface="微软雅黑" panose="020B0503020204020204" pitchFamily="34" charset="-122"/>
            </a:endParaRPr>
          </a:p>
          <a:p>
            <a:pPr lvl="2"/>
            <a:r>
              <a:rPr lang="en-US" altLang="zh-CN" sz="1400" dirty="0" smtClean="0">
                <a:latin typeface="微软雅黑" panose="020B0503020204020204" pitchFamily="34" charset="-122"/>
                <a:ea typeface="微软雅黑" panose="020B0503020204020204" pitchFamily="34" charset="-122"/>
              </a:rPr>
              <a:t>fast</a:t>
            </a:r>
            <a:r>
              <a:rPr lang="zh-CN" altLang="en-US" sz="1400" dirty="0" smtClean="0">
                <a:latin typeface="微软雅黑" panose="020B0503020204020204" pitchFamily="34" charset="-122"/>
                <a:ea typeface="微软雅黑" panose="020B0503020204020204" pitchFamily="34" charset="-122"/>
              </a:rPr>
              <a:t>方式：保证有主备关系的实例数据是一致的。默认值：</a:t>
            </a:r>
            <a:r>
              <a:rPr lang="en-US" altLang="zh-CN" sz="1400" dirty="0" smtClean="0">
                <a:latin typeface="微软雅黑" panose="020B0503020204020204" pitchFamily="34" charset="-122"/>
                <a:ea typeface="微软雅黑" panose="020B0503020204020204" pitchFamily="34" charset="-122"/>
              </a:rPr>
              <a:t>fast</a:t>
            </a:r>
            <a:r>
              <a:rPr lang="zh-CN" altLang="en-US" sz="1400" dirty="0" smtClean="0">
                <a:latin typeface="微软雅黑" panose="020B0503020204020204" pitchFamily="34" charset="-122"/>
                <a:ea typeface="微软雅黑" panose="020B0503020204020204" pitchFamily="34" charset="-122"/>
              </a:rPr>
              <a:t>方式。</a:t>
            </a:r>
            <a:endParaRPr lang="en-US" altLang="zh-CN" sz="1400" dirty="0" smtClean="0">
              <a:latin typeface="微软雅黑" panose="020B0503020204020204" pitchFamily="34" charset="-122"/>
              <a:ea typeface="微软雅黑" panose="020B0503020204020204" pitchFamily="34" charset="-122"/>
            </a:endParaRPr>
          </a:p>
          <a:p>
            <a:pPr lvl="2"/>
            <a:r>
              <a:rPr lang="en-US" altLang="zh-CN" sz="1400" dirty="0" smtClean="0">
                <a:latin typeface="微软雅黑" panose="020B0503020204020204" pitchFamily="34" charset="-122"/>
                <a:ea typeface="微软雅黑" panose="020B0503020204020204" pitchFamily="34" charset="-122"/>
              </a:rPr>
              <a:t>immediate</a:t>
            </a:r>
            <a:r>
              <a:rPr lang="zh-CN" altLang="en-US" sz="1400" dirty="0" smtClean="0">
                <a:latin typeface="微软雅黑" panose="020B0503020204020204" pitchFamily="34" charset="-122"/>
                <a:ea typeface="微软雅黑" panose="020B0503020204020204" pitchFamily="34" charset="-122"/>
              </a:rPr>
              <a:t>方式：不保证有主备关系的实例数据是一致的。</a:t>
            </a:r>
            <a:endParaRPr lang="en-US" altLang="zh-CN" sz="1400" dirty="0" smtClean="0">
              <a:latin typeface="微软雅黑" panose="020B0503020204020204" pitchFamily="34" charset="-122"/>
              <a:ea typeface="微软雅黑" panose="020B0503020204020204" pitchFamily="34" charset="-122"/>
            </a:endParaRPr>
          </a:p>
          <a:p>
            <a:pPr lvl="1"/>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gs_om</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示例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(1)</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启动</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停止</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696123" y="1548186"/>
            <a:ext cx="10812452" cy="2308324"/>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gs_om</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 start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Starting cluster.</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Successfully started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696123" y="4485718"/>
            <a:ext cx="10812452" cy="1754326"/>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gs_om</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 stop</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Stopping cluster.</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Successfully stopped cluster.</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End stop cluster.</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目标</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7" name="文本占位符 2"/>
          <p:cNvSpPr txBox="1"/>
          <p:nvPr/>
        </p:nvSpPr>
        <p:spPr>
          <a:xfrm>
            <a:off x="1019174" y="1003177"/>
            <a:ext cx="10153651" cy="4924166"/>
          </a:xfrm>
          <a:prstGeom prst="rect">
            <a:avLst/>
          </a:prstGeom>
        </p:spPr>
        <p:txBody>
          <a:bodyPr/>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lang="zh-CN" altLang="en-US" sz="1800" kern="1200" baseline="0" dirty="0" smtClean="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ClrTx/>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lt"/>
              </a:rPr>
              <a:t>学完本课程后，您将能够：</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lt"/>
            </a:endParaRPr>
          </a:p>
          <a:p>
            <a:pPr lvl="1"/>
            <a:r>
              <a:rPr lang="zh-CN" altLang="en-US" dirty="0" smtClean="0">
                <a:latin typeface="微软雅黑" panose="020B0503020204020204" pitchFamily="34" charset="-122"/>
                <a:ea typeface="微软雅黑" panose="020B0503020204020204" pitchFamily="34" charset="-122"/>
                <a:sym typeface="+mn-lt"/>
              </a:rPr>
              <a:t>掌握</a:t>
            </a:r>
            <a:r>
              <a:rPr lang="en-US" altLang="zh-CN" dirty="0" smtClean="0">
                <a:latin typeface="微软雅黑" panose="020B0503020204020204" pitchFamily="34" charset="-122"/>
                <a:ea typeface="微软雅黑" panose="020B0503020204020204" pitchFamily="34" charset="-122"/>
                <a:sym typeface="+mn-lt"/>
              </a:rPr>
              <a:t>openGauss</a:t>
            </a:r>
            <a:r>
              <a:rPr lang="zh-CN" altLang="en-US" dirty="0" smtClean="0">
                <a:latin typeface="微软雅黑" panose="020B0503020204020204" pitchFamily="34" charset="-122"/>
                <a:ea typeface="微软雅黑" panose="020B0503020204020204" pitchFamily="34" charset="-122"/>
                <a:sym typeface="+mn-lt"/>
              </a:rPr>
              <a:t>的管理工具；</a:t>
            </a:r>
            <a:endParaRPr lang="en-US" altLang="zh-CN" dirty="0" smtClean="0">
              <a:latin typeface="微软雅黑" panose="020B0503020204020204" pitchFamily="34" charset="-122"/>
              <a:ea typeface="微软雅黑" panose="020B0503020204020204" pitchFamily="34" charset="-122"/>
              <a:sym typeface="+mn-lt"/>
            </a:endParaRPr>
          </a:p>
          <a:p>
            <a:pPr lvl="1"/>
            <a:r>
              <a:rPr lang="zh-CN" altLang="en-US" dirty="0" smtClean="0">
                <a:latin typeface="微软雅黑" panose="020B0503020204020204" pitchFamily="34" charset="-122"/>
                <a:ea typeface="微软雅黑" panose="020B0503020204020204" pitchFamily="34" charset="-122"/>
                <a:sym typeface="+mn-lt"/>
              </a:rPr>
              <a:t>掌握</a:t>
            </a:r>
            <a:r>
              <a:rPr lang="en-US" altLang="zh-CN" dirty="0" smtClean="0">
                <a:latin typeface="微软雅黑" panose="020B0503020204020204" pitchFamily="34" charset="-122"/>
                <a:ea typeface="微软雅黑" panose="020B0503020204020204" pitchFamily="34" charset="-122"/>
                <a:sym typeface="+mn-lt"/>
              </a:rPr>
              <a:t>openGauss</a:t>
            </a:r>
            <a:r>
              <a:rPr lang="zh-CN" altLang="en-US" dirty="0" smtClean="0">
                <a:latin typeface="微软雅黑" panose="020B0503020204020204" pitchFamily="34" charset="-122"/>
                <a:ea typeface="微软雅黑" panose="020B0503020204020204" pitchFamily="34" charset="-122"/>
                <a:sym typeface="+mn-lt"/>
              </a:rPr>
              <a:t>不同的数据类型；</a:t>
            </a:r>
            <a:endParaRPr lang="en-US" altLang="zh-CN" dirty="0" smtClean="0">
              <a:latin typeface="微软雅黑" panose="020B0503020204020204" pitchFamily="34" charset="-122"/>
              <a:ea typeface="微软雅黑" panose="020B0503020204020204" pitchFamily="34" charset="-122"/>
              <a:sym typeface="+mn-lt"/>
            </a:endParaRPr>
          </a:p>
          <a:p>
            <a:pPr lvl="1"/>
            <a:r>
              <a:rPr lang="zh-CN" altLang="en-US" dirty="0" smtClean="0">
                <a:latin typeface="微软雅黑" panose="020B0503020204020204" pitchFamily="34" charset="-122"/>
                <a:ea typeface="微软雅黑" panose="020B0503020204020204" pitchFamily="34" charset="-122"/>
                <a:sym typeface="+mn-lt"/>
              </a:rPr>
              <a:t>掌握</a:t>
            </a:r>
            <a:r>
              <a:rPr lang="en-US" altLang="zh-CN" dirty="0" smtClean="0">
                <a:latin typeface="微软雅黑" panose="020B0503020204020204" pitchFamily="34" charset="-122"/>
                <a:ea typeface="微软雅黑" panose="020B0503020204020204" pitchFamily="34" charset="-122"/>
                <a:sym typeface="+mn-lt"/>
              </a:rPr>
              <a:t>openGauss</a:t>
            </a:r>
            <a:r>
              <a:rPr lang="zh-CN" altLang="en-US" dirty="0" smtClean="0">
                <a:latin typeface="微软雅黑" panose="020B0503020204020204" pitchFamily="34" charset="-122"/>
                <a:ea typeface="微软雅黑" panose="020B0503020204020204" pitchFamily="34" charset="-122"/>
                <a:sym typeface="+mn-lt"/>
              </a:rPr>
              <a:t>行存表、列存表以及</a:t>
            </a:r>
            <a:r>
              <a:rPr lang="en-US" altLang="zh-CN" dirty="0" smtClean="0">
                <a:latin typeface="微软雅黑" panose="020B0503020204020204" pitchFamily="34" charset="-122"/>
                <a:ea typeface="微软雅黑" panose="020B0503020204020204" pitchFamily="34" charset="-122"/>
                <a:sym typeface="+mn-lt"/>
              </a:rPr>
              <a:t>MOT</a:t>
            </a:r>
            <a:r>
              <a:rPr lang="zh-CN" altLang="en-US" dirty="0" smtClean="0">
                <a:latin typeface="微软雅黑" panose="020B0503020204020204" pitchFamily="34" charset="-122"/>
                <a:ea typeface="微软雅黑" panose="020B0503020204020204" pitchFamily="34" charset="-122"/>
                <a:sym typeface="+mn-lt"/>
              </a:rPr>
              <a:t>表。</a:t>
            </a:r>
            <a:endParaRPr lang="en-US" altLang="zh-CN" dirty="0" smtClean="0">
              <a:latin typeface="微软雅黑" panose="020B0503020204020204" pitchFamily="34" charset="-122"/>
              <a:ea typeface="微软雅黑" panose="020B0503020204020204" pitchFamily="34" charset="-122"/>
              <a:sym typeface="+mn-lt"/>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gs_om</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示例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(2)</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查看</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详细状态信息，含实例状态信息。</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696123" y="1657532"/>
            <a:ext cx="10812452" cy="424731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gs_om</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 status --detail</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Cluster State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cluster_state</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Normal</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redistributing  : No</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current_az</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AZ_ALL</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Datanode</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State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node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node_ip</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instance                                 state            | node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node_ip</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instance                                 state</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1  hostname1 10.10.10.1   6001 /opt/</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huawei</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/install/data/dn1 P Primary Normal | 2 hostname2 10.10.10.2    6002 /opt/</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huawei</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/install/data/dn1 S Standby Normal</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gs_ssh</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管理工具</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提供了</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gs_ssh</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工具帮助用户在</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各节点上执行相同的命令。</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gs_ssh</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只可以执行当前数据库用户有权限执行的命令。</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gs_ssh</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所执行的命令不会对当前执行的会话产生影响，比如类似</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cd</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source</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的命令，只会在执行的进程环境中产生影响，而不会影响到当前执行的会话环境。</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同步执行命令语法：</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参数说明：</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：指定需要在</a:t>
            </a:r>
            <a:r>
              <a:rPr lang="en-US" altLang="zh-CN" dirty="0" smtClean="0">
                <a:latin typeface="微软雅黑" panose="020B0503020204020204" pitchFamily="34" charset="-122"/>
                <a:ea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rPr>
              <a:t>各主机上执行的</a:t>
            </a:r>
            <a:r>
              <a:rPr lang="en-US" altLang="zh-CN" dirty="0" err="1" smtClean="0">
                <a:latin typeface="微软雅黑" panose="020B0503020204020204" pitchFamily="34" charset="-122"/>
                <a:ea typeface="微软雅黑" panose="020B0503020204020204" pitchFamily="34" charset="-122"/>
              </a:rPr>
              <a:t>linux</a:t>
            </a:r>
            <a:r>
              <a:rPr lang="en-US" altLang="zh-CN" dirty="0" smtClean="0">
                <a:latin typeface="微软雅黑" panose="020B0503020204020204" pitchFamily="34" charset="-122"/>
                <a:ea typeface="微软雅黑" panose="020B0503020204020204" pitchFamily="34" charset="-122"/>
              </a:rPr>
              <a:t> shell</a:t>
            </a:r>
            <a:r>
              <a:rPr lang="zh-CN" altLang="en-US" dirty="0" smtClean="0">
                <a:latin typeface="微软雅黑" panose="020B0503020204020204" pitchFamily="34" charset="-122"/>
                <a:ea typeface="微软雅黑" panose="020B0503020204020204" pitchFamily="34" charset="-122"/>
              </a:rPr>
              <a:t>命令名。</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72258" y="3983362"/>
            <a:ext cx="3658178"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gs_ssh</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cmd</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gs_ssh</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示例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各主机上执行相同命令。以执行</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”hostname”</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命令为例。</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68680" y="1771650"/>
            <a:ext cx="8423910" cy="3139321"/>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gs_ssh</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 "hostname"</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Successfully execute command on all nodes.</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Output: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[SUCCESS] plat1:</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plat1</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[SUCCESS] plat2:</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plat2</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[SUCCESS] plat3:</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plat3</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[SUCCESS] plat4:</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plat4</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idx="11"/>
          </p:nvPr>
        </p:nvSpPr>
        <p:spPr>
          <a:xfrm>
            <a:off x="725738" y="920664"/>
            <a:ext cx="10729365" cy="5282672"/>
          </a:xfrm>
        </p:spPr>
        <p:txBody>
          <a:bodyPr>
            <a:normAutofit/>
          </a:bodyPr>
          <a:lstStyle/>
          <a:p>
            <a:pPr marL="0" indent="0">
              <a:lnSpc>
                <a:spcPct val="150000"/>
              </a:lnSpc>
              <a:buNone/>
            </a:pP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a:solidFill>
                  <a:srgbClr val="8F8F8F"/>
                </a:solidFill>
                <a:latin typeface="微软雅黑" panose="020B0503020204020204" pitchFamily="34" charset="-122"/>
                <a:ea typeface="微软雅黑" panose="020B0503020204020204" pitchFamily="34" charset="-122"/>
              </a:rPr>
              <a:t>openGauss</a:t>
            </a:r>
            <a:r>
              <a:rPr lang="zh-CN" altLang="en-US" sz="2200" dirty="0">
                <a:solidFill>
                  <a:srgbClr val="8F8F8F"/>
                </a:solidFill>
                <a:latin typeface="微软雅黑" panose="020B0503020204020204" pitchFamily="34" charset="-122"/>
                <a:ea typeface="微软雅黑" panose="020B0503020204020204" pitchFamily="34" charset="-122"/>
              </a:rPr>
              <a:t>管理工具</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b="1"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200" b="1"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b="1" dirty="0">
                <a:latin typeface="微软雅黑" panose="020B0503020204020204" pitchFamily="34" charset="-122"/>
                <a:ea typeface="微软雅黑" panose="020B0503020204020204" pitchFamily="34" charset="-122"/>
                <a:sym typeface="微软雅黑" panose="020B0503020204020204" pitchFamily="34" charset="-122"/>
              </a:rPr>
              <a:t>数据类型</a:t>
            </a:r>
            <a:endParaRPr lang="en-US" altLang="zh-CN" sz="2200" b="1" dirty="0">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存储模型及存储引擎</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rPr>
              <a:t>目录</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字符类型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4"/>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字符类型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a:graphicFrameLocks noGrp="1"/>
          </p:cNvGraphicFramePr>
          <p:nvPr/>
        </p:nvGraphicFramePr>
        <p:xfrm>
          <a:off x="785446" y="1889567"/>
          <a:ext cx="10070123" cy="3649222"/>
        </p:xfrm>
        <a:graphic>
          <a:graphicData uri="http://schemas.openxmlformats.org/drawingml/2006/table">
            <a:tbl>
              <a:tblPr/>
              <a:tblGrid>
                <a:gridCol w="2562125"/>
                <a:gridCol w="4990466"/>
                <a:gridCol w="2517532"/>
              </a:tblGrid>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名称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描述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存储空间</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820822">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CHAR(n)</a:t>
                      </a:r>
                      <a:endParaRPr lang="en-US" altLang="zh-CN" sz="1600" dirty="0" smtClean="0">
                        <a:effectLst/>
                        <a:latin typeface="微软雅黑" panose="020B0503020204020204" pitchFamily="34" charset="-122"/>
                        <a:ea typeface="微软雅黑" panose="020B0503020204020204" pitchFamily="34" charset="-122"/>
                      </a:endParaRPr>
                    </a:p>
                    <a:p>
                      <a:r>
                        <a:rPr lang="en-US" altLang="zh-CN" sz="1600" dirty="0" smtClean="0">
                          <a:effectLst/>
                          <a:latin typeface="微软雅黑" panose="020B0503020204020204" pitchFamily="34" charset="-122"/>
                          <a:ea typeface="微软雅黑" panose="020B0503020204020204" pitchFamily="34" charset="-122"/>
                        </a:rPr>
                        <a:t>CHARACTER(n)</a:t>
                      </a:r>
                      <a:endParaRPr lang="en-US" altLang="zh-CN" sz="1600" dirty="0" smtClean="0">
                        <a:effectLst/>
                        <a:latin typeface="微软雅黑" panose="020B0503020204020204" pitchFamily="34" charset="-122"/>
                        <a:ea typeface="微软雅黑" panose="020B0503020204020204" pitchFamily="34" charset="-122"/>
                      </a:endParaRPr>
                    </a:p>
                    <a:p>
                      <a:r>
                        <a:rPr lang="en-US" altLang="zh-CN" sz="1600" dirty="0" smtClean="0">
                          <a:effectLst/>
                          <a:latin typeface="微软雅黑" panose="020B0503020204020204" pitchFamily="34" charset="-122"/>
                          <a:ea typeface="微软雅黑" panose="020B0503020204020204" pitchFamily="34" charset="-122"/>
                        </a:rPr>
                        <a:t>NCHAR(n)</a:t>
                      </a:r>
                      <a:endParaRPr lang="en-US" altLang="zh-CN"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定长字符串，不足补空格。</a:t>
                      </a:r>
                      <a:r>
                        <a:rPr lang="en-US" altLang="zh-CN" sz="1600" dirty="0" smtClean="0">
                          <a:effectLst/>
                          <a:latin typeface="微软雅黑" panose="020B0503020204020204" pitchFamily="34" charset="-122"/>
                          <a:ea typeface="微软雅黑" panose="020B0503020204020204" pitchFamily="34" charset="-122"/>
                        </a:rPr>
                        <a:t>n</a:t>
                      </a:r>
                      <a:r>
                        <a:rPr lang="zh-CN" altLang="en-US" sz="1600" dirty="0" smtClean="0">
                          <a:effectLst/>
                          <a:latin typeface="微软雅黑" panose="020B0503020204020204" pitchFamily="34" charset="-122"/>
                          <a:ea typeface="微软雅黑" panose="020B0503020204020204" pitchFamily="34" charset="-122"/>
                        </a:rPr>
                        <a:t>是指字节长度，如不带进度</a:t>
                      </a:r>
                      <a:r>
                        <a:rPr lang="en-US" altLang="zh-CN" sz="1600" dirty="0" smtClean="0">
                          <a:effectLst/>
                          <a:latin typeface="微软雅黑" panose="020B0503020204020204" pitchFamily="34" charset="-122"/>
                          <a:ea typeface="微软雅黑" panose="020B0503020204020204" pitchFamily="34" charset="-122"/>
                        </a:rPr>
                        <a:t>n</a:t>
                      </a:r>
                      <a:r>
                        <a:rPr lang="zh-CN" altLang="en-US" sz="1600" dirty="0" smtClean="0">
                          <a:effectLst/>
                          <a:latin typeface="微软雅黑" panose="020B0503020204020204" pitchFamily="34" charset="-122"/>
                          <a:ea typeface="微软雅黑" panose="020B0503020204020204" pitchFamily="34" charset="-122"/>
                        </a:rPr>
                        <a:t>，默认精度为</a:t>
                      </a:r>
                      <a:r>
                        <a:rPr lang="en-US" altLang="zh-CN" sz="1600" dirty="0" smtClean="0">
                          <a:effectLst/>
                          <a:latin typeface="微软雅黑" panose="020B0503020204020204" pitchFamily="34" charset="-122"/>
                          <a:ea typeface="微软雅黑" panose="020B0503020204020204" pitchFamily="34" charset="-122"/>
                        </a:rPr>
                        <a:t>1</a:t>
                      </a:r>
                      <a:r>
                        <a:rPr lang="zh-CN" altLang="en-US" sz="1600" dirty="0" smtClean="0">
                          <a:effectLst/>
                          <a:latin typeface="微软雅黑" panose="020B0503020204020204" pitchFamily="34" charset="-122"/>
                          <a:ea typeface="微软雅黑" panose="020B0503020204020204" pitchFamily="34" charset="-122"/>
                        </a:rPr>
                        <a:t>。</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最大为</a:t>
                      </a:r>
                      <a:r>
                        <a:rPr lang="en-US" altLang="zh-CN" sz="1600" dirty="0" smtClean="0">
                          <a:effectLst/>
                          <a:latin typeface="微软雅黑" panose="020B0503020204020204" pitchFamily="34" charset="-122"/>
                          <a:ea typeface="微软雅黑" panose="020B0503020204020204" pitchFamily="34" charset="-122"/>
                        </a:rPr>
                        <a:t>10MB</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8709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VARCHAR(n)</a:t>
                      </a:r>
                      <a:endParaRPr lang="en-US" altLang="zh-CN" sz="1600" dirty="0" smtClean="0">
                        <a:effectLst/>
                        <a:latin typeface="微软雅黑" panose="020B0503020204020204" pitchFamily="34" charset="-122"/>
                        <a:ea typeface="微软雅黑" panose="020B0503020204020204" pitchFamily="34" charset="-122"/>
                      </a:endParaRPr>
                    </a:p>
                    <a:p>
                      <a:r>
                        <a:rPr lang="en-US" altLang="zh-CN" sz="1600" dirty="0" smtClean="0">
                          <a:effectLst/>
                          <a:latin typeface="微软雅黑" panose="020B0503020204020204" pitchFamily="34" charset="-122"/>
                          <a:ea typeface="微软雅黑" panose="020B0503020204020204" pitchFamily="34" charset="-122"/>
                        </a:rPr>
                        <a:t>CHARACTER VARYING(n)</a:t>
                      </a:r>
                      <a:endParaRPr lang="en-US" altLang="zh-CN"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变长字符串，</a:t>
                      </a:r>
                      <a:r>
                        <a:rPr lang="en-US" altLang="zh-CN" sz="1600" dirty="0" smtClean="0">
                          <a:effectLst/>
                          <a:latin typeface="微软雅黑" panose="020B0503020204020204" pitchFamily="34" charset="-122"/>
                          <a:ea typeface="微软雅黑" panose="020B0503020204020204" pitchFamily="34" charset="-122"/>
                        </a:rPr>
                        <a:t>n</a:t>
                      </a:r>
                      <a:r>
                        <a:rPr lang="zh-CN" altLang="en-US" sz="1600" dirty="0" smtClean="0">
                          <a:effectLst/>
                          <a:latin typeface="微软雅黑" panose="020B0503020204020204" pitchFamily="34" charset="-122"/>
                          <a:ea typeface="微软雅黑" panose="020B0503020204020204" pitchFamily="34" charset="-122"/>
                        </a:rPr>
                        <a:t>指字节长度。</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dirty="0" smtClean="0">
                          <a:effectLst/>
                          <a:latin typeface="微软雅黑" panose="020B0503020204020204" pitchFamily="34" charset="-122"/>
                          <a:ea typeface="微软雅黑" panose="020B0503020204020204" pitchFamily="34" charset="-122"/>
                        </a:rPr>
                        <a:t>最大为</a:t>
                      </a:r>
                      <a:r>
                        <a:rPr lang="en-US" altLang="zh-CN" sz="1600" dirty="0" smtClean="0">
                          <a:effectLst/>
                          <a:latin typeface="微软雅黑" panose="020B0503020204020204" pitchFamily="34" charset="-122"/>
                          <a:ea typeface="微软雅黑" panose="020B0503020204020204" pitchFamily="34" charset="-122"/>
                        </a:rPr>
                        <a:t>10MB</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VARCHAR2(n)</a:t>
                      </a:r>
                      <a:endParaRPr lang="en-US" altLang="zh-CN" sz="1600" dirty="0" smtClean="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dirty="0" smtClean="0">
                          <a:effectLst/>
                          <a:latin typeface="微软雅黑" panose="020B0503020204020204" pitchFamily="34" charset="-122"/>
                          <a:ea typeface="微软雅黑" panose="020B0503020204020204" pitchFamily="34" charset="-122"/>
                        </a:rPr>
                        <a:t>变长字符串，是</a:t>
                      </a:r>
                      <a:r>
                        <a:rPr lang="en-US" altLang="zh-CN" sz="1600" dirty="0" smtClean="0">
                          <a:effectLst/>
                          <a:latin typeface="微软雅黑" panose="020B0503020204020204" pitchFamily="34" charset="-122"/>
                          <a:ea typeface="微软雅黑" panose="020B0503020204020204" pitchFamily="34" charset="-122"/>
                        </a:rPr>
                        <a:t>VARCHAR(n)</a:t>
                      </a:r>
                      <a:r>
                        <a:rPr lang="zh-CN" altLang="en-US" sz="1600" dirty="0" smtClean="0">
                          <a:effectLst/>
                          <a:latin typeface="微软雅黑" panose="020B0503020204020204" pitchFamily="34" charset="-122"/>
                          <a:ea typeface="微软雅黑" panose="020B0503020204020204" pitchFamily="34" charset="-122"/>
                        </a:rPr>
                        <a:t>类型的别名，</a:t>
                      </a:r>
                      <a:r>
                        <a:rPr lang="en-US" altLang="zh-CN" sz="1600" dirty="0" smtClean="0">
                          <a:effectLst/>
                          <a:latin typeface="微软雅黑" panose="020B0503020204020204" pitchFamily="34" charset="-122"/>
                          <a:ea typeface="微软雅黑" panose="020B0503020204020204" pitchFamily="34" charset="-122"/>
                        </a:rPr>
                        <a:t>n</a:t>
                      </a:r>
                      <a:r>
                        <a:rPr lang="zh-CN" altLang="en-US" sz="1600" dirty="0" smtClean="0">
                          <a:effectLst/>
                          <a:latin typeface="微软雅黑" panose="020B0503020204020204" pitchFamily="34" charset="-122"/>
                          <a:ea typeface="微软雅黑" panose="020B0503020204020204" pitchFamily="34" charset="-122"/>
                        </a:rPr>
                        <a:t>指字节长度。</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dirty="0" smtClean="0">
                          <a:effectLst/>
                          <a:latin typeface="微软雅黑" panose="020B0503020204020204" pitchFamily="34" charset="-122"/>
                          <a:ea typeface="微软雅黑" panose="020B0503020204020204" pitchFamily="34" charset="-122"/>
                        </a:rPr>
                        <a:t>最大为</a:t>
                      </a:r>
                      <a:r>
                        <a:rPr lang="en-US" altLang="zh-CN" sz="1600" dirty="0" smtClean="0">
                          <a:effectLst/>
                          <a:latin typeface="微软雅黑" panose="020B0503020204020204" pitchFamily="34" charset="-122"/>
                          <a:ea typeface="微软雅黑" panose="020B0503020204020204" pitchFamily="34" charset="-122"/>
                        </a:rPr>
                        <a:t>10MB</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NVARCHAR2(n)</a:t>
                      </a:r>
                      <a:endParaRPr lang="en-US" altLang="zh-CN" sz="1600" dirty="0" smtClean="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dirty="0" smtClean="0">
                          <a:effectLst/>
                          <a:latin typeface="微软雅黑" panose="020B0503020204020204" pitchFamily="34" charset="-122"/>
                          <a:ea typeface="微软雅黑" panose="020B0503020204020204" pitchFamily="34" charset="-122"/>
                        </a:rPr>
                        <a:t>变长字符串，</a:t>
                      </a:r>
                      <a:r>
                        <a:rPr lang="en-US" altLang="zh-CN" sz="1600" dirty="0" smtClean="0">
                          <a:effectLst/>
                          <a:latin typeface="微软雅黑" panose="020B0503020204020204" pitchFamily="34" charset="-122"/>
                          <a:ea typeface="微软雅黑" panose="020B0503020204020204" pitchFamily="34" charset="-122"/>
                        </a:rPr>
                        <a:t>n</a:t>
                      </a:r>
                      <a:r>
                        <a:rPr lang="zh-CN" altLang="en-US" sz="1600" dirty="0" smtClean="0">
                          <a:effectLst/>
                          <a:latin typeface="微软雅黑" panose="020B0503020204020204" pitchFamily="34" charset="-122"/>
                          <a:ea typeface="微软雅黑" panose="020B0503020204020204" pitchFamily="34" charset="-122"/>
                        </a:rPr>
                        <a:t>指字节长度。</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dirty="0" smtClean="0">
                          <a:effectLst/>
                          <a:latin typeface="微软雅黑" panose="020B0503020204020204" pitchFamily="34" charset="-122"/>
                          <a:ea typeface="微软雅黑" panose="020B0503020204020204" pitchFamily="34" charset="-122"/>
                        </a:rPr>
                        <a:t>最大为</a:t>
                      </a:r>
                      <a:r>
                        <a:rPr lang="en-US" altLang="zh-CN" sz="1600" dirty="0" smtClean="0">
                          <a:effectLst/>
                          <a:latin typeface="微软雅黑" panose="020B0503020204020204" pitchFamily="34" charset="-122"/>
                          <a:ea typeface="微软雅黑" panose="020B0503020204020204" pitchFamily="34" charset="-122"/>
                        </a:rPr>
                        <a:t>10MB</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9997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TEXT</a:t>
                      </a:r>
                      <a:endParaRPr lang="en-US" altLang="zh-CN"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变长字符串。</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最大为</a:t>
                      </a:r>
                      <a:r>
                        <a:rPr lang="en-US" altLang="zh-CN" sz="1600" dirty="0" smtClean="0">
                          <a:effectLst/>
                          <a:latin typeface="微软雅黑" panose="020B0503020204020204" pitchFamily="34" charset="-122"/>
                          <a:ea typeface="微软雅黑" panose="020B0503020204020204" pitchFamily="34" charset="-122"/>
                        </a:rPr>
                        <a:t>1GB-1</a:t>
                      </a:r>
                      <a:r>
                        <a:rPr lang="zh-CN" altLang="en-US" sz="1600" dirty="0" smtClean="0">
                          <a:effectLst/>
                          <a:latin typeface="微软雅黑" panose="020B0503020204020204" pitchFamily="34" charset="-122"/>
                          <a:ea typeface="微软雅黑" panose="020B0503020204020204" pitchFamily="34" charset="-122"/>
                        </a:rPr>
                        <a:t>，但还要考虑列描述头信息大小</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sz="1600" dirty="0" smtClean="0">
                          <a:effectLst/>
                          <a:latin typeface="微软雅黑" panose="020B0503020204020204" pitchFamily="34" charset="-122"/>
                          <a:ea typeface="微软雅黑" panose="020B0503020204020204" pitchFamily="34" charset="-122"/>
                        </a:rPr>
                        <a:t>CLOB</a:t>
                      </a:r>
                      <a:endParaRPr lang="en-US"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文本大对象，是</a:t>
                      </a:r>
                      <a:r>
                        <a:rPr lang="en-US" altLang="zh-CN" sz="1600" dirty="0" smtClean="0">
                          <a:effectLst/>
                          <a:latin typeface="微软雅黑" panose="020B0503020204020204" pitchFamily="34" charset="-122"/>
                          <a:ea typeface="微软雅黑" panose="020B0503020204020204" pitchFamily="34" charset="-122"/>
                        </a:rPr>
                        <a:t>TEXT</a:t>
                      </a:r>
                      <a:r>
                        <a:rPr lang="zh-CN" altLang="en-US" sz="1600" dirty="0" smtClean="0">
                          <a:effectLst/>
                          <a:latin typeface="微软雅黑" panose="020B0503020204020204" pitchFamily="34" charset="-122"/>
                          <a:ea typeface="微软雅黑" panose="020B0503020204020204" pitchFamily="34" charset="-122"/>
                        </a:rPr>
                        <a:t>类型的别名。</a:t>
                      </a:r>
                      <a:endParaRPr lang="en-US"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长度同</a:t>
                      </a:r>
                      <a:r>
                        <a:rPr lang="en-US" altLang="zh-CN" sz="1600" dirty="0" smtClean="0">
                          <a:effectLst/>
                          <a:latin typeface="微软雅黑" panose="020B0503020204020204" pitchFamily="34" charset="-122"/>
                          <a:ea typeface="微软雅黑" panose="020B0503020204020204" pitchFamily="34" charset="-122"/>
                        </a:rPr>
                        <a:t>TEXT</a:t>
                      </a:r>
                      <a:endParaRPr lang="en-US"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数值类型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(1)</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4"/>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数值类型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a:graphicFrameLocks noGrp="1"/>
          </p:cNvGraphicFramePr>
          <p:nvPr/>
        </p:nvGraphicFramePr>
        <p:xfrm>
          <a:off x="937846" y="1574500"/>
          <a:ext cx="10585939" cy="4503002"/>
        </p:xfrm>
        <a:graphic>
          <a:graphicData uri="http://schemas.openxmlformats.org/drawingml/2006/table">
            <a:tbl>
              <a:tblPr/>
              <a:tblGrid>
                <a:gridCol w="1946031"/>
                <a:gridCol w="3111327"/>
                <a:gridCol w="2081996"/>
                <a:gridCol w="3446585"/>
              </a:tblGrid>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名称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描述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ctr" defTabSz="913765" rtl="0" eaLnBrk="1" fontAlgn="auto" latinLnBrk="0" hangingPunct="1">
                        <a:lnSpc>
                          <a:spcPct val="100000"/>
                        </a:lnSpc>
                        <a:spcBef>
                          <a:spcPts val="0"/>
                        </a:spcBef>
                        <a:spcAft>
                          <a:spcPts val="0"/>
                        </a:spcAft>
                        <a:buClrTx/>
                        <a:buSzTx/>
                        <a:buFontTx/>
                        <a:buNone/>
                        <a:defRPr/>
                      </a:pPr>
                      <a:r>
                        <a:rPr lang="zh-CN" altLang="en-US" sz="1600" b="1" dirty="0" smtClean="0">
                          <a:effectLst/>
                          <a:latin typeface="微软雅黑" panose="020B0503020204020204" pitchFamily="34" charset="-122"/>
                          <a:ea typeface="微软雅黑" panose="020B0503020204020204" pitchFamily="34" charset="-122"/>
                        </a:rPr>
                        <a:t>存储空间</a:t>
                      </a:r>
                      <a:endParaRPr lang="zh-CN" altLang="en-US" sz="1600" b="1" dirty="0" smtClean="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范围</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33840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TINYINT</a:t>
                      </a:r>
                      <a:endPar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微整数，别名为</a:t>
                      </a:r>
                      <a:r>
                        <a:rPr lang="en-US" altLang="zh-CN" sz="1600" dirty="0" smtClean="0">
                          <a:effectLst/>
                          <a:latin typeface="微软雅黑" panose="020B0503020204020204" pitchFamily="34" charset="-122"/>
                          <a:ea typeface="微软雅黑" panose="020B0503020204020204" pitchFamily="34" charset="-122"/>
                        </a:rPr>
                        <a:t>INT1</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1</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0~255</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8709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SMALLINT</a:t>
                      </a:r>
                      <a:endParaRPr lang="en-US" altLang="zh-CN"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小范围整数，别名为</a:t>
                      </a:r>
                      <a:r>
                        <a:rPr lang="en-US" altLang="zh-CN" sz="1600" dirty="0" smtClean="0">
                          <a:effectLst/>
                          <a:latin typeface="微软雅黑" panose="020B0503020204020204" pitchFamily="34" charset="-122"/>
                          <a:ea typeface="微软雅黑" panose="020B0503020204020204" pitchFamily="34" charset="-122"/>
                        </a:rPr>
                        <a:t>INT2</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2</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-32,768~ +32,767</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INTEGER</a:t>
                      </a:r>
                      <a:endParaRPr lang="en-US" altLang="zh-CN" sz="1600" dirty="0" smtClean="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dirty="0" smtClean="0">
                          <a:effectLst/>
                          <a:latin typeface="微软雅黑" panose="020B0503020204020204" pitchFamily="34" charset="-122"/>
                          <a:ea typeface="微软雅黑" panose="020B0503020204020204" pitchFamily="34" charset="-122"/>
                        </a:rPr>
                        <a:t>常用整数，别名为</a:t>
                      </a:r>
                      <a:r>
                        <a:rPr lang="en-US" altLang="zh-CN" sz="1600" dirty="0" smtClean="0">
                          <a:effectLst/>
                          <a:latin typeface="微软雅黑" panose="020B0503020204020204" pitchFamily="34" charset="-122"/>
                          <a:ea typeface="微软雅黑" panose="020B0503020204020204" pitchFamily="34" charset="-122"/>
                        </a:rPr>
                        <a:t>INT4</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4</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-2,147,483,648~+2,147,483,647</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BINARY_INTEGER</a:t>
                      </a:r>
                      <a:endParaRPr lang="en-US" altLang="zh-CN" sz="1600" dirty="0" smtClean="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dirty="0" smtClean="0">
                          <a:effectLst/>
                          <a:latin typeface="微软雅黑" panose="020B0503020204020204" pitchFamily="34" charset="-122"/>
                          <a:ea typeface="微软雅黑" panose="020B0503020204020204" pitchFamily="34" charset="-122"/>
                        </a:rPr>
                        <a:t>常用整数，</a:t>
                      </a:r>
                      <a:r>
                        <a:rPr lang="en-US" altLang="zh-CN" sz="1600" dirty="0" smtClean="0">
                          <a:effectLst/>
                          <a:latin typeface="微软雅黑" panose="020B0503020204020204" pitchFamily="34" charset="-122"/>
                          <a:ea typeface="微软雅黑" panose="020B0503020204020204" pitchFamily="34" charset="-122"/>
                        </a:rPr>
                        <a:t>INTEGER</a:t>
                      </a:r>
                      <a:r>
                        <a:rPr lang="zh-CN" altLang="en-US" sz="1600" dirty="0" smtClean="0">
                          <a:effectLst/>
                          <a:latin typeface="微软雅黑" panose="020B0503020204020204" pitchFamily="34" charset="-122"/>
                          <a:ea typeface="微软雅黑" panose="020B0503020204020204" pitchFamily="34" charset="-122"/>
                        </a:rPr>
                        <a:t>别名</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4</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-2,147,483,648~+2,147,483,647</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49995">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BIGINT</a:t>
                      </a:r>
                      <a:endParaRPr lang="en-US" altLang="zh-CN"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大范围整数，别名</a:t>
                      </a:r>
                      <a:r>
                        <a:rPr lang="en-US" altLang="zh-CN" sz="1600" dirty="0" smtClean="0">
                          <a:effectLst/>
                          <a:latin typeface="微软雅黑" panose="020B0503020204020204" pitchFamily="34" charset="-122"/>
                          <a:ea typeface="微软雅黑" panose="020B0503020204020204" pitchFamily="34" charset="-122"/>
                        </a:rPr>
                        <a:t>INT8</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8</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-9,223,372,036,854,,755,808~</a:t>
                      </a:r>
                      <a:endParaRPr lang="en-US" altLang="zh-CN" sz="1600" dirty="0" smtClean="0">
                        <a:effectLst/>
                        <a:latin typeface="微软雅黑" panose="020B0503020204020204" pitchFamily="34" charset="-122"/>
                        <a:ea typeface="微软雅黑" panose="020B0503020204020204" pitchFamily="34" charset="-122"/>
                      </a:endParaRPr>
                    </a:p>
                    <a:p>
                      <a:r>
                        <a:rPr lang="en-US" altLang="zh-CN" sz="1600" dirty="0" smtClean="0">
                          <a:effectLst/>
                          <a:latin typeface="微软雅黑" panose="020B0503020204020204" pitchFamily="34" charset="-122"/>
                          <a:ea typeface="微软雅黑" panose="020B0503020204020204" pitchFamily="34" charset="-122"/>
                        </a:rPr>
                        <a:t>+9,223,372,036,854,,755,807</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87446">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NUMERIC[(p[,s])],</a:t>
                      </a:r>
                      <a:endParaRPr lang="en-US" altLang="zh-CN" sz="1600" dirty="0" smtClean="0">
                        <a:effectLst/>
                        <a:latin typeface="微软雅黑" panose="020B0503020204020204" pitchFamily="34" charset="-122"/>
                        <a:ea typeface="微软雅黑" panose="020B0503020204020204" pitchFamily="34" charset="-122"/>
                      </a:endParaRPr>
                    </a:p>
                    <a:p>
                      <a:r>
                        <a:rPr lang="en-US" altLang="zh-CN" sz="1600" dirty="0" smtClean="0">
                          <a:effectLst/>
                          <a:latin typeface="微软雅黑" panose="020B0503020204020204" pitchFamily="34" charset="-122"/>
                          <a:ea typeface="微软雅黑" panose="020B0503020204020204" pitchFamily="34" charset="-122"/>
                        </a:rPr>
                        <a:t>DECIMAL[(p[,s])]</a:t>
                      </a:r>
                      <a:endParaRPr lang="en-US" altLang="zh-CN"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精度</a:t>
                      </a:r>
                      <a:r>
                        <a:rPr lang="en-US" altLang="zh-CN" sz="1600" dirty="0" smtClean="0">
                          <a:effectLst/>
                          <a:latin typeface="微软雅黑" panose="020B0503020204020204" pitchFamily="34" charset="-122"/>
                          <a:ea typeface="微软雅黑" panose="020B0503020204020204" pitchFamily="34" charset="-122"/>
                        </a:rPr>
                        <a:t>p</a:t>
                      </a:r>
                      <a:r>
                        <a:rPr lang="zh-CN" altLang="en-US" sz="1600" dirty="0" smtClean="0">
                          <a:effectLst/>
                          <a:latin typeface="微软雅黑" panose="020B0503020204020204" pitchFamily="34" charset="-122"/>
                          <a:ea typeface="微软雅黑" panose="020B0503020204020204" pitchFamily="34" charset="-122"/>
                        </a:rPr>
                        <a:t>的取值范围为</a:t>
                      </a:r>
                      <a:r>
                        <a:rPr lang="en-US" altLang="zh-CN" sz="1600" dirty="0" smtClean="0">
                          <a:effectLst/>
                          <a:latin typeface="微软雅黑" panose="020B0503020204020204" pitchFamily="34" charset="-122"/>
                          <a:ea typeface="微软雅黑" panose="020B0503020204020204" pitchFamily="34" charset="-122"/>
                        </a:rPr>
                        <a:t>[1,1000]</a:t>
                      </a:r>
                      <a:r>
                        <a:rPr lang="zh-CN" altLang="en-US" sz="1600" dirty="0" smtClean="0">
                          <a:effectLst/>
                          <a:latin typeface="微软雅黑" panose="020B0503020204020204" pitchFamily="34" charset="-122"/>
                          <a:ea typeface="微软雅黑" panose="020B0503020204020204" pitchFamily="34" charset="-122"/>
                        </a:rPr>
                        <a:t>，标度</a:t>
                      </a:r>
                      <a:r>
                        <a:rPr lang="en-US" altLang="zh-CN" sz="1600" dirty="0" smtClean="0">
                          <a:effectLst/>
                          <a:latin typeface="微软雅黑" panose="020B0503020204020204" pitchFamily="34" charset="-122"/>
                          <a:ea typeface="微软雅黑" panose="020B0503020204020204" pitchFamily="34" charset="-122"/>
                        </a:rPr>
                        <a:t>s</a:t>
                      </a:r>
                      <a:r>
                        <a:rPr lang="zh-CN" altLang="en-US" sz="1600" dirty="0" smtClean="0">
                          <a:effectLst/>
                          <a:latin typeface="微软雅黑" panose="020B0503020204020204" pitchFamily="34" charset="-122"/>
                          <a:ea typeface="微软雅黑" panose="020B0503020204020204" pitchFamily="34" charset="-122"/>
                        </a:rPr>
                        <a:t>取值范围为</a:t>
                      </a:r>
                      <a:r>
                        <a:rPr lang="en-US" altLang="zh-CN" sz="1600" dirty="0" smtClean="0">
                          <a:effectLst/>
                          <a:latin typeface="微软雅黑" panose="020B0503020204020204" pitchFamily="34" charset="-122"/>
                          <a:ea typeface="微软雅黑" panose="020B0503020204020204" pitchFamily="34" charset="-122"/>
                        </a:rPr>
                        <a:t>[0,p]</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用户声明精度。</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未指定精度下，小数点前最大</a:t>
                      </a:r>
                      <a:r>
                        <a:rPr lang="en-US" altLang="zh-CN" sz="1600" dirty="0" smtClean="0">
                          <a:effectLst/>
                          <a:latin typeface="微软雅黑" panose="020B0503020204020204" pitchFamily="34" charset="-122"/>
                          <a:ea typeface="微软雅黑" panose="020B0503020204020204" pitchFamily="34" charset="-122"/>
                        </a:rPr>
                        <a:t>131,072</a:t>
                      </a:r>
                      <a:r>
                        <a:rPr lang="zh-CN" altLang="en-US" sz="1600" dirty="0" smtClean="0">
                          <a:effectLst/>
                          <a:latin typeface="微软雅黑" panose="020B0503020204020204" pitchFamily="34" charset="-122"/>
                          <a:ea typeface="微软雅黑" panose="020B0503020204020204" pitchFamily="34" charset="-122"/>
                        </a:rPr>
                        <a:t>位，小数点后最大</a:t>
                      </a:r>
                      <a:r>
                        <a:rPr lang="en-US" altLang="zh-CN" sz="1600" dirty="0" smtClean="0">
                          <a:effectLst/>
                          <a:latin typeface="微软雅黑" panose="020B0503020204020204" pitchFamily="34" charset="-122"/>
                          <a:ea typeface="微软雅黑" panose="020B0503020204020204" pitchFamily="34" charset="-122"/>
                        </a:rPr>
                        <a:t>16,383</a:t>
                      </a:r>
                      <a:r>
                        <a:rPr lang="zh-CN" altLang="en-US" sz="1600" dirty="0" smtClean="0">
                          <a:effectLst/>
                          <a:latin typeface="微软雅黑" panose="020B0503020204020204" pitchFamily="34" charset="-122"/>
                          <a:ea typeface="微软雅黑" panose="020B0503020204020204" pitchFamily="34" charset="-122"/>
                        </a:rPr>
                        <a:t>位。</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49995">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NUMBER[(p[,s])]</a:t>
                      </a:r>
                      <a:endParaRPr lang="en-US" altLang="zh-CN"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NUMERIC</a:t>
                      </a:r>
                      <a:r>
                        <a:rPr lang="zh-CN" altLang="en-US" sz="1600" dirty="0" smtClean="0">
                          <a:effectLst/>
                          <a:latin typeface="微软雅黑" panose="020B0503020204020204" pitchFamily="34" charset="-122"/>
                          <a:ea typeface="微软雅黑" panose="020B0503020204020204" pitchFamily="34" charset="-122"/>
                        </a:rPr>
                        <a:t>别名</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dirty="0" smtClean="0">
                          <a:effectLst/>
                          <a:latin typeface="微软雅黑" panose="020B0503020204020204" pitchFamily="34" charset="-122"/>
                          <a:ea typeface="微软雅黑" panose="020B0503020204020204" pitchFamily="34" charset="-122"/>
                        </a:rPr>
                        <a:t>用户声明精度。</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同上</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6872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SMALLSERIAL</a:t>
                      </a:r>
                      <a:endParaRPr lang="en-US" altLang="zh-CN"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二字节序列整型</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2</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1~32,767</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6872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SERIAL</a:t>
                      </a:r>
                      <a:endParaRPr lang="en-US" altLang="zh-CN" sz="1600" dirty="0" smtClean="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四字节序列整型</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4</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1~ 2,147,483,647</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sz="1600" dirty="0" smtClean="0">
                          <a:effectLst/>
                          <a:latin typeface="微软雅黑" panose="020B0503020204020204" pitchFamily="34" charset="-122"/>
                          <a:ea typeface="微软雅黑" panose="020B0503020204020204" pitchFamily="34" charset="-122"/>
                        </a:rPr>
                        <a:t>BIGSERIAL</a:t>
                      </a:r>
                      <a:endParaRPr lang="en-US"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八字节序列整型</a:t>
                      </a:r>
                      <a:endParaRPr lang="en-US"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8</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sz="1600" dirty="0" smtClean="0">
                          <a:effectLst/>
                          <a:latin typeface="微软雅黑" panose="020B0503020204020204" pitchFamily="34" charset="-122"/>
                          <a:ea typeface="微软雅黑" panose="020B0503020204020204" pitchFamily="34" charset="-122"/>
                        </a:rPr>
                        <a:t>1</a:t>
                      </a:r>
                      <a:r>
                        <a:rPr lang="en-US" altLang="zh-CN" sz="1600" dirty="0" smtClean="0">
                          <a:effectLst/>
                          <a:latin typeface="微软雅黑" panose="020B0503020204020204" pitchFamily="34" charset="-122"/>
                          <a:ea typeface="微软雅黑" panose="020B0503020204020204" pitchFamily="34" charset="-122"/>
                        </a:rPr>
                        <a:t>~9,223,372,036,854,,755,807</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数值类型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(2)</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4"/>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数值类型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a:graphicFrameLocks noGrp="1"/>
          </p:cNvGraphicFramePr>
          <p:nvPr/>
        </p:nvGraphicFramePr>
        <p:xfrm>
          <a:off x="937846" y="1574500"/>
          <a:ext cx="10585939" cy="4071918"/>
        </p:xfrm>
        <a:graphic>
          <a:graphicData uri="http://schemas.openxmlformats.org/drawingml/2006/table">
            <a:tbl>
              <a:tblPr/>
              <a:tblGrid>
                <a:gridCol w="1946031"/>
                <a:gridCol w="3111327"/>
                <a:gridCol w="2081996"/>
                <a:gridCol w="3446585"/>
              </a:tblGrid>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名称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描述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ctr" defTabSz="913765" rtl="0" eaLnBrk="1" fontAlgn="auto" latinLnBrk="0" hangingPunct="1">
                        <a:lnSpc>
                          <a:spcPct val="100000"/>
                        </a:lnSpc>
                        <a:spcBef>
                          <a:spcPts val="0"/>
                        </a:spcBef>
                        <a:spcAft>
                          <a:spcPts val="0"/>
                        </a:spcAft>
                        <a:buClrTx/>
                        <a:buSzTx/>
                        <a:buFontTx/>
                        <a:buNone/>
                        <a:defRPr/>
                      </a:pPr>
                      <a:r>
                        <a:rPr lang="zh-CN" altLang="en-US" sz="1600" b="1" dirty="0" smtClean="0">
                          <a:effectLst/>
                          <a:latin typeface="微软雅黑" panose="020B0503020204020204" pitchFamily="34" charset="-122"/>
                          <a:ea typeface="微软雅黑" panose="020B0503020204020204" pitchFamily="34" charset="-122"/>
                        </a:rPr>
                        <a:t>存储空间</a:t>
                      </a:r>
                      <a:endParaRPr lang="zh-CN" altLang="en-US" sz="1600" b="1" dirty="0" smtClean="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范围</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33840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REAL,</a:t>
                      </a:r>
                      <a:endPar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algn="l" defTabSz="913765" rtl="0" eaLnBrk="1" latinLnBrk="0" hangingPunct="1"/>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FLOAT4</a:t>
                      </a:r>
                      <a:endPar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单精度浮点数，不精准</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4</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6</a:t>
                      </a:r>
                      <a:r>
                        <a:rPr lang="zh-CN" altLang="en-US" sz="1600" dirty="0" smtClean="0">
                          <a:effectLst/>
                          <a:latin typeface="微软雅黑" panose="020B0503020204020204" pitchFamily="34" charset="-122"/>
                          <a:ea typeface="微软雅黑" panose="020B0503020204020204" pitchFamily="34" charset="-122"/>
                        </a:rPr>
                        <a:t>位十进制数字精度</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8709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DOUBLE</a:t>
                      </a:r>
                      <a:endParaRPr lang="en-US" altLang="zh-CN" sz="1600" dirty="0" smtClean="0">
                        <a:effectLst/>
                        <a:latin typeface="微软雅黑" panose="020B0503020204020204" pitchFamily="34" charset="-122"/>
                        <a:ea typeface="微软雅黑" panose="020B0503020204020204" pitchFamily="34" charset="-122"/>
                      </a:endParaRPr>
                    </a:p>
                    <a:p>
                      <a:r>
                        <a:rPr lang="en-US" altLang="zh-CN" sz="1600" dirty="0" smtClean="0">
                          <a:effectLst/>
                          <a:latin typeface="微软雅黑" panose="020B0503020204020204" pitchFamily="34" charset="-122"/>
                          <a:ea typeface="微软雅黑" panose="020B0503020204020204" pitchFamily="34" charset="-122"/>
                        </a:rPr>
                        <a:t>PRECISION,</a:t>
                      </a:r>
                      <a:endParaRPr lang="en-US" altLang="zh-CN" sz="1600" dirty="0" smtClean="0">
                        <a:effectLst/>
                        <a:latin typeface="微软雅黑" panose="020B0503020204020204" pitchFamily="34" charset="-122"/>
                        <a:ea typeface="微软雅黑" panose="020B0503020204020204" pitchFamily="34" charset="-122"/>
                      </a:endParaRPr>
                    </a:p>
                    <a:p>
                      <a:r>
                        <a:rPr lang="en-US" altLang="zh-CN" sz="1600" dirty="0" smtClean="0">
                          <a:effectLst/>
                          <a:latin typeface="微软雅黑" panose="020B0503020204020204" pitchFamily="34" charset="-122"/>
                          <a:ea typeface="微软雅黑" panose="020B0503020204020204" pitchFamily="34" charset="-122"/>
                        </a:rPr>
                        <a:t>FLOAT8</a:t>
                      </a:r>
                      <a:endParaRPr lang="en-US" altLang="zh-CN"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双精度浮点数，不精准</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8</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1E-307~1E+308</a:t>
                      </a:r>
                      <a:endParaRPr lang="en-US" altLang="zh-CN" sz="1600" dirty="0" smtClean="0">
                        <a:effectLst/>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15</a:t>
                      </a:r>
                      <a:r>
                        <a:rPr lang="zh-CN" altLang="en-US" sz="1600" dirty="0" smtClean="0">
                          <a:effectLst/>
                          <a:latin typeface="微软雅黑" panose="020B0503020204020204" pitchFamily="34" charset="-122"/>
                          <a:ea typeface="微软雅黑" panose="020B0503020204020204" pitchFamily="34" charset="-122"/>
                        </a:rPr>
                        <a:t>位十进制数字精度</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FLOAT[(p)]</a:t>
                      </a:r>
                      <a:endParaRPr lang="en-US" altLang="zh-CN" sz="1600" dirty="0" smtClean="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浮点数，不精准，精度</a:t>
                      </a:r>
                      <a:r>
                        <a:rPr lang="en-US" altLang="zh-CN" sz="1600" dirty="0" smtClean="0">
                          <a:effectLst/>
                          <a:latin typeface="微软雅黑" panose="020B0503020204020204" pitchFamily="34" charset="-122"/>
                          <a:ea typeface="微软雅黑" panose="020B0503020204020204" pitchFamily="34" charset="-122"/>
                        </a:rPr>
                        <a:t>p</a:t>
                      </a:r>
                      <a:r>
                        <a:rPr lang="zh-CN" altLang="en-US" sz="1600" dirty="0" smtClean="0">
                          <a:effectLst/>
                          <a:latin typeface="微软雅黑" panose="020B0503020204020204" pitchFamily="34" charset="-122"/>
                          <a:ea typeface="微软雅黑" panose="020B0503020204020204" pitchFamily="34" charset="-122"/>
                        </a:rPr>
                        <a:t>取值范围为</a:t>
                      </a:r>
                      <a:r>
                        <a:rPr lang="en-US" altLang="zh-CN" sz="1600" dirty="0" smtClean="0">
                          <a:effectLst/>
                          <a:latin typeface="微软雅黑" panose="020B0503020204020204" pitchFamily="34" charset="-122"/>
                          <a:ea typeface="微软雅黑" panose="020B0503020204020204" pitchFamily="34" charset="-122"/>
                        </a:rPr>
                        <a:t>[1,53]</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4</a:t>
                      </a:r>
                      <a:r>
                        <a:rPr lang="zh-CN" altLang="en-US" sz="1600" dirty="0" smtClean="0">
                          <a:effectLst/>
                          <a:latin typeface="微软雅黑" panose="020B0503020204020204" pitchFamily="34" charset="-122"/>
                          <a:ea typeface="微软雅黑" panose="020B0503020204020204" pitchFamily="34" charset="-122"/>
                        </a:rPr>
                        <a:t>字节或</a:t>
                      </a:r>
                      <a:r>
                        <a:rPr lang="en-US" altLang="zh-CN" sz="1600" dirty="0" smtClean="0">
                          <a:effectLst/>
                          <a:latin typeface="微软雅黑" panose="020B0503020204020204" pitchFamily="34" charset="-122"/>
                          <a:ea typeface="微软雅黑" panose="020B0503020204020204" pitchFamily="34" charset="-122"/>
                        </a:rPr>
                        <a:t>8</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根据</a:t>
                      </a:r>
                      <a:r>
                        <a:rPr lang="en-US" altLang="zh-CN" sz="1600" dirty="0" smtClean="0">
                          <a:effectLst/>
                          <a:latin typeface="微软雅黑" panose="020B0503020204020204" pitchFamily="34" charset="-122"/>
                          <a:ea typeface="微软雅黑" panose="020B0503020204020204" pitchFamily="34" charset="-122"/>
                        </a:rPr>
                        <a:t>p</a:t>
                      </a:r>
                      <a:r>
                        <a:rPr lang="zh-CN" altLang="en-US" sz="1600" dirty="0" smtClean="0">
                          <a:effectLst/>
                          <a:latin typeface="微软雅黑" panose="020B0503020204020204" pitchFamily="34" charset="-122"/>
                          <a:ea typeface="微软雅黑" panose="020B0503020204020204" pitchFamily="34" charset="-122"/>
                        </a:rPr>
                        <a:t>不同选择</a:t>
                      </a:r>
                      <a:r>
                        <a:rPr lang="en-US" altLang="zh-CN" sz="1600" dirty="0" smtClean="0">
                          <a:effectLst/>
                          <a:latin typeface="微软雅黑" panose="020B0503020204020204" pitchFamily="34" charset="-122"/>
                          <a:ea typeface="微软雅黑" panose="020B0503020204020204" pitchFamily="34" charset="-122"/>
                        </a:rPr>
                        <a:t>REAL</a:t>
                      </a:r>
                      <a:r>
                        <a:rPr lang="zh-CN" altLang="en-US" sz="1600" dirty="0" smtClean="0">
                          <a:effectLst/>
                          <a:latin typeface="微软雅黑" panose="020B0503020204020204" pitchFamily="34" charset="-122"/>
                          <a:ea typeface="微软雅黑" panose="020B0503020204020204" pitchFamily="34" charset="-122"/>
                        </a:rPr>
                        <a:t>或者</a:t>
                      </a:r>
                      <a:r>
                        <a:rPr lang="en-US" altLang="zh-CN" sz="1600" dirty="0" smtClean="0">
                          <a:effectLst/>
                          <a:latin typeface="微软雅黑" panose="020B0503020204020204" pitchFamily="34" charset="-122"/>
                          <a:ea typeface="微软雅黑" panose="020B0503020204020204" pitchFamily="34" charset="-122"/>
                        </a:rPr>
                        <a:t>DOUBLE</a:t>
                      </a:r>
                      <a:endParaRPr lang="en-US" altLang="zh-CN" sz="1600" dirty="0" smtClean="0">
                        <a:effectLst/>
                        <a:latin typeface="微软雅黑" panose="020B0503020204020204" pitchFamily="34" charset="-122"/>
                        <a:ea typeface="微软雅黑" panose="020B0503020204020204" pitchFamily="34" charset="-122"/>
                      </a:endParaRPr>
                    </a:p>
                    <a:p>
                      <a:r>
                        <a:rPr lang="en-US" altLang="zh-CN" sz="1600" dirty="0" smtClean="0">
                          <a:effectLst/>
                          <a:latin typeface="微软雅黑" panose="020B0503020204020204" pitchFamily="34" charset="-122"/>
                          <a:ea typeface="微软雅黑" panose="020B0503020204020204" pitchFamily="34" charset="-122"/>
                        </a:rPr>
                        <a:t>PRECISION</a:t>
                      </a:r>
                      <a:r>
                        <a:rPr lang="zh-CN" altLang="en-US" sz="1600" dirty="0" smtClean="0">
                          <a:effectLst/>
                          <a:latin typeface="微软雅黑" panose="020B0503020204020204" pitchFamily="34" charset="-122"/>
                          <a:ea typeface="微软雅黑" panose="020B0503020204020204" pitchFamily="34" charset="-122"/>
                        </a:rPr>
                        <a:t>作为内部表示</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BINARY_DOUBLE</a:t>
                      </a:r>
                      <a:endParaRPr lang="en-US" altLang="zh-CN" sz="1600" dirty="0" smtClean="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DOUBLE PRECISION</a:t>
                      </a:r>
                      <a:r>
                        <a:rPr lang="zh-CN" altLang="en-US" sz="1600" dirty="0" smtClean="0">
                          <a:effectLst/>
                          <a:latin typeface="微软雅黑" panose="020B0503020204020204" pitchFamily="34" charset="-122"/>
                          <a:ea typeface="微软雅黑" panose="020B0503020204020204" pitchFamily="34" charset="-122"/>
                        </a:rPr>
                        <a:t>的别名</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8</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1E-307~1E+308</a:t>
                      </a:r>
                      <a:endParaRPr lang="en-US" altLang="zh-CN" sz="1600" dirty="0" smtClean="0">
                        <a:effectLst/>
                        <a:latin typeface="微软雅黑" panose="020B0503020204020204" pitchFamily="34" charset="-122"/>
                        <a:ea typeface="微软雅黑" panose="020B0503020204020204" pitchFamily="34" charset="-122"/>
                      </a:endParaRPr>
                    </a:p>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smtClean="0">
                          <a:effectLst/>
                          <a:latin typeface="微软雅黑" panose="020B0503020204020204" pitchFamily="34" charset="-122"/>
                          <a:ea typeface="微软雅黑" panose="020B0503020204020204" pitchFamily="34" charset="-122"/>
                        </a:rPr>
                        <a:t>15</a:t>
                      </a:r>
                      <a:r>
                        <a:rPr lang="zh-CN" altLang="en-US" sz="1600" dirty="0" smtClean="0">
                          <a:effectLst/>
                          <a:latin typeface="微软雅黑" panose="020B0503020204020204" pitchFamily="34" charset="-122"/>
                          <a:ea typeface="微软雅黑" panose="020B0503020204020204" pitchFamily="34" charset="-122"/>
                        </a:rPr>
                        <a:t>位十进制数字精度</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49995">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DEC[(p[,s])]</a:t>
                      </a:r>
                      <a:endParaRPr lang="en-US" altLang="zh-CN"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精度</a:t>
                      </a:r>
                      <a:r>
                        <a:rPr lang="en-US" altLang="zh-CN" sz="1600" dirty="0" smtClean="0">
                          <a:effectLst/>
                          <a:latin typeface="微软雅黑" panose="020B0503020204020204" pitchFamily="34" charset="-122"/>
                          <a:ea typeface="微软雅黑" panose="020B0503020204020204" pitchFamily="34" charset="-122"/>
                        </a:rPr>
                        <a:t>p</a:t>
                      </a:r>
                      <a:r>
                        <a:rPr lang="zh-CN" altLang="en-US" sz="1600" dirty="0" smtClean="0">
                          <a:effectLst/>
                          <a:latin typeface="微软雅黑" panose="020B0503020204020204" pitchFamily="34" charset="-122"/>
                          <a:ea typeface="微软雅黑" panose="020B0503020204020204" pitchFamily="34" charset="-122"/>
                        </a:rPr>
                        <a:t>的取值范围为</a:t>
                      </a:r>
                      <a:r>
                        <a:rPr lang="en-US" altLang="zh-CN" sz="1600" dirty="0" smtClean="0">
                          <a:effectLst/>
                          <a:latin typeface="微软雅黑" panose="020B0503020204020204" pitchFamily="34" charset="-122"/>
                          <a:ea typeface="微软雅黑" panose="020B0503020204020204" pitchFamily="34" charset="-122"/>
                        </a:rPr>
                        <a:t>[1,1000]</a:t>
                      </a:r>
                      <a:r>
                        <a:rPr lang="zh-CN" altLang="en-US" sz="1600" dirty="0" smtClean="0">
                          <a:effectLst/>
                          <a:latin typeface="微软雅黑" panose="020B0503020204020204" pitchFamily="34" charset="-122"/>
                          <a:ea typeface="微软雅黑" panose="020B0503020204020204" pitchFamily="34" charset="-122"/>
                        </a:rPr>
                        <a:t>，标度</a:t>
                      </a:r>
                      <a:r>
                        <a:rPr lang="en-US" altLang="zh-CN" sz="1600" dirty="0" smtClean="0">
                          <a:effectLst/>
                          <a:latin typeface="微软雅黑" panose="020B0503020204020204" pitchFamily="34" charset="-122"/>
                          <a:ea typeface="微软雅黑" panose="020B0503020204020204" pitchFamily="34" charset="-122"/>
                        </a:rPr>
                        <a:t>s</a:t>
                      </a:r>
                      <a:r>
                        <a:rPr lang="zh-CN" altLang="en-US" sz="1600" dirty="0" smtClean="0">
                          <a:effectLst/>
                          <a:latin typeface="微软雅黑" panose="020B0503020204020204" pitchFamily="34" charset="-122"/>
                          <a:ea typeface="微软雅黑" panose="020B0503020204020204" pitchFamily="34" charset="-122"/>
                        </a:rPr>
                        <a:t>取值范围为</a:t>
                      </a:r>
                      <a:r>
                        <a:rPr lang="en-US" altLang="zh-CN" sz="1600" dirty="0" smtClean="0">
                          <a:effectLst/>
                          <a:latin typeface="微软雅黑" panose="020B0503020204020204" pitchFamily="34" charset="-122"/>
                          <a:ea typeface="微软雅黑" panose="020B0503020204020204" pitchFamily="34" charset="-122"/>
                        </a:rPr>
                        <a:t>[0,p]</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用户声明精度。</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未指定精度下，小数点前最大</a:t>
                      </a:r>
                      <a:r>
                        <a:rPr lang="en-US" altLang="zh-CN" sz="1600" dirty="0" smtClean="0">
                          <a:effectLst/>
                          <a:latin typeface="微软雅黑" panose="020B0503020204020204" pitchFamily="34" charset="-122"/>
                          <a:ea typeface="微软雅黑" panose="020B0503020204020204" pitchFamily="34" charset="-122"/>
                        </a:rPr>
                        <a:t>131,072</a:t>
                      </a:r>
                      <a:r>
                        <a:rPr lang="zh-CN" altLang="en-US" sz="1600" dirty="0" smtClean="0">
                          <a:effectLst/>
                          <a:latin typeface="微软雅黑" panose="020B0503020204020204" pitchFamily="34" charset="-122"/>
                          <a:ea typeface="微软雅黑" panose="020B0503020204020204" pitchFamily="34" charset="-122"/>
                        </a:rPr>
                        <a:t>位，小数点后最大</a:t>
                      </a:r>
                      <a:r>
                        <a:rPr lang="en-US" altLang="zh-CN" sz="1600" dirty="0" smtClean="0">
                          <a:effectLst/>
                          <a:latin typeface="微软雅黑" panose="020B0503020204020204" pitchFamily="34" charset="-122"/>
                          <a:ea typeface="微软雅黑" panose="020B0503020204020204" pitchFamily="34" charset="-122"/>
                        </a:rPr>
                        <a:t>16,383</a:t>
                      </a:r>
                      <a:r>
                        <a:rPr lang="zh-CN" altLang="en-US" sz="1600" dirty="0" smtClean="0">
                          <a:effectLst/>
                          <a:latin typeface="微软雅黑" panose="020B0503020204020204" pitchFamily="34" charset="-122"/>
                          <a:ea typeface="微软雅黑" panose="020B0503020204020204" pitchFamily="34" charset="-122"/>
                        </a:rPr>
                        <a:t>位。</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sz="1600" dirty="0" smtClean="0">
                          <a:effectLst/>
                          <a:latin typeface="微软雅黑" panose="020B0503020204020204" pitchFamily="34" charset="-122"/>
                          <a:ea typeface="微软雅黑" panose="020B0503020204020204" pitchFamily="34" charset="-122"/>
                        </a:rPr>
                        <a:t>INTEGER</a:t>
                      </a:r>
                      <a:r>
                        <a:rPr lang="en-US" altLang="zh-CN" sz="1600" dirty="0" smtClean="0">
                          <a:effectLst/>
                          <a:latin typeface="微软雅黑" panose="020B0503020204020204" pitchFamily="34" charset="-122"/>
                          <a:ea typeface="微软雅黑" panose="020B0503020204020204" pitchFamily="34" charset="-122"/>
                        </a:rPr>
                        <a:t>[(p[,s])]</a:t>
                      </a:r>
                      <a:endParaRPr lang="en-US"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精度</a:t>
                      </a:r>
                      <a:r>
                        <a:rPr lang="en-US" altLang="zh-CN" sz="1600" dirty="0" smtClean="0">
                          <a:effectLst/>
                          <a:latin typeface="微软雅黑" panose="020B0503020204020204" pitchFamily="34" charset="-122"/>
                          <a:ea typeface="微软雅黑" panose="020B0503020204020204" pitchFamily="34" charset="-122"/>
                        </a:rPr>
                        <a:t>p</a:t>
                      </a:r>
                      <a:r>
                        <a:rPr lang="zh-CN" altLang="en-US" sz="1600" dirty="0" smtClean="0">
                          <a:effectLst/>
                          <a:latin typeface="微软雅黑" panose="020B0503020204020204" pitchFamily="34" charset="-122"/>
                          <a:ea typeface="微软雅黑" panose="020B0503020204020204" pitchFamily="34" charset="-122"/>
                        </a:rPr>
                        <a:t>的取值范围为</a:t>
                      </a:r>
                      <a:r>
                        <a:rPr lang="en-US" altLang="zh-CN" sz="1600" dirty="0" smtClean="0">
                          <a:effectLst/>
                          <a:latin typeface="微软雅黑" panose="020B0503020204020204" pitchFamily="34" charset="-122"/>
                          <a:ea typeface="微软雅黑" panose="020B0503020204020204" pitchFamily="34" charset="-122"/>
                        </a:rPr>
                        <a:t>[1,1000]</a:t>
                      </a:r>
                      <a:r>
                        <a:rPr lang="zh-CN" altLang="en-US" sz="1600" dirty="0" smtClean="0">
                          <a:effectLst/>
                          <a:latin typeface="微软雅黑" panose="020B0503020204020204" pitchFamily="34" charset="-122"/>
                          <a:ea typeface="微软雅黑" panose="020B0503020204020204" pitchFamily="34" charset="-122"/>
                        </a:rPr>
                        <a:t>，标度</a:t>
                      </a:r>
                      <a:r>
                        <a:rPr lang="en-US" altLang="zh-CN" sz="1600" dirty="0" smtClean="0">
                          <a:effectLst/>
                          <a:latin typeface="微软雅黑" panose="020B0503020204020204" pitchFamily="34" charset="-122"/>
                          <a:ea typeface="微软雅黑" panose="020B0503020204020204" pitchFamily="34" charset="-122"/>
                        </a:rPr>
                        <a:t>s</a:t>
                      </a:r>
                      <a:r>
                        <a:rPr lang="zh-CN" altLang="en-US" sz="1600" dirty="0" smtClean="0">
                          <a:effectLst/>
                          <a:latin typeface="微软雅黑" panose="020B0503020204020204" pitchFamily="34" charset="-122"/>
                          <a:ea typeface="微软雅黑" panose="020B0503020204020204" pitchFamily="34" charset="-122"/>
                        </a:rPr>
                        <a:t>取值范围为</a:t>
                      </a:r>
                      <a:r>
                        <a:rPr lang="en-US" altLang="zh-CN" sz="1600" dirty="0" smtClean="0">
                          <a:effectLst/>
                          <a:latin typeface="微软雅黑" panose="020B0503020204020204" pitchFamily="34" charset="-122"/>
                          <a:ea typeface="微软雅黑" panose="020B0503020204020204" pitchFamily="34" charset="-122"/>
                        </a:rPr>
                        <a:t>[0,p]</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用户声明精度。</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未指定精度下，小数点前最大</a:t>
                      </a:r>
                      <a:r>
                        <a:rPr lang="en-US" altLang="zh-CN" sz="1600" dirty="0" smtClean="0">
                          <a:effectLst/>
                          <a:latin typeface="微软雅黑" panose="020B0503020204020204" pitchFamily="34" charset="-122"/>
                          <a:ea typeface="微软雅黑" panose="020B0503020204020204" pitchFamily="34" charset="-122"/>
                        </a:rPr>
                        <a:t>131,072</a:t>
                      </a:r>
                      <a:r>
                        <a:rPr lang="zh-CN" altLang="en-US" sz="1600" dirty="0" smtClean="0">
                          <a:effectLst/>
                          <a:latin typeface="微软雅黑" panose="020B0503020204020204" pitchFamily="34" charset="-122"/>
                          <a:ea typeface="微软雅黑" panose="020B0503020204020204" pitchFamily="34" charset="-122"/>
                        </a:rPr>
                        <a:t>位，小数点后最大</a:t>
                      </a:r>
                      <a:r>
                        <a:rPr lang="en-US" altLang="zh-CN" sz="1600" dirty="0" smtClean="0">
                          <a:effectLst/>
                          <a:latin typeface="微软雅黑" panose="020B0503020204020204" pitchFamily="34" charset="-122"/>
                          <a:ea typeface="微软雅黑" panose="020B0503020204020204" pitchFamily="34" charset="-122"/>
                        </a:rPr>
                        <a:t>16,383</a:t>
                      </a:r>
                      <a:r>
                        <a:rPr lang="zh-CN" altLang="en-US" sz="1600" dirty="0" smtClean="0">
                          <a:effectLst/>
                          <a:latin typeface="微软雅黑" panose="020B0503020204020204" pitchFamily="34" charset="-122"/>
                          <a:ea typeface="微软雅黑" panose="020B0503020204020204" pitchFamily="34" charset="-122"/>
                        </a:rPr>
                        <a:t>位。</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日期类型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graphicFrame>
        <p:nvGraphicFramePr>
          <p:cNvPr id="4" name="表格 3"/>
          <p:cNvGraphicFramePr>
            <a:graphicFrameLocks noGrp="1"/>
          </p:cNvGraphicFramePr>
          <p:nvPr/>
        </p:nvGraphicFramePr>
        <p:xfrm>
          <a:off x="785446" y="1151223"/>
          <a:ext cx="10070123" cy="4665849"/>
        </p:xfrm>
        <a:graphic>
          <a:graphicData uri="http://schemas.openxmlformats.org/drawingml/2006/table">
            <a:tbl>
              <a:tblPr/>
              <a:tblGrid>
                <a:gridCol w="3458308"/>
                <a:gridCol w="4094283"/>
                <a:gridCol w="2517532"/>
              </a:tblGrid>
              <a:tr h="695479">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名称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描述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存储空间</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52372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sz="1600" kern="1200" dirty="0">
                          <a:solidFill>
                            <a:schemeClr val="tx1"/>
                          </a:solidFill>
                          <a:effectLst/>
                          <a:latin typeface="微软雅黑" panose="020B0503020204020204" pitchFamily="34" charset="-122"/>
                          <a:ea typeface="微软雅黑" panose="020B0503020204020204" pitchFamily="34" charset="-122"/>
                          <a:cs typeface="+mn-cs"/>
                        </a:rPr>
                        <a:t>DATE</a:t>
                      </a:r>
                      <a:endParaRPr 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日期和时间。</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4</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字节（实际存储空间大小为</a:t>
                      </a:r>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8</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字节）</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8709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sz="1600" kern="1200" dirty="0">
                          <a:solidFill>
                            <a:schemeClr val="tx1"/>
                          </a:solidFill>
                          <a:effectLst/>
                          <a:latin typeface="微软雅黑" panose="020B0503020204020204" pitchFamily="34" charset="-122"/>
                          <a:ea typeface="微软雅黑" panose="020B0503020204020204" pitchFamily="34" charset="-122"/>
                          <a:cs typeface="+mn-cs"/>
                        </a:rPr>
                        <a:t>TIME [(p)] [WITHOUT TIME ZONE]</a:t>
                      </a:r>
                      <a:endParaRPr 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只用于一日内时间。</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p>
                      <a:pPr marL="0" algn="l" defTabSz="913765" rtl="0" eaLnBrk="1" latinLnBrk="0" hangingPunct="1"/>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p</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表示小数点后的精度，取值范围为</a:t>
                      </a:r>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0~6</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8</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字节</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sz="1600" kern="1200">
                          <a:solidFill>
                            <a:schemeClr val="tx1"/>
                          </a:solidFill>
                          <a:effectLst/>
                          <a:latin typeface="微软雅黑" panose="020B0503020204020204" pitchFamily="34" charset="-122"/>
                          <a:ea typeface="微软雅黑" panose="020B0503020204020204" pitchFamily="34" charset="-122"/>
                          <a:cs typeface="+mn-cs"/>
                        </a:rPr>
                        <a:t>TIME [(p)] [WITH TIME ZONE]</a:t>
                      </a:r>
                      <a:endParaRPr lang="en-US" sz="1600" kern="1200">
                        <a:solidFill>
                          <a:schemeClr val="tx1"/>
                        </a:solidFill>
                        <a:effectLst/>
                        <a:latin typeface="微软雅黑" panose="020B0503020204020204" pitchFamily="34" charset="-122"/>
                        <a:ea typeface="微软雅黑" panose="020B0503020204020204" pitchFamily="34" charset="-122"/>
                        <a:cs typeface="+mn-cs"/>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只用于一日内时间，带时区。</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p>
                      <a:pPr marL="0" algn="l" defTabSz="913765" rtl="0" eaLnBrk="1" latinLnBrk="0" hangingPunct="1"/>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p</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表示小数点后的精度，取值范围为</a:t>
                      </a:r>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0~6</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12</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字节</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sz="1600" kern="1200">
                          <a:solidFill>
                            <a:schemeClr val="tx1"/>
                          </a:solidFill>
                          <a:effectLst/>
                          <a:latin typeface="微软雅黑" panose="020B0503020204020204" pitchFamily="34" charset="-122"/>
                          <a:ea typeface="微软雅黑" panose="020B0503020204020204" pitchFamily="34" charset="-122"/>
                          <a:cs typeface="+mn-cs"/>
                        </a:rPr>
                        <a:t>TIMESTAMP[(p)] [WITHOUT TIME ZONE]</a:t>
                      </a:r>
                      <a:endParaRPr lang="en-US" sz="1600" kern="1200">
                        <a:solidFill>
                          <a:schemeClr val="tx1"/>
                        </a:solidFill>
                        <a:effectLst/>
                        <a:latin typeface="微软雅黑" panose="020B0503020204020204" pitchFamily="34" charset="-122"/>
                        <a:ea typeface="微软雅黑" panose="020B0503020204020204" pitchFamily="34" charset="-122"/>
                        <a:cs typeface="+mn-cs"/>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日期和时间。</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p>
                      <a:pPr marL="0" algn="l" defTabSz="913765" rtl="0" eaLnBrk="1" latinLnBrk="0" hangingPunct="1"/>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p</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表示小数点后的精度，取值范围为</a:t>
                      </a:r>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0~6</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8</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字节</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9997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sz="1600" kern="1200">
                          <a:solidFill>
                            <a:schemeClr val="tx1"/>
                          </a:solidFill>
                          <a:effectLst/>
                          <a:latin typeface="微软雅黑" panose="020B0503020204020204" pitchFamily="34" charset="-122"/>
                          <a:ea typeface="微软雅黑" panose="020B0503020204020204" pitchFamily="34" charset="-122"/>
                          <a:cs typeface="+mn-cs"/>
                        </a:rPr>
                        <a:t>TIMESTAMP[(p)][WITH TIME ZONE]</a:t>
                      </a:r>
                      <a:endParaRPr lang="en-US" sz="1600" kern="1200">
                        <a:solidFill>
                          <a:schemeClr val="tx1"/>
                        </a:solidFill>
                        <a:effectLst/>
                        <a:latin typeface="微软雅黑" panose="020B0503020204020204" pitchFamily="34" charset="-122"/>
                        <a:ea typeface="微软雅黑" panose="020B0503020204020204" pitchFamily="34" charset="-122"/>
                        <a:cs typeface="+mn-cs"/>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日期和时间，带时区。</a:t>
                      </a:r>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TIMESTAMP</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的别名为</a:t>
                      </a:r>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TIMESTAMPTZ</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p>
                      <a:pPr marL="0" algn="l" defTabSz="913765" rtl="0" eaLnBrk="1" latinLnBrk="0" hangingPunct="1"/>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p</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表示小数点后的精度，取值范围为</a:t>
                      </a:r>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0~6</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altLang="zh-CN" sz="1600" kern="1200" dirty="0">
                          <a:solidFill>
                            <a:schemeClr val="tx1"/>
                          </a:solidFill>
                          <a:effectLst/>
                          <a:latin typeface="微软雅黑" panose="020B0503020204020204" pitchFamily="34" charset="-122"/>
                          <a:ea typeface="微软雅黑" panose="020B0503020204020204" pitchFamily="34" charset="-122"/>
                          <a:cs typeface="+mn-cs"/>
                        </a:rPr>
                        <a:t>8</a:t>
                      </a: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字节</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sz="1600" kern="1200" dirty="0" smtClean="0">
                          <a:solidFill>
                            <a:schemeClr val="tx1"/>
                          </a:solidFill>
                          <a:effectLst/>
                          <a:latin typeface="微软雅黑" panose="020B0503020204020204" pitchFamily="34" charset="-122"/>
                          <a:ea typeface="微软雅黑" panose="020B0503020204020204" pitchFamily="34" charset="-122"/>
                          <a:cs typeface="+mn-cs"/>
                        </a:rPr>
                        <a:t>INTERVAL [FIELDS] [ (p) ]</a:t>
                      </a:r>
                      <a:endParaRPr 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fields</a:t>
                      </a:r>
                      <a:r>
                        <a:rPr lang="zh-CN" altLang="en-US" sz="1600" kern="1200" dirty="0" smtClean="0">
                          <a:solidFill>
                            <a:schemeClr val="tx1"/>
                          </a:solidFill>
                          <a:effectLst/>
                          <a:latin typeface="微软雅黑" panose="020B0503020204020204" pitchFamily="34" charset="-122"/>
                          <a:ea typeface="微软雅黑" panose="020B0503020204020204" pitchFamily="34" charset="-122"/>
                          <a:cs typeface="+mn-cs"/>
                        </a:rPr>
                        <a:t>：可以是</a:t>
                      </a:r>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YEAR</a:t>
                      </a:r>
                      <a:r>
                        <a:rPr lang="zh-CN" alt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MONTH</a:t>
                      </a:r>
                      <a:r>
                        <a:rPr lang="zh-CN" alt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DAY</a:t>
                      </a:r>
                      <a:r>
                        <a:rPr lang="zh-CN" alt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HOUR</a:t>
                      </a:r>
                      <a:r>
                        <a:rPr lang="zh-CN" alt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MINUTE</a:t>
                      </a:r>
                      <a:r>
                        <a:rPr lang="zh-CN" alt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SECOND</a:t>
                      </a:r>
                      <a:r>
                        <a:rPr lang="zh-CN" alt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6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algn="l" defTabSz="913765" rtl="0" eaLnBrk="1" latinLnBrk="0" hangingPunct="1"/>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p</a:t>
                      </a:r>
                      <a:r>
                        <a:rPr lang="zh-CN" altLang="en-US" sz="1600" kern="1200" dirty="0" smtClean="0">
                          <a:solidFill>
                            <a:schemeClr val="tx1"/>
                          </a:solidFill>
                          <a:effectLst/>
                          <a:latin typeface="微软雅黑" panose="020B0503020204020204" pitchFamily="34" charset="-122"/>
                          <a:ea typeface="微软雅黑" panose="020B0503020204020204" pitchFamily="34" charset="-122"/>
                          <a:cs typeface="+mn-cs"/>
                        </a:rPr>
                        <a:t>：秒数的精度，取值范围为</a:t>
                      </a:r>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0~6</a:t>
                      </a:r>
                      <a:r>
                        <a:rPr lang="zh-CN" alt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12</a:t>
                      </a:r>
                      <a:r>
                        <a:rPr lang="zh-CN" altLang="en-US" sz="1600" kern="1200" dirty="0" smtClean="0">
                          <a:solidFill>
                            <a:schemeClr val="tx1"/>
                          </a:solidFill>
                          <a:effectLst/>
                          <a:latin typeface="微软雅黑" panose="020B0503020204020204" pitchFamily="34" charset="-122"/>
                          <a:ea typeface="微软雅黑" panose="020B0503020204020204" pitchFamily="34" charset="-122"/>
                          <a:cs typeface="+mn-cs"/>
                        </a:rPr>
                        <a:t>字节</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其他数据类型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布尔类型</a:t>
            </a:r>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货币类型</a:t>
            </a:r>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二进制类型</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a:graphicFrameLocks noGrp="1"/>
          </p:cNvGraphicFramePr>
          <p:nvPr/>
        </p:nvGraphicFramePr>
        <p:xfrm>
          <a:off x="809379" y="1527034"/>
          <a:ext cx="10585939" cy="1176318"/>
        </p:xfrm>
        <a:graphic>
          <a:graphicData uri="http://schemas.openxmlformats.org/drawingml/2006/table">
            <a:tbl>
              <a:tblPr/>
              <a:tblGrid>
                <a:gridCol w="1946031"/>
                <a:gridCol w="3111327"/>
                <a:gridCol w="2081996"/>
                <a:gridCol w="3446585"/>
              </a:tblGrid>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名称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描述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ctr" defTabSz="913765" rtl="0" eaLnBrk="1" fontAlgn="auto" latinLnBrk="0" hangingPunct="1">
                        <a:lnSpc>
                          <a:spcPct val="100000"/>
                        </a:lnSpc>
                        <a:spcBef>
                          <a:spcPts val="0"/>
                        </a:spcBef>
                        <a:spcAft>
                          <a:spcPts val="0"/>
                        </a:spcAft>
                        <a:buClrTx/>
                        <a:buSzTx/>
                        <a:buFontTx/>
                        <a:buNone/>
                        <a:defRPr/>
                      </a:pPr>
                      <a:r>
                        <a:rPr lang="zh-CN" altLang="en-US" sz="1600" b="1" dirty="0" smtClean="0">
                          <a:effectLst/>
                          <a:latin typeface="微软雅黑" panose="020B0503020204020204" pitchFamily="34" charset="-122"/>
                          <a:ea typeface="微软雅黑" panose="020B0503020204020204" pitchFamily="34" charset="-122"/>
                        </a:rPr>
                        <a:t>存储空间</a:t>
                      </a:r>
                      <a:endParaRPr lang="zh-CN" altLang="en-US" sz="1600" b="1" dirty="0" smtClean="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范围</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33840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BOOLEAN</a:t>
                      </a:r>
                      <a:endPar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algn="l" defTabSz="913765" rtl="0" eaLnBrk="1" latinLnBrk="0" hangingPunct="1"/>
                      <a:endPar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布尔类型</a:t>
                      </a:r>
                      <a:endParaRPr lang="zh-CN" altLang="en-US" sz="1600" dirty="0" smtClean="0">
                        <a:effectLst/>
                        <a:latin typeface="微软雅黑" panose="020B0503020204020204" pitchFamily="34" charset="-122"/>
                        <a:ea typeface="微软雅黑" panose="020B0503020204020204" pitchFamily="34" charset="-122"/>
                      </a:endParaRPr>
                    </a:p>
                    <a:p>
                      <a:endParaRPr lang="zh-CN" altLang="en-US"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1</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true</a:t>
                      </a:r>
                      <a:r>
                        <a:rPr lang="zh-CN" altLang="en-US" sz="1600" dirty="0" smtClean="0">
                          <a:effectLst/>
                          <a:latin typeface="微软雅黑" panose="020B0503020204020204" pitchFamily="34" charset="-122"/>
                          <a:ea typeface="微软雅黑" panose="020B0503020204020204" pitchFamily="34" charset="-122"/>
                        </a:rPr>
                        <a:t>：真</a:t>
                      </a:r>
                      <a:endParaRPr lang="zh-CN" altLang="en-US" sz="1600" dirty="0" smtClean="0">
                        <a:effectLst/>
                        <a:latin typeface="微软雅黑" panose="020B0503020204020204" pitchFamily="34" charset="-122"/>
                        <a:ea typeface="微软雅黑" panose="020B0503020204020204" pitchFamily="34" charset="-122"/>
                      </a:endParaRPr>
                    </a:p>
                    <a:p>
                      <a:r>
                        <a:rPr lang="en-US" altLang="zh-CN" sz="1600" dirty="0" smtClean="0">
                          <a:effectLst/>
                          <a:latin typeface="微软雅黑" panose="020B0503020204020204" pitchFamily="34" charset="-122"/>
                          <a:ea typeface="微软雅黑" panose="020B0503020204020204" pitchFamily="34" charset="-122"/>
                        </a:rPr>
                        <a:t>false</a:t>
                      </a:r>
                      <a:r>
                        <a:rPr lang="zh-CN" altLang="en-US" sz="1600" dirty="0" smtClean="0">
                          <a:effectLst/>
                          <a:latin typeface="微软雅黑" panose="020B0503020204020204" pitchFamily="34" charset="-122"/>
                          <a:ea typeface="微软雅黑" panose="020B0503020204020204" pitchFamily="34" charset="-122"/>
                        </a:rPr>
                        <a:t>：假</a:t>
                      </a:r>
                      <a:endParaRPr lang="zh-CN" altLang="en-US" sz="1600" dirty="0" smtClean="0">
                        <a:effectLst/>
                        <a:latin typeface="微软雅黑" panose="020B0503020204020204" pitchFamily="34" charset="-122"/>
                        <a:ea typeface="微软雅黑" panose="020B0503020204020204" pitchFamily="34" charset="-122"/>
                      </a:endParaRPr>
                    </a:p>
                    <a:p>
                      <a:r>
                        <a:rPr lang="en-US" altLang="zh-CN" sz="1600" dirty="0" smtClean="0">
                          <a:effectLst/>
                          <a:latin typeface="微软雅黑" panose="020B0503020204020204" pitchFamily="34" charset="-122"/>
                          <a:ea typeface="微软雅黑" panose="020B0503020204020204" pitchFamily="34" charset="-122"/>
                        </a:rPr>
                        <a:t>null</a:t>
                      </a:r>
                      <a:r>
                        <a:rPr lang="zh-CN" altLang="en-US" sz="1600" dirty="0" smtClean="0">
                          <a:effectLst/>
                          <a:latin typeface="微软雅黑" panose="020B0503020204020204" pitchFamily="34" charset="-122"/>
                          <a:ea typeface="微软雅黑" panose="020B0503020204020204" pitchFamily="34" charset="-122"/>
                        </a:rPr>
                        <a:t>：未知</a:t>
                      </a:r>
                      <a:r>
                        <a:rPr lang="en-US" altLang="zh-CN" sz="1600" dirty="0" smtClean="0">
                          <a:effectLst/>
                          <a:latin typeface="微软雅黑" panose="020B0503020204020204" pitchFamily="34" charset="-122"/>
                          <a:ea typeface="微软雅黑" panose="020B0503020204020204" pitchFamily="34" charset="-122"/>
                        </a:rPr>
                        <a:t>(unknown)</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 name="表格 4"/>
          <p:cNvGraphicFramePr>
            <a:graphicFrameLocks noGrp="1"/>
          </p:cNvGraphicFramePr>
          <p:nvPr/>
        </p:nvGraphicFramePr>
        <p:xfrm>
          <a:off x="809379" y="3151827"/>
          <a:ext cx="10585939" cy="1188538"/>
        </p:xfrm>
        <a:graphic>
          <a:graphicData uri="http://schemas.openxmlformats.org/drawingml/2006/table">
            <a:tbl>
              <a:tblPr/>
              <a:tblGrid>
                <a:gridCol w="1946031"/>
                <a:gridCol w="3111327"/>
                <a:gridCol w="2081996"/>
                <a:gridCol w="3446585"/>
              </a:tblGrid>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名称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描述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ctr" defTabSz="913765" rtl="0" eaLnBrk="1" fontAlgn="auto" latinLnBrk="0" hangingPunct="1">
                        <a:lnSpc>
                          <a:spcPct val="100000"/>
                        </a:lnSpc>
                        <a:spcBef>
                          <a:spcPts val="0"/>
                        </a:spcBef>
                        <a:spcAft>
                          <a:spcPts val="0"/>
                        </a:spcAft>
                        <a:buClrTx/>
                        <a:buSzTx/>
                        <a:buFontTx/>
                        <a:buNone/>
                        <a:defRPr/>
                      </a:pPr>
                      <a:r>
                        <a:rPr lang="zh-CN" altLang="en-US" sz="1600" b="1" dirty="0" smtClean="0">
                          <a:effectLst/>
                          <a:latin typeface="微软雅黑" panose="020B0503020204020204" pitchFamily="34" charset="-122"/>
                          <a:ea typeface="微软雅黑" panose="020B0503020204020204" pitchFamily="34" charset="-122"/>
                        </a:rPr>
                        <a:t>存储空间</a:t>
                      </a:r>
                      <a:endParaRPr lang="zh-CN" altLang="en-US" sz="1600" b="1" dirty="0" smtClean="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范围</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83518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money</a:t>
                      </a:r>
                      <a:endPar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货币金额</a:t>
                      </a:r>
                      <a:endParaRPr lang="zh-CN" altLang="en-US"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8 </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-92233720368547758.08 </a:t>
                      </a:r>
                      <a:r>
                        <a:rPr lang="zh-CN" altLang="en-US" sz="1600" dirty="0" smtClean="0">
                          <a:effectLst/>
                          <a:latin typeface="微软雅黑" panose="020B0503020204020204" pitchFamily="34" charset="-122"/>
                          <a:ea typeface="微软雅黑" panose="020B0503020204020204" pitchFamily="34" charset="-122"/>
                        </a:rPr>
                        <a:t>到 </a:t>
                      </a:r>
                      <a:r>
                        <a:rPr lang="en-US" altLang="zh-CN" sz="1600" dirty="0" smtClean="0">
                          <a:effectLst/>
                          <a:latin typeface="微软雅黑" panose="020B0503020204020204" pitchFamily="34" charset="-122"/>
                          <a:ea typeface="微软雅黑" panose="020B0503020204020204" pitchFamily="34" charset="-122"/>
                        </a:rPr>
                        <a:t>+92233720368547758.07</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 name="表格 6"/>
          <p:cNvGraphicFramePr>
            <a:graphicFrameLocks noGrp="1"/>
          </p:cNvGraphicFramePr>
          <p:nvPr/>
        </p:nvGraphicFramePr>
        <p:xfrm>
          <a:off x="809135" y="4771917"/>
          <a:ext cx="10573729" cy="1376635"/>
        </p:xfrm>
        <a:graphic>
          <a:graphicData uri="http://schemas.openxmlformats.org/drawingml/2006/table">
            <a:tbl>
              <a:tblPr/>
              <a:tblGrid>
                <a:gridCol w="1946031"/>
                <a:gridCol w="2496528"/>
                <a:gridCol w="6131170"/>
              </a:tblGrid>
              <a:tr h="290641">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名称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描述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ctr" defTabSz="913765" rtl="0" eaLnBrk="1" fontAlgn="auto" latinLnBrk="0" hangingPunct="1">
                        <a:lnSpc>
                          <a:spcPct val="100000"/>
                        </a:lnSpc>
                        <a:spcBef>
                          <a:spcPts val="0"/>
                        </a:spcBef>
                        <a:spcAft>
                          <a:spcPts val="0"/>
                        </a:spcAft>
                        <a:buClrTx/>
                        <a:buSzTx/>
                        <a:buFontTx/>
                        <a:buNone/>
                        <a:defRPr/>
                      </a:pPr>
                      <a:r>
                        <a:rPr lang="zh-CN" altLang="en-US" sz="1600" b="1" dirty="0" smtClean="0">
                          <a:effectLst/>
                          <a:latin typeface="微软雅黑" panose="020B0503020204020204" pitchFamily="34" charset="-122"/>
                          <a:ea typeface="微软雅黑" panose="020B0503020204020204" pitchFamily="34" charset="-122"/>
                        </a:rPr>
                        <a:t>存储空间</a:t>
                      </a:r>
                      <a:endParaRPr lang="zh-CN" altLang="en-US" sz="1600" b="1" dirty="0" smtClean="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350557">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rPr>
                        <a:t>BLOB</a:t>
                      </a:r>
                      <a:endParaRPr lang="en-US" altLang="zh-CN" sz="1600"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二进制大对象</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dirty="0" smtClean="0">
                          <a:effectLst/>
                          <a:latin typeface="微软雅黑" panose="020B0503020204020204" pitchFamily="34" charset="-122"/>
                          <a:ea typeface="微软雅黑" panose="020B0503020204020204" pitchFamily="34" charset="-122"/>
                        </a:rPr>
                        <a:t>最大为</a:t>
                      </a:r>
                      <a:r>
                        <a:rPr lang="en-US" altLang="zh-CN" sz="1600" dirty="0" smtClean="0">
                          <a:effectLst/>
                          <a:latin typeface="微软雅黑" panose="020B0503020204020204" pitchFamily="34" charset="-122"/>
                          <a:ea typeface="微软雅黑" panose="020B0503020204020204" pitchFamily="34" charset="-122"/>
                        </a:rPr>
                        <a:t>1GB-8203</a:t>
                      </a:r>
                      <a:r>
                        <a:rPr lang="zh-CN" altLang="en-US" sz="1600" dirty="0" smtClean="0">
                          <a:effectLst/>
                          <a:latin typeface="微软雅黑" panose="020B0503020204020204" pitchFamily="34" charset="-122"/>
                          <a:ea typeface="微软雅黑" panose="020B0503020204020204" pitchFamily="34" charset="-122"/>
                        </a:rPr>
                        <a:t>字节（即</a:t>
                      </a:r>
                      <a:r>
                        <a:rPr lang="en-US" altLang="zh-CN" sz="1600" dirty="0" smtClean="0">
                          <a:effectLst/>
                          <a:latin typeface="微软雅黑" panose="020B0503020204020204" pitchFamily="34" charset="-122"/>
                          <a:ea typeface="微软雅黑" panose="020B0503020204020204" pitchFamily="34" charset="-122"/>
                        </a:rPr>
                        <a:t>1073733621</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49995">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smtClean="0">
                          <a:effectLst/>
                          <a:latin typeface="微软雅黑" panose="020B0503020204020204" pitchFamily="34" charset="-122"/>
                          <a:ea typeface="微软雅黑" panose="020B0503020204020204" pitchFamily="34" charset="-122"/>
                        </a:rPr>
                        <a:t>RAW</a:t>
                      </a:r>
                      <a:endParaRPr lang="en-US" altLang="zh-CN"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变长的十六进制类型</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最大为</a:t>
                      </a:r>
                      <a:r>
                        <a:rPr lang="en-US" altLang="zh-CN" sz="1600" dirty="0" smtClean="0">
                          <a:effectLst/>
                          <a:latin typeface="微软雅黑" panose="020B0503020204020204" pitchFamily="34" charset="-122"/>
                          <a:ea typeface="微软雅黑" panose="020B0503020204020204" pitchFamily="34" charset="-122"/>
                        </a:rPr>
                        <a:t>1GB-8203</a:t>
                      </a:r>
                      <a:r>
                        <a:rPr lang="zh-CN" altLang="en-US" sz="1600" dirty="0" smtClean="0">
                          <a:effectLst/>
                          <a:latin typeface="微软雅黑" panose="020B0503020204020204" pitchFamily="34" charset="-122"/>
                          <a:ea typeface="微软雅黑" panose="020B0503020204020204" pitchFamily="34" charset="-122"/>
                        </a:rPr>
                        <a:t>字节（即</a:t>
                      </a:r>
                      <a:r>
                        <a:rPr lang="en-US" altLang="zh-CN" sz="1600" dirty="0" smtClean="0">
                          <a:effectLst/>
                          <a:latin typeface="微软雅黑" panose="020B0503020204020204" pitchFamily="34" charset="-122"/>
                          <a:ea typeface="微软雅黑" panose="020B0503020204020204" pitchFamily="34" charset="-122"/>
                        </a:rPr>
                        <a:t>1073733621</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sz="1600" dirty="0" smtClean="0">
                          <a:effectLst/>
                          <a:latin typeface="微软雅黑" panose="020B0503020204020204" pitchFamily="34" charset="-122"/>
                          <a:ea typeface="微软雅黑" panose="020B0503020204020204" pitchFamily="34" charset="-122"/>
                        </a:rPr>
                        <a:t>BYTEA</a:t>
                      </a:r>
                      <a:endParaRPr lang="en-US"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变长的二进制字符串</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最大为</a:t>
                      </a:r>
                      <a:r>
                        <a:rPr lang="en-US" altLang="zh-CN" sz="1600" dirty="0" smtClean="0">
                          <a:effectLst/>
                          <a:latin typeface="微软雅黑" panose="020B0503020204020204" pitchFamily="34" charset="-122"/>
                          <a:ea typeface="微软雅黑" panose="020B0503020204020204" pitchFamily="34" charset="-122"/>
                        </a:rPr>
                        <a:t>1GB-8203</a:t>
                      </a:r>
                      <a:r>
                        <a:rPr lang="zh-CN" altLang="en-US" sz="1600" dirty="0" smtClean="0">
                          <a:effectLst/>
                          <a:latin typeface="微软雅黑" panose="020B0503020204020204" pitchFamily="34" charset="-122"/>
                          <a:ea typeface="微软雅黑" panose="020B0503020204020204" pitchFamily="34" charset="-122"/>
                        </a:rPr>
                        <a:t>字节（即</a:t>
                      </a:r>
                      <a:r>
                        <a:rPr lang="en-US" altLang="zh-CN" sz="1600" dirty="0" smtClean="0">
                          <a:effectLst/>
                          <a:latin typeface="微软雅黑" panose="020B0503020204020204" pitchFamily="34" charset="-122"/>
                          <a:ea typeface="微软雅黑" panose="020B0503020204020204" pitchFamily="34" charset="-122"/>
                        </a:rPr>
                        <a:t>1073733621</a:t>
                      </a:r>
                      <a:r>
                        <a:rPr lang="zh-CN" altLang="en-US" sz="1600" dirty="0" smtClean="0">
                          <a:effectLst/>
                          <a:latin typeface="微软雅黑" panose="020B0503020204020204" pitchFamily="34" charset="-122"/>
                          <a:ea typeface="微软雅黑" panose="020B0503020204020204" pitchFamily="34" charset="-122"/>
                        </a:rPr>
                        <a:t>字节）。</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列存表支持数据类型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graphicFrame>
        <p:nvGraphicFramePr>
          <p:cNvPr id="3" name="表格 2"/>
          <p:cNvGraphicFramePr>
            <a:graphicFrameLocks noGrp="1"/>
          </p:cNvGraphicFramePr>
          <p:nvPr/>
        </p:nvGraphicFramePr>
        <p:xfrm>
          <a:off x="609600" y="957099"/>
          <a:ext cx="10908000" cy="5328791"/>
        </p:xfrm>
        <a:graphic>
          <a:graphicData uri="http://schemas.openxmlformats.org/drawingml/2006/table">
            <a:tbl>
              <a:tblPr/>
              <a:tblGrid>
                <a:gridCol w="1692000"/>
                <a:gridCol w="1800000"/>
                <a:gridCol w="576000"/>
                <a:gridCol w="900000"/>
                <a:gridCol w="1456246"/>
                <a:gridCol w="3007754"/>
                <a:gridCol w="576000"/>
                <a:gridCol w="900000"/>
              </a:tblGrid>
              <a:tr h="516784">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400" b="1" dirty="0" smtClean="0">
                          <a:effectLst/>
                          <a:latin typeface="微软雅黑" panose="020B0503020204020204" pitchFamily="34" charset="-122"/>
                          <a:ea typeface="微软雅黑" panose="020B0503020204020204" pitchFamily="34" charset="-122"/>
                        </a:rPr>
                        <a:t>类别</a:t>
                      </a:r>
                      <a:endParaRPr lang="zh-CN" altLang="en-US" sz="1400" b="1" dirty="0">
                        <a:effectLst/>
                        <a:latin typeface="微软雅黑" panose="020B0503020204020204" pitchFamily="34" charset="-122"/>
                        <a:ea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400" b="1" dirty="0" smtClean="0">
                          <a:effectLst/>
                          <a:latin typeface="微软雅黑" panose="020B0503020204020204" pitchFamily="34" charset="-122"/>
                          <a:ea typeface="微软雅黑" panose="020B0503020204020204" pitchFamily="34" charset="-122"/>
                        </a:rPr>
                        <a:t>数据类型</a:t>
                      </a:r>
                      <a:endParaRPr lang="zh-CN" altLang="en-US" sz="14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400" b="1" dirty="0" smtClean="0">
                          <a:effectLst/>
                          <a:latin typeface="微软雅黑" panose="020B0503020204020204" pitchFamily="34" charset="-122"/>
                          <a:ea typeface="微软雅黑" panose="020B0503020204020204" pitchFamily="34" charset="-122"/>
                        </a:rPr>
                        <a:t>长度</a:t>
                      </a:r>
                      <a:endParaRPr lang="zh-CN" altLang="en-US" sz="14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400" b="1" dirty="0" smtClean="0">
                          <a:effectLst/>
                          <a:latin typeface="微软雅黑" panose="020B0503020204020204" pitchFamily="34" charset="-122"/>
                          <a:ea typeface="微软雅黑" panose="020B0503020204020204" pitchFamily="34" charset="-122"/>
                        </a:rPr>
                        <a:t>是否支持</a:t>
                      </a:r>
                      <a:endParaRPr lang="zh-CN" altLang="en-US" sz="14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400" b="1" dirty="0" smtClean="0">
                          <a:effectLst/>
                          <a:latin typeface="微软雅黑" panose="020B0503020204020204" pitchFamily="34" charset="-122"/>
                          <a:ea typeface="微软雅黑" panose="020B0503020204020204" pitchFamily="34" charset="-122"/>
                        </a:rPr>
                        <a:t>类别</a:t>
                      </a:r>
                      <a:endParaRPr lang="zh-CN" altLang="en-US" sz="14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400" b="1" dirty="0" smtClean="0">
                          <a:effectLst/>
                          <a:latin typeface="微软雅黑" panose="020B0503020204020204" pitchFamily="34" charset="-122"/>
                          <a:ea typeface="微软雅黑" panose="020B0503020204020204" pitchFamily="34" charset="-122"/>
                        </a:rPr>
                        <a:t>数据类型</a:t>
                      </a:r>
                      <a:endParaRPr lang="zh-CN" altLang="en-US" sz="14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400" b="1" dirty="0" smtClean="0">
                          <a:effectLst/>
                          <a:latin typeface="微软雅黑" panose="020B0503020204020204" pitchFamily="34" charset="-122"/>
                          <a:ea typeface="微软雅黑" panose="020B0503020204020204" pitchFamily="34" charset="-122"/>
                        </a:rPr>
                        <a:t>长度</a:t>
                      </a:r>
                      <a:endParaRPr lang="zh-CN" altLang="en-US" sz="14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400" b="1" dirty="0" smtClean="0">
                          <a:effectLst/>
                          <a:latin typeface="微软雅黑" panose="020B0503020204020204" pitchFamily="34" charset="-122"/>
                          <a:ea typeface="微软雅黑" panose="020B0503020204020204" pitchFamily="34" charset="-122"/>
                        </a:rPr>
                        <a:t>是否支持</a:t>
                      </a:r>
                      <a:endParaRPr lang="zh-CN" altLang="en-US" sz="14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514864">
                <a:tc rowSpan="10">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rPr>
                        <a:t>Numeric Types</a:t>
                      </a:r>
                      <a:endPar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err="1" smtClean="0">
                          <a:effectLst/>
                          <a:latin typeface="微软雅黑" panose="020B0503020204020204" pitchFamily="34" charset="-122"/>
                          <a:ea typeface="微软雅黑" panose="020B0503020204020204" pitchFamily="34" charset="-122"/>
                        </a:rPr>
                        <a:t>smallint</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2</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zh-CN" altLang="en-US" sz="1400" dirty="0" smtClean="0">
                          <a:effectLst/>
                          <a:latin typeface="微软雅黑" panose="020B0503020204020204" pitchFamily="34" charset="-122"/>
                          <a:ea typeface="微软雅黑" panose="020B0503020204020204" pitchFamily="34" charset="-122"/>
                        </a:rPr>
                        <a:t>不支持</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Character Types</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character varying(n), varchar(n)</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-1</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98079">
                <a:tc vMerge="1">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integer</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4</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character(n), char(n)</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n</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98079">
                <a:tc vMerge="1">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err="1" smtClean="0">
                          <a:effectLst/>
                          <a:latin typeface="微软雅黑" panose="020B0503020204020204" pitchFamily="34" charset="-122"/>
                          <a:ea typeface="微软雅黑" panose="020B0503020204020204" pitchFamily="34" charset="-122"/>
                        </a:rPr>
                        <a:t>bigint</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8</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character</a:t>
                      </a:r>
                      <a:r>
                        <a:rPr lang="zh-CN" altLang="en-US" sz="1400" dirty="0" smtClean="0">
                          <a:effectLst/>
                          <a:latin typeface="微软雅黑" panose="020B0503020204020204" pitchFamily="34" charset="-122"/>
                          <a:ea typeface="微软雅黑" panose="020B0503020204020204" pitchFamily="34" charset="-122"/>
                        </a:rPr>
                        <a:t>、</a:t>
                      </a:r>
                      <a:r>
                        <a:rPr lang="en-US" altLang="zh-CN" sz="1400" dirty="0" smtClean="0">
                          <a:effectLst/>
                          <a:latin typeface="微软雅黑" panose="020B0503020204020204" pitchFamily="34" charset="-122"/>
                          <a:ea typeface="微软雅黑" panose="020B0503020204020204" pitchFamily="34" charset="-122"/>
                        </a:rPr>
                        <a:t>char</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1</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98079">
                <a:tc vMerge="1">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decimal</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smtClean="0">
                          <a:effectLst/>
                          <a:latin typeface="微软雅黑" panose="020B0503020204020204" pitchFamily="34" charset="-122"/>
                          <a:ea typeface="微软雅黑" panose="020B0503020204020204" pitchFamily="34" charset="-122"/>
                        </a:rPr>
                        <a:t>-1</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text</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-1</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98079">
                <a:tc vMerge="1">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numeric</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smtClean="0">
                          <a:effectLst/>
                          <a:latin typeface="微软雅黑" panose="020B0503020204020204" pitchFamily="34" charset="-122"/>
                          <a:ea typeface="微软雅黑" panose="020B0503020204020204" pitchFamily="34" charset="-122"/>
                        </a:rPr>
                        <a:t>-1</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nvarchar2</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-1</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98079">
                <a:tc vMerge="1">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real</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4</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name</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64</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smtClean="0">
                          <a:effectLst/>
                          <a:latin typeface="微软雅黑" panose="020B0503020204020204" pitchFamily="34" charset="-122"/>
                          <a:ea typeface="微软雅黑" panose="020B0503020204020204" pitchFamily="34" charset="-122"/>
                        </a:rPr>
                        <a:t>不支持</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14864">
                <a:tc vMerge="1">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double precision</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8</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Date/Time </a:t>
                      </a:r>
                      <a:endParaRPr lang="en-US" altLang="zh-CN" sz="1400" dirty="0" smtClean="0">
                        <a:effectLst/>
                        <a:latin typeface="微软雅黑" panose="020B0503020204020204" pitchFamily="34" charset="-122"/>
                        <a:ea typeface="微软雅黑" panose="020B0503020204020204" pitchFamily="34" charset="-122"/>
                      </a:endParaRPr>
                    </a:p>
                    <a:p>
                      <a:pPr algn="l"/>
                      <a:r>
                        <a:rPr lang="en-US" altLang="zh-CN" sz="1400" dirty="0" smtClean="0">
                          <a:effectLst/>
                          <a:latin typeface="微软雅黑" panose="020B0503020204020204" pitchFamily="34" charset="-122"/>
                          <a:ea typeface="微软雅黑" panose="020B0503020204020204" pitchFamily="34" charset="-122"/>
                        </a:rPr>
                        <a:t>Types</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timestamp with time zone</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8</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14864">
                <a:tc vMerge="1">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err="1" smtClean="0">
                          <a:effectLst/>
                          <a:latin typeface="微软雅黑" panose="020B0503020204020204" pitchFamily="34" charset="-122"/>
                          <a:ea typeface="微软雅黑" panose="020B0503020204020204" pitchFamily="34" charset="-122"/>
                        </a:rPr>
                        <a:t>smallserial</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2</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timestamp without time zone</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8</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98079">
                <a:tc vMerge="1">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serial</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4</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date</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smtClean="0">
                          <a:effectLst/>
                          <a:latin typeface="微软雅黑" panose="020B0503020204020204" pitchFamily="34" charset="-122"/>
                          <a:ea typeface="微软雅黑" panose="020B0503020204020204" pitchFamily="34" charset="-122"/>
                        </a:rPr>
                        <a:t>4</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98079">
                <a:tc vMerge="1">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err="1" smtClean="0">
                          <a:effectLst/>
                          <a:latin typeface="微软雅黑" panose="020B0503020204020204" pitchFamily="34" charset="-122"/>
                          <a:ea typeface="微软雅黑" panose="020B0503020204020204" pitchFamily="34" charset="-122"/>
                        </a:rPr>
                        <a:t>bigserial</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8</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time without time zone</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smtClean="0">
                          <a:effectLst/>
                          <a:latin typeface="微软雅黑" panose="020B0503020204020204" pitchFamily="34" charset="-122"/>
                          <a:ea typeface="微软雅黑" panose="020B0503020204020204" pitchFamily="34" charset="-122"/>
                        </a:rPr>
                        <a:t>8</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14864">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Monetary Types</a:t>
                      </a:r>
                      <a:endParaRPr lang="en-US" altLang="zh-CN" sz="1400" dirty="0" smtClean="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money</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8</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time with time zone</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smtClean="0">
                          <a:effectLst/>
                          <a:latin typeface="微软雅黑" panose="020B0503020204020204" pitchFamily="34" charset="-122"/>
                          <a:ea typeface="微软雅黑" panose="020B0503020204020204" pitchFamily="34" charset="-122"/>
                        </a:rPr>
                        <a:t>12</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98079">
                <a:tc rowSpan="2">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big object</a:t>
                      </a:r>
                      <a:endParaRPr lang="en-US" altLang="zh-CN" sz="14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err="1" smtClean="0">
                          <a:effectLst/>
                          <a:latin typeface="微软雅黑" panose="020B0503020204020204" pitchFamily="34" charset="-122"/>
                          <a:ea typeface="微软雅黑" panose="020B0503020204020204" pitchFamily="34" charset="-122"/>
                        </a:rPr>
                        <a:t>clob</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-1</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interval</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16</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zh-CN" altLang="en-US" sz="1400" dirty="0" smtClean="0">
                          <a:effectLst/>
                          <a:latin typeface="微软雅黑" panose="020B0503020204020204" pitchFamily="34" charset="-122"/>
                          <a:ea typeface="微软雅黑" panose="020B0503020204020204" pitchFamily="34" charset="-122"/>
                        </a:rPr>
                        <a:t>支持</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14151">
                <a:tc vMerge="1">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blob</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-1</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zh-CN" altLang="en-US" sz="1400" dirty="0" smtClean="0">
                          <a:effectLst/>
                          <a:latin typeface="微软雅黑" panose="020B0503020204020204" pitchFamily="34" charset="-122"/>
                          <a:ea typeface="微软雅黑" panose="020B0503020204020204" pitchFamily="34" charset="-122"/>
                        </a:rPr>
                        <a:t>不支持</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other types</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400" dirty="0" smtClean="0">
                          <a:effectLst/>
                          <a:latin typeface="微软雅黑" panose="020B0503020204020204" pitchFamily="34" charset="-122"/>
                          <a:ea typeface="微软雅黑" panose="020B0503020204020204" pitchFamily="34" charset="-122"/>
                        </a:rPr>
                        <a:t>…</a:t>
                      </a:r>
                      <a:endParaRPr lang="en-US" altLang="zh-CN" sz="14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smtClean="0">
                          <a:effectLst/>
                          <a:latin typeface="微软雅黑" panose="020B0503020204020204" pitchFamily="34" charset="-122"/>
                          <a:ea typeface="微软雅黑" panose="020B0503020204020204" pitchFamily="34" charset="-122"/>
                        </a:rPr>
                        <a:t>不支持</a:t>
                      </a:r>
                      <a:endParaRPr lang="en-US" altLang="zh-CN" sz="14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idx="11"/>
          </p:nvPr>
        </p:nvSpPr>
        <p:spPr>
          <a:xfrm>
            <a:off x="725738" y="920664"/>
            <a:ext cx="10729365" cy="5282672"/>
          </a:xfrm>
        </p:spPr>
        <p:txBody>
          <a:bodyPr>
            <a:normAutofit/>
          </a:bodyPr>
          <a:lstStyle/>
          <a:p>
            <a:pPr marL="0" indent="0">
              <a:lnSpc>
                <a:spcPct val="150000"/>
              </a:lnSpc>
              <a:buNone/>
            </a:pPr>
            <a:r>
              <a:rPr lang="en-US" altLang="zh-CN" sz="2200" b="1"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200" b="1" dirty="0" smtClean="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b="1" dirty="0" smtClean="0">
                <a:latin typeface="微软雅黑" panose="020B0503020204020204" pitchFamily="34" charset="-122"/>
                <a:ea typeface="微软雅黑" panose="020B0503020204020204" pitchFamily="34" charset="-122"/>
              </a:rPr>
              <a:t>openGauss</a:t>
            </a:r>
            <a:r>
              <a:rPr lang="zh-CN" altLang="en-US" sz="2200" b="1" dirty="0">
                <a:latin typeface="微软雅黑" panose="020B0503020204020204" pitchFamily="34" charset="-122"/>
                <a:ea typeface="微软雅黑" panose="020B0503020204020204" pitchFamily="34" charset="-122"/>
              </a:rPr>
              <a:t>管理</a:t>
            </a:r>
            <a:r>
              <a:rPr lang="zh-CN" altLang="en-US" sz="2200" b="1" dirty="0" smtClean="0">
                <a:latin typeface="微软雅黑" panose="020B0503020204020204" pitchFamily="34" charset="-122"/>
                <a:ea typeface="微软雅黑" panose="020B0503020204020204" pitchFamily="34" charset="-122"/>
              </a:rPr>
              <a:t>工具</a:t>
            </a:r>
            <a:endParaRPr lang="en-US" altLang="zh-CN" sz="2200" b="1" dirty="0">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数据类型</a:t>
            </a:r>
            <a:endPar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存储模型及存储引擎</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rPr>
              <a:t>目录</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idx="11"/>
          </p:nvPr>
        </p:nvSpPr>
        <p:spPr>
          <a:xfrm>
            <a:off x="725738" y="920664"/>
            <a:ext cx="10729365" cy="5282672"/>
          </a:xfrm>
        </p:spPr>
        <p:txBody>
          <a:bodyPr>
            <a:normAutofit/>
          </a:bodyPr>
          <a:lstStyle/>
          <a:p>
            <a:pPr marL="0" indent="0">
              <a:lnSpc>
                <a:spcPct val="150000"/>
              </a:lnSpc>
              <a:buNone/>
            </a:pP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a:solidFill>
                  <a:srgbClr val="8F8F8F"/>
                </a:solidFill>
                <a:latin typeface="微软雅黑" panose="020B0503020204020204" pitchFamily="34" charset="-122"/>
                <a:ea typeface="微软雅黑" panose="020B0503020204020204" pitchFamily="34" charset="-122"/>
              </a:rPr>
              <a:t>openGauss</a:t>
            </a:r>
            <a:r>
              <a:rPr lang="zh-CN" altLang="en-US" sz="2200" dirty="0">
                <a:solidFill>
                  <a:srgbClr val="8F8F8F"/>
                </a:solidFill>
                <a:latin typeface="微软雅黑" panose="020B0503020204020204" pitchFamily="34" charset="-122"/>
                <a:ea typeface="微软雅黑" panose="020B0503020204020204" pitchFamily="34" charset="-122"/>
              </a:rPr>
              <a:t>管理工具</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数据类型</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b="1" dirty="0">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b="1" dirty="0">
                <a:latin typeface="微软雅黑" panose="020B0503020204020204" pitchFamily="34" charset="-122"/>
                <a:ea typeface="微软雅黑" panose="020B0503020204020204" pitchFamily="34" charset="-122"/>
                <a:sym typeface="微软雅黑" panose="020B0503020204020204" pitchFamily="34" charset="-122"/>
              </a:rPr>
              <a:t>存储模型及存储引擎</a:t>
            </a:r>
            <a:endParaRPr lang="en-US" altLang="zh-CN" sz="22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rPr>
              <a:t>目录</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存储模型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3"/>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支持行列混合存储。行、列存储模型各有优劣，建议根据实际情况选择。通常</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用于</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TP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场景的数据库，默认使用行存储，仅对执行复杂查询且数据量大的</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场景时，才使用列存储。</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引入内存优化表</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(Memory-Optimized Table</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，用于为事务性工作提供更高性能的负载。</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在高性能（查询和事务延迟）、高可扩展性（吞吐量和并发量）甚至在某些情况下成本（高资源利用率）这些方面拥有显著优势。</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行</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存表</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36"/>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行存储是指将表按行存储到硬盘分区上。表格为行存表，下方为行存表在硬盘上存储的方式，即按照每一行的内容进行存储。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a:graphicFrameLocks noGrp="1"/>
          </p:cNvGraphicFramePr>
          <p:nvPr/>
        </p:nvGraphicFramePr>
        <p:xfrm>
          <a:off x="3213901" y="2148820"/>
          <a:ext cx="5541107" cy="3510280"/>
        </p:xfrm>
        <a:graphic>
          <a:graphicData uri="http://schemas.openxmlformats.org/drawingml/2006/table">
            <a:tbl>
              <a:tblPr firstRow="1" bandRow="1"/>
              <a:tblGrid>
                <a:gridCol w="969107"/>
                <a:gridCol w="937847"/>
                <a:gridCol w="1160584"/>
                <a:gridCol w="1277815"/>
                <a:gridCol w="1195754"/>
              </a:tblGrid>
              <a:tr h="370840">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en-US" altLang="zh-CN" dirty="0" smtClean="0">
                          <a:latin typeface="微软雅黑" panose="020B0503020204020204" pitchFamily="34" charset="-122"/>
                          <a:ea typeface="微软雅黑" panose="020B0503020204020204" pitchFamily="34" charset="-122"/>
                        </a:rPr>
                        <a:t>Row</a:t>
                      </a:r>
                      <a:r>
                        <a:rPr lang="en-US" altLang="zh-CN" baseline="0" dirty="0" smtClean="0">
                          <a:latin typeface="微软雅黑" panose="020B0503020204020204" pitchFamily="34" charset="-122"/>
                          <a:ea typeface="微软雅黑" panose="020B0503020204020204" pitchFamily="34" charset="-122"/>
                        </a:rPr>
                        <a:t> ID</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en-US" altLang="zh-CN" dirty="0" smtClean="0">
                          <a:latin typeface="微软雅黑" panose="020B0503020204020204" pitchFamily="34" charset="-122"/>
                          <a:ea typeface="微软雅黑" panose="020B0503020204020204" pitchFamily="34" charset="-122"/>
                        </a:rPr>
                        <a:t>Time/Date</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en-US" altLang="zh-CN" dirty="0" err="1" smtClean="0">
                          <a:latin typeface="微软雅黑" panose="020B0503020204020204" pitchFamily="34" charset="-122"/>
                          <a:ea typeface="微软雅黑" panose="020B0503020204020204" pitchFamily="34" charset="-122"/>
                        </a:rPr>
                        <a:t>Matenal</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en-US" altLang="zh-CN" dirty="0" smtClean="0">
                          <a:latin typeface="微软雅黑" panose="020B0503020204020204" pitchFamily="34" charset="-122"/>
                          <a:ea typeface="微软雅黑" panose="020B0503020204020204" pitchFamily="34" charset="-122"/>
                        </a:rPr>
                        <a:t>Customer</a:t>
                      </a:r>
                      <a:r>
                        <a:rPr lang="en-US" altLang="zh-CN" baseline="0" dirty="0" smtClean="0">
                          <a:latin typeface="微软雅黑" panose="020B0503020204020204" pitchFamily="34" charset="-122"/>
                          <a:ea typeface="微软雅黑" panose="020B0503020204020204" pitchFamily="34" charset="-122"/>
                        </a:rPr>
                        <a:t> </a:t>
                      </a:r>
                      <a:endParaRPr lang="en-US" altLang="zh-CN" baseline="0" dirty="0" smtClean="0">
                        <a:latin typeface="微软雅黑" panose="020B0503020204020204" pitchFamily="34" charset="-122"/>
                        <a:ea typeface="微软雅黑" panose="020B0503020204020204" pitchFamily="34" charset="-122"/>
                      </a:endParaRPr>
                    </a:p>
                    <a:p>
                      <a:pPr algn="ctr"/>
                      <a:r>
                        <a:rPr lang="en-US" altLang="zh-CN" baseline="0" dirty="0" smtClean="0">
                          <a:latin typeface="微软雅黑" panose="020B0503020204020204" pitchFamily="34" charset="-122"/>
                          <a:ea typeface="微软雅黑" panose="020B0503020204020204" pitchFamily="34" charset="-122"/>
                        </a:rPr>
                        <a:t>Name</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en-US" altLang="zh-CN" dirty="0" smtClean="0">
                          <a:latin typeface="微软雅黑" panose="020B0503020204020204" pitchFamily="34" charset="-122"/>
                          <a:ea typeface="微软雅黑" panose="020B0503020204020204" pitchFamily="34" charset="-122"/>
                        </a:rPr>
                        <a:t>Quantity</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37084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845</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851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872</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878</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888</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6</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895</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7</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901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cxnSp>
        <p:nvCxnSpPr>
          <p:cNvPr id="5" name="直接箭头连接符 4"/>
          <p:cNvCxnSpPr/>
          <p:nvPr/>
        </p:nvCxnSpPr>
        <p:spPr>
          <a:xfrm flipV="1">
            <a:off x="3116208" y="2964877"/>
            <a:ext cx="5767753" cy="11723"/>
          </a:xfrm>
          <a:prstGeom prst="straightConnector1">
            <a:avLst/>
          </a:prstGeom>
          <a:noFill/>
          <a:ln w="12700" cap="flat" cmpd="sng" algn="ctr">
            <a:solidFill>
              <a:srgbClr val="C7000B"/>
            </a:solidFill>
            <a:prstDash val="solid"/>
            <a:miter lim="800000"/>
            <a:tailEnd type="triangle"/>
          </a:ln>
          <a:effectLst/>
        </p:spPr>
      </p:cxnSp>
      <p:cxnSp>
        <p:nvCxnSpPr>
          <p:cNvPr id="7" name="直接箭头连接符 6"/>
          <p:cNvCxnSpPr/>
          <p:nvPr/>
        </p:nvCxnSpPr>
        <p:spPr>
          <a:xfrm flipV="1">
            <a:off x="3116208" y="3351739"/>
            <a:ext cx="5767753" cy="11723"/>
          </a:xfrm>
          <a:prstGeom prst="straightConnector1">
            <a:avLst/>
          </a:prstGeom>
          <a:noFill/>
          <a:ln w="12700" cap="flat" cmpd="sng" algn="ctr">
            <a:solidFill>
              <a:srgbClr val="C7000B"/>
            </a:solidFill>
            <a:prstDash val="solid"/>
            <a:miter lim="800000"/>
            <a:tailEnd type="triangle"/>
          </a:ln>
          <a:effectLst/>
        </p:spPr>
      </p:cxnSp>
      <p:cxnSp>
        <p:nvCxnSpPr>
          <p:cNvPr id="8" name="直接箭头连接符 7"/>
          <p:cNvCxnSpPr/>
          <p:nvPr/>
        </p:nvCxnSpPr>
        <p:spPr>
          <a:xfrm flipV="1">
            <a:off x="3116208" y="3738601"/>
            <a:ext cx="5767753" cy="11723"/>
          </a:xfrm>
          <a:prstGeom prst="straightConnector1">
            <a:avLst/>
          </a:prstGeom>
          <a:noFill/>
          <a:ln w="12700" cap="flat" cmpd="sng" algn="ctr">
            <a:solidFill>
              <a:srgbClr val="C7000B"/>
            </a:solidFill>
            <a:prstDash val="solid"/>
            <a:miter lim="800000"/>
            <a:tailEnd type="triangle"/>
          </a:ln>
          <a:effectLst/>
        </p:spPr>
      </p:cxnSp>
      <p:cxnSp>
        <p:nvCxnSpPr>
          <p:cNvPr id="9" name="直接箭头连接符 8"/>
          <p:cNvCxnSpPr/>
          <p:nvPr/>
        </p:nvCxnSpPr>
        <p:spPr>
          <a:xfrm flipV="1">
            <a:off x="3116208" y="4125463"/>
            <a:ext cx="5767753" cy="11723"/>
          </a:xfrm>
          <a:prstGeom prst="straightConnector1">
            <a:avLst/>
          </a:prstGeom>
          <a:noFill/>
          <a:ln w="12700" cap="flat" cmpd="sng" algn="ctr">
            <a:solidFill>
              <a:srgbClr val="C7000B"/>
            </a:solidFill>
            <a:prstDash val="solid"/>
            <a:miter lim="800000"/>
            <a:tailEnd type="triangle"/>
          </a:ln>
          <a:effectLst/>
        </p:spPr>
      </p:cxnSp>
      <p:cxnSp>
        <p:nvCxnSpPr>
          <p:cNvPr id="10" name="直接箭头连接符 9"/>
          <p:cNvCxnSpPr/>
          <p:nvPr/>
        </p:nvCxnSpPr>
        <p:spPr>
          <a:xfrm flipV="1">
            <a:off x="3116208" y="4429095"/>
            <a:ext cx="5767753" cy="11723"/>
          </a:xfrm>
          <a:prstGeom prst="straightConnector1">
            <a:avLst/>
          </a:prstGeom>
          <a:noFill/>
          <a:ln w="12700" cap="flat" cmpd="sng" algn="ctr">
            <a:solidFill>
              <a:srgbClr val="C7000B"/>
            </a:solidFill>
            <a:prstDash val="solid"/>
            <a:miter lim="800000"/>
            <a:tailEnd type="triangle"/>
          </a:ln>
          <a:effectLst/>
        </p:spPr>
      </p:cxnSp>
      <p:cxnSp>
        <p:nvCxnSpPr>
          <p:cNvPr id="11" name="直接箭头连接符 10"/>
          <p:cNvCxnSpPr/>
          <p:nvPr/>
        </p:nvCxnSpPr>
        <p:spPr>
          <a:xfrm flipV="1">
            <a:off x="3116208" y="4815957"/>
            <a:ext cx="5767753" cy="11723"/>
          </a:xfrm>
          <a:prstGeom prst="straightConnector1">
            <a:avLst/>
          </a:prstGeom>
          <a:noFill/>
          <a:ln w="12700" cap="flat" cmpd="sng" algn="ctr">
            <a:solidFill>
              <a:srgbClr val="C7000B"/>
            </a:solidFill>
            <a:prstDash val="solid"/>
            <a:miter lim="800000"/>
            <a:tailEnd type="triangle"/>
          </a:ln>
          <a:effectLst/>
        </p:spPr>
      </p:cxnSp>
      <p:cxnSp>
        <p:nvCxnSpPr>
          <p:cNvPr id="12" name="直接箭头连接符 11"/>
          <p:cNvCxnSpPr/>
          <p:nvPr/>
        </p:nvCxnSpPr>
        <p:spPr>
          <a:xfrm flipV="1">
            <a:off x="3116208" y="5202819"/>
            <a:ext cx="5767753" cy="11723"/>
          </a:xfrm>
          <a:prstGeom prst="straightConnector1">
            <a:avLst/>
          </a:prstGeom>
          <a:noFill/>
          <a:ln w="12700" cap="flat" cmpd="sng" algn="ctr">
            <a:solidFill>
              <a:srgbClr val="C7000B"/>
            </a:solidFill>
            <a:prstDash val="solid"/>
            <a:miter lim="800000"/>
            <a:tailEnd type="triangle"/>
          </a:ln>
          <a:effectLst/>
        </p:spPr>
      </p:cxnSp>
      <p:cxnSp>
        <p:nvCxnSpPr>
          <p:cNvPr id="13" name="直接连接符 12"/>
          <p:cNvCxnSpPr/>
          <p:nvPr/>
        </p:nvCxnSpPr>
        <p:spPr>
          <a:xfrm flipH="1">
            <a:off x="3100578" y="2976600"/>
            <a:ext cx="5767752" cy="386862"/>
          </a:xfrm>
          <a:prstGeom prst="line">
            <a:avLst/>
          </a:prstGeom>
          <a:noFill/>
          <a:ln w="12700" cap="flat" cmpd="sng" algn="ctr">
            <a:solidFill>
              <a:srgbClr val="C7000B"/>
            </a:solidFill>
            <a:prstDash val="lgDash"/>
            <a:miter lim="800000"/>
          </a:ln>
          <a:effectLst/>
        </p:spPr>
      </p:cxnSp>
      <p:cxnSp>
        <p:nvCxnSpPr>
          <p:cNvPr id="14" name="直接连接符 13"/>
          <p:cNvCxnSpPr/>
          <p:nvPr/>
        </p:nvCxnSpPr>
        <p:spPr>
          <a:xfrm flipH="1">
            <a:off x="3100578" y="3363462"/>
            <a:ext cx="5752120" cy="386862"/>
          </a:xfrm>
          <a:prstGeom prst="line">
            <a:avLst/>
          </a:prstGeom>
          <a:noFill/>
          <a:ln w="12700" cap="flat" cmpd="sng" algn="ctr">
            <a:solidFill>
              <a:srgbClr val="C7000B"/>
            </a:solidFill>
            <a:prstDash val="lgDash"/>
            <a:miter lim="800000"/>
          </a:ln>
          <a:effectLst/>
        </p:spPr>
      </p:cxnSp>
      <p:cxnSp>
        <p:nvCxnSpPr>
          <p:cNvPr id="15" name="直接连接符 14"/>
          <p:cNvCxnSpPr/>
          <p:nvPr/>
        </p:nvCxnSpPr>
        <p:spPr>
          <a:xfrm flipH="1">
            <a:off x="3116208" y="3750324"/>
            <a:ext cx="5752122" cy="386862"/>
          </a:xfrm>
          <a:prstGeom prst="line">
            <a:avLst/>
          </a:prstGeom>
          <a:noFill/>
          <a:ln w="12700" cap="flat" cmpd="sng" algn="ctr">
            <a:solidFill>
              <a:srgbClr val="C7000B"/>
            </a:solidFill>
            <a:prstDash val="lgDash"/>
            <a:miter lim="800000"/>
          </a:ln>
          <a:effectLst/>
        </p:spPr>
      </p:cxnSp>
      <p:cxnSp>
        <p:nvCxnSpPr>
          <p:cNvPr id="16" name="直接连接符 15"/>
          <p:cNvCxnSpPr/>
          <p:nvPr/>
        </p:nvCxnSpPr>
        <p:spPr>
          <a:xfrm flipH="1">
            <a:off x="3116208" y="4137186"/>
            <a:ext cx="5736490" cy="291909"/>
          </a:xfrm>
          <a:prstGeom prst="line">
            <a:avLst/>
          </a:prstGeom>
          <a:noFill/>
          <a:ln w="12700" cap="flat" cmpd="sng" algn="ctr">
            <a:solidFill>
              <a:srgbClr val="C7000B"/>
            </a:solidFill>
            <a:prstDash val="lgDash"/>
            <a:miter lim="800000"/>
          </a:ln>
          <a:effectLst/>
        </p:spPr>
      </p:cxnSp>
      <p:cxnSp>
        <p:nvCxnSpPr>
          <p:cNvPr id="17" name="直接连接符 16"/>
          <p:cNvCxnSpPr/>
          <p:nvPr/>
        </p:nvCxnSpPr>
        <p:spPr>
          <a:xfrm flipH="1">
            <a:off x="3116209" y="4440818"/>
            <a:ext cx="5752121" cy="375139"/>
          </a:xfrm>
          <a:prstGeom prst="line">
            <a:avLst/>
          </a:prstGeom>
          <a:noFill/>
          <a:ln w="12700" cap="flat" cmpd="sng" algn="ctr">
            <a:solidFill>
              <a:srgbClr val="C7000B"/>
            </a:solidFill>
            <a:prstDash val="lgDash"/>
            <a:miter lim="800000"/>
          </a:ln>
          <a:effectLst/>
        </p:spPr>
      </p:cxnSp>
      <p:cxnSp>
        <p:nvCxnSpPr>
          <p:cNvPr id="18" name="直接连接符 17"/>
          <p:cNvCxnSpPr/>
          <p:nvPr/>
        </p:nvCxnSpPr>
        <p:spPr>
          <a:xfrm flipH="1">
            <a:off x="3116208" y="4827680"/>
            <a:ext cx="5752122" cy="386862"/>
          </a:xfrm>
          <a:prstGeom prst="line">
            <a:avLst/>
          </a:prstGeom>
          <a:noFill/>
          <a:ln w="12700" cap="flat" cmpd="sng" algn="ctr">
            <a:solidFill>
              <a:srgbClr val="C7000B"/>
            </a:solidFill>
            <a:prstDash val="lgDash"/>
            <a:miter lim="800000"/>
          </a:ln>
          <a:effectLst/>
        </p:spPr>
      </p:cxnSp>
      <p:graphicFrame>
        <p:nvGraphicFramePr>
          <p:cNvPr id="19" name="表格 18"/>
          <p:cNvGraphicFramePr>
            <a:graphicFrameLocks noGrp="1"/>
          </p:cNvGraphicFramePr>
          <p:nvPr/>
        </p:nvGraphicFramePr>
        <p:xfrm>
          <a:off x="627008" y="5656580"/>
          <a:ext cx="10080000" cy="370840"/>
        </p:xfrm>
        <a:graphic>
          <a:graphicData uri="http://schemas.openxmlformats.org/drawingml/2006/table">
            <a:tbl>
              <a:tblPr firstRow="1" bandRow="1"/>
              <a:tblGrid>
                <a:gridCol w="504000"/>
                <a:gridCol w="504000"/>
                <a:gridCol w="504000"/>
                <a:gridCol w="504000"/>
                <a:gridCol w="504000"/>
                <a:gridCol w="504000"/>
                <a:gridCol w="504000"/>
                <a:gridCol w="504000"/>
                <a:gridCol w="504000"/>
                <a:gridCol w="504000"/>
                <a:gridCol w="504000"/>
                <a:gridCol w="504000"/>
                <a:gridCol w="504000"/>
                <a:gridCol w="504000"/>
                <a:gridCol w="504000"/>
                <a:gridCol w="504000"/>
                <a:gridCol w="504000"/>
                <a:gridCol w="504000"/>
                <a:gridCol w="504000"/>
                <a:gridCol w="504000"/>
              </a:tblGrid>
              <a:tr h="370840">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1</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845</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2</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3</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1</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2</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851</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5</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2</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2</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3</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872</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4</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4</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1</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4</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878</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1</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5</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l"/>
                      <a:r>
                        <a:rPr lang="en-US" altLang="zh-CN" sz="1400" b="0" dirty="0" smtClean="0">
                          <a:solidFill>
                            <a:schemeClr val="tx1"/>
                          </a:solidFill>
                          <a:latin typeface="微软雅黑" panose="020B0503020204020204" pitchFamily="34" charset="-122"/>
                          <a:ea typeface="微软雅黑" panose="020B0503020204020204" pitchFamily="34" charset="-122"/>
                        </a:rPr>
                        <a:t>2</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行存表示例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默认创建表的类型。数据按行进行存储，即一行数据是连续存储。适用于对数据需要经常更新的场景。</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示例：</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191491" y="2729345"/>
            <a:ext cx="8132618" cy="2585323"/>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CREATE TABLE customer_t1</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state_ID</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CHAR(2),</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state_NAME</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VARCHAR2(40),</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area_ID</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NUMBER</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删除表</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DROP TABLE customer_t1;</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列存表</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23" name="文本占位符 27"/>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列存储是指将表按列存储到硬盘分区上。表格为列存表，下方为列存表在硬盘上存储的方式，即按照每一列的内容进行存储。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4" name="表格 23"/>
          <p:cNvGraphicFramePr>
            <a:graphicFrameLocks noGrp="1"/>
          </p:cNvGraphicFramePr>
          <p:nvPr/>
        </p:nvGraphicFramePr>
        <p:xfrm>
          <a:off x="3325447" y="2278781"/>
          <a:ext cx="5541107" cy="3510280"/>
        </p:xfrm>
        <a:graphic>
          <a:graphicData uri="http://schemas.openxmlformats.org/drawingml/2006/table">
            <a:tbl>
              <a:tblPr firstRow="1" bandRow="1"/>
              <a:tblGrid>
                <a:gridCol w="969107"/>
                <a:gridCol w="937847"/>
                <a:gridCol w="1160584"/>
                <a:gridCol w="1277815"/>
                <a:gridCol w="1195754"/>
              </a:tblGrid>
              <a:tr h="370840">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en-US" altLang="zh-CN" dirty="0" smtClean="0">
                          <a:latin typeface="微软雅黑" panose="020B0503020204020204" pitchFamily="34" charset="-122"/>
                          <a:ea typeface="微软雅黑" panose="020B0503020204020204" pitchFamily="34" charset="-122"/>
                        </a:rPr>
                        <a:t>Row</a:t>
                      </a:r>
                      <a:r>
                        <a:rPr lang="en-US" altLang="zh-CN" baseline="0" dirty="0" smtClean="0">
                          <a:latin typeface="微软雅黑" panose="020B0503020204020204" pitchFamily="34" charset="-122"/>
                          <a:ea typeface="微软雅黑" panose="020B0503020204020204" pitchFamily="34" charset="-122"/>
                        </a:rPr>
                        <a:t> ID</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en-US" altLang="zh-CN" dirty="0" smtClean="0">
                          <a:latin typeface="微软雅黑" panose="020B0503020204020204" pitchFamily="34" charset="-122"/>
                          <a:ea typeface="微软雅黑" panose="020B0503020204020204" pitchFamily="34" charset="-122"/>
                        </a:rPr>
                        <a:t>Time/Date</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en-US" altLang="zh-CN" dirty="0" err="1" smtClean="0">
                          <a:latin typeface="微软雅黑" panose="020B0503020204020204" pitchFamily="34" charset="-122"/>
                          <a:ea typeface="微软雅黑" panose="020B0503020204020204" pitchFamily="34" charset="-122"/>
                        </a:rPr>
                        <a:t>Matenal</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en-US" altLang="zh-CN" dirty="0" smtClean="0">
                          <a:latin typeface="微软雅黑" panose="020B0503020204020204" pitchFamily="34" charset="-122"/>
                          <a:ea typeface="微软雅黑" panose="020B0503020204020204" pitchFamily="34" charset="-122"/>
                        </a:rPr>
                        <a:t>Customer</a:t>
                      </a:r>
                      <a:r>
                        <a:rPr lang="en-US" altLang="zh-CN" baseline="0" dirty="0" smtClean="0">
                          <a:latin typeface="微软雅黑" panose="020B0503020204020204" pitchFamily="34" charset="-122"/>
                          <a:ea typeface="微软雅黑" panose="020B0503020204020204" pitchFamily="34" charset="-122"/>
                        </a:rPr>
                        <a:t> </a:t>
                      </a:r>
                      <a:endParaRPr lang="en-US" altLang="zh-CN" baseline="0" dirty="0" smtClean="0">
                        <a:latin typeface="微软雅黑" panose="020B0503020204020204" pitchFamily="34" charset="-122"/>
                        <a:ea typeface="微软雅黑" panose="020B0503020204020204" pitchFamily="34" charset="-122"/>
                      </a:endParaRPr>
                    </a:p>
                    <a:p>
                      <a:pPr algn="ctr"/>
                      <a:r>
                        <a:rPr lang="en-US" altLang="zh-CN" baseline="0" dirty="0" smtClean="0">
                          <a:latin typeface="微软雅黑" panose="020B0503020204020204" pitchFamily="34" charset="-122"/>
                          <a:ea typeface="微软雅黑" panose="020B0503020204020204" pitchFamily="34" charset="-122"/>
                        </a:rPr>
                        <a:t>Name</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en-US" altLang="zh-CN" dirty="0" smtClean="0">
                          <a:latin typeface="微软雅黑" panose="020B0503020204020204" pitchFamily="34" charset="-122"/>
                          <a:ea typeface="微软雅黑" panose="020B0503020204020204" pitchFamily="34" charset="-122"/>
                        </a:rPr>
                        <a:t>Quantity</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37084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845</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851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872</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878</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888</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6</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895</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7</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901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cxnSp>
        <p:nvCxnSpPr>
          <p:cNvPr id="25" name="直接箭头连接符 24"/>
          <p:cNvCxnSpPr/>
          <p:nvPr/>
        </p:nvCxnSpPr>
        <p:spPr>
          <a:xfrm>
            <a:off x="3823855" y="2048816"/>
            <a:ext cx="0" cy="3602182"/>
          </a:xfrm>
          <a:prstGeom prst="straightConnector1">
            <a:avLst/>
          </a:prstGeom>
          <a:noFill/>
          <a:ln w="12700" cap="flat" cmpd="sng" algn="ctr">
            <a:solidFill>
              <a:srgbClr val="C7000B"/>
            </a:solidFill>
            <a:prstDash val="solid"/>
            <a:miter lim="800000"/>
            <a:tailEnd type="triangle"/>
          </a:ln>
          <a:effectLst/>
        </p:spPr>
      </p:cxnSp>
      <p:cxnSp>
        <p:nvCxnSpPr>
          <p:cNvPr id="26" name="直接箭头连接符 25"/>
          <p:cNvCxnSpPr/>
          <p:nvPr/>
        </p:nvCxnSpPr>
        <p:spPr>
          <a:xfrm>
            <a:off x="4752109" y="2048816"/>
            <a:ext cx="0" cy="3602182"/>
          </a:xfrm>
          <a:prstGeom prst="straightConnector1">
            <a:avLst/>
          </a:prstGeom>
          <a:noFill/>
          <a:ln w="12700" cap="flat" cmpd="sng" algn="ctr">
            <a:solidFill>
              <a:srgbClr val="C7000B"/>
            </a:solidFill>
            <a:prstDash val="solid"/>
            <a:miter lim="800000"/>
            <a:tailEnd type="triangle"/>
          </a:ln>
          <a:effectLst/>
        </p:spPr>
      </p:cxnSp>
      <p:cxnSp>
        <p:nvCxnSpPr>
          <p:cNvPr id="27" name="直接箭头连接符 26"/>
          <p:cNvCxnSpPr/>
          <p:nvPr/>
        </p:nvCxnSpPr>
        <p:spPr>
          <a:xfrm>
            <a:off x="5805055" y="2048816"/>
            <a:ext cx="0" cy="3602182"/>
          </a:xfrm>
          <a:prstGeom prst="straightConnector1">
            <a:avLst/>
          </a:prstGeom>
          <a:noFill/>
          <a:ln w="12700" cap="flat" cmpd="sng" algn="ctr">
            <a:solidFill>
              <a:srgbClr val="C7000B"/>
            </a:solidFill>
            <a:prstDash val="solid"/>
            <a:miter lim="800000"/>
            <a:tailEnd type="triangle"/>
          </a:ln>
          <a:effectLst/>
        </p:spPr>
      </p:cxnSp>
      <p:cxnSp>
        <p:nvCxnSpPr>
          <p:cNvPr id="28" name="直接箭头连接符 27"/>
          <p:cNvCxnSpPr/>
          <p:nvPr/>
        </p:nvCxnSpPr>
        <p:spPr>
          <a:xfrm>
            <a:off x="7024255" y="2048816"/>
            <a:ext cx="0" cy="3602182"/>
          </a:xfrm>
          <a:prstGeom prst="straightConnector1">
            <a:avLst/>
          </a:prstGeom>
          <a:noFill/>
          <a:ln w="12700" cap="flat" cmpd="sng" algn="ctr">
            <a:solidFill>
              <a:srgbClr val="C7000B"/>
            </a:solidFill>
            <a:prstDash val="solid"/>
            <a:miter lim="800000"/>
            <a:tailEnd type="triangle"/>
          </a:ln>
          <a:effectLst/>
        </p:spPr>
      </p:cxnSp>
      <p:cxnSp>
        <p:nvCxnSpPr>
          <p:cNvPr id="29" name="直接箭头连接符 28"/>
          <p:cNvCxnSpPr/>
          <p:nvPr/>
        </p:nvCxnSpPr>
        <p:spPr>
          <a:xfrm>
            <a:off x="8312728" y="2048816"/>
            <a:ext cx="0" cy="3602182"/>
          </a:xfrm>
          <a:prstGeom prst="straightConnector1">
            <a:avLst/>
          </a:prstGeom>
          <a:noFill/>
          <a:ln w="12700" cap="flat" cmpd="sng" algn="ctr">
            <a:solidFill>
              <a:srgbClr val="C7000B"/>
            </a:solidFill>
            <a:prstDash val="solid"/>
            <a:miter lim="800000"/>
            <a:tailEnd type="triangle"/>
          </a:ln>
          <a:effectLst/>
        </p:spPr>
      </p:cxnSp>
      <p:cxnSp>
        <p:nvCxnSpPr>
          <p:cNvPr id="30" name="直接连接符 29"/>
          <p:cNvCxnSpPr/>
          <p:nvPr/>
        </p:nvCxnSpPr>
        <p:spPr>
          <a:xfrm flipH="1">
            <a:off x="3823855" y="2048816"/>
            <a:ext cx="928254" cy="3602182"/>
          </a:xfrm>
          <a:prstGeom prst="line">
            <a:avLst/>
          </a:prstGeom>
          <a:noFill/>
          <a:ln w="12700" cap="flat" cmpd="sng" algn="ctr">
            <a:solidFill>
              <a:srgbClr val="C7000B"/>
            </a:solidFill>
            <a:prstDash val="lgDash"/>
            <a:miter lim="800000"/>
          </a:ln>
          <a:effectLst/>
        </p:spPr>
      </p:cxnSp>
      <p:cxnSp>
        <p:nvCxnSpPr>
          <p:cNvPr id="31" name="直接连接符 30"/>
          <p:cNvCxnSpPr/>
          <p:nvPr/>
        </p:nvCxnSpPr>
        <p:spPr>
          <a:xfrm flipH="1">
            <a:off x="4755444" y="2048816"/>
            <a:ext cx="1049610" cy="3602182"/>
          </a:xfrm>
          <a:prstGeom prst="line">
            <a:avLst/>
          </a:prstGeom>
          <a:noFill/>
          <a:ln w="12700" cap="flat" cmpd="sng" algn="ctr">
            <a:solidFill>
              <a:srgbClr val="C7000B"/>
            </a:solidFill>
            <a:prstDash val="lgDash"/>
            <a:miter lim="800000"/>
          </a:ln>
          <a:effectLst/>
        </p:spPr>
      </p:cxnSp>
      <p:cxnSp>
        <p:nvCxnSpPr>
          <p:cNvPr id="32" name="直接连接符 31"/>
          <p:cNvCxnSpPr/>
          <p:nvPr/>
        </p:nvCxnSpPr>
        <p:spPr>
          <a:xfrm flipH="1">
            <a:off x="5814260" y="2048816"/>
            <a:ext cx="1209993" cy="3602182"/>
          </a:xfrm>
          <a:prstGeom prst="line">
            <a:avLst/>
          </a:prstGeom>
          <a:noFill/>
          <a:ln w="12700" cap="flat" cmpd="sng" algn="ctr">
            <a:solidFill>
              <a:srgbClr val="C7000B"/>
            </a:solidFill>
            <a:prstDash val="lgDash"/>
            <a:miter lim="800000"/>
          </a:ln>
          <a:effectLst/>
        </p:spPr>
      </p:cxnSp>
      <p:cxnSp>
        <p:nvCxnSpPr>
          <p:cNvPr id="33" name="直接连接符 32"/>
          <p:cNvCxnSpPr/>
          <p:nvPr/>
        </p:nvCxnSpPr>
        <p:spPr>
          <a:xfrm flipH="1">
            <a:off x="7024253" y="2048816"/>
            <a:ext cx="1288472" cy="3602182"/>
          </a:xfrm>
          <a:prstGeom prst="line">
            <a:avLst/>
          </a:prstGeom>
          <a:noFill/>
          <a:ln w="12700" cap="flat" cmpd="sng" algn="ctr">
            <a:solidFill>
              <a:srgbClr val="C7000B"/>
            </a:solidFill>
            <a:prstDash val="lgDash"/>
            <a:miter lim="800000"/>
          </a:ln>
          <a:effectLst/>
        </p:spPr>
      </p:cxnSp>
      <p:graphicFrame>
        <p:nvGraphicFramePr>
          <p:cNvPr id="34" name="表格 33"/>
          <p:cNvGraphicFramePr>
            <a:graphicFrameLocks noGrp="1"/>
          </p:cNvGraphicFramePr>
          <p:nvPr/>
        </p:nvGraphicFramePr>
        <p:xfrm>
          <a:off x="580580" y="5761966"/>
          <a:ext cx="2016000" cy="370840"/>
        </p:xfrm>
        <a:graphic>
          <a:graphicData uri="http://schemas.openxmlformats.org/drawingml/2006/table">
            <a:tbl>
              <a:tblPr firstRow="1" bandRow="1"/>
              <a:tblGrid>
                <a:gridCol w="504000"/>
                <a:gridCol w="504000"/>
                <a:gridCol w="504000"/>
                <a:gridCol w="504000"/>
              </a:tblGrid>
              <a:tr h="370840">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bl>
          </a:graphicData>
        </a:graphic>
      </p:graphicFrame>
      <p:graphicFrame>
        <p:nvGraphicFramePr>
          <p:cNvPr id="35" name="表格 34"/>
          <p:cNvGraphicFramePr>
            <a:graphicFrameLocks noGrp="1"/>
          </p:cNvGraphicFramePr>
          <p:nvPr/>
        </p:nvGraphicFramePr>
        <p:xfrm>
          <a:off x="3268136" y="5758447"/>
          <a:ext cx="2448000" cy="370840"/>
        </p:xfrm>
        <a:graphic>
          <a:graphicData uri="http://schemas.openxmlformats.org/drawingml/2006/table">
            <a:tbl>
              <a:tblPr firstRow="1" bandRow="1"/>
              <a:tblGrid>
                <a:gridCol w="612000"/>
                <a:gridCol w="612000"/>
                <a:gridCol w="612000"/>
                <a:gridCol w="612000"/>
              </a:tblGrid>
              <a:tr h="370840">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845</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851</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872</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878</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graphicFrame>
        <p:nvGraphicFramePr>
          <p:cNvPr id="36" name="表格 35"/>
          <p:cNvGraphicFramePr>
            <a:graphicFrameLocks noGrp="1"/>
          </p:cNvGraphicFramePr>
          <p:nvPr/>
        </p:nvGraphicFramePr>
        <p:xfrm>
          <a:off x="6387692" y="5745793"/>
          <a:ext cx="2016000" cy="370840"/>
        </p:xfrm>
        <a:graphic>
          <a:graphicData uri="http://schemas.openxmlformats.org/drawingml/2006/table">
            <a:tbl>
              <a:tblPr firstRow="1" bandRow="1"/>
              <a:tblGrid>
                <a:gridCol w="504000"/>
                <a:gridCol w="504000"/>
                <a:gridCol w="504000"/>
                <a:gridCol w="504000"/>
              </a:tblGrid>
              <a:tr h="370840">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bl>
          </a:graphicData>
        </a:graphic>
      </p:graphicFrame>
      <p:graphicFrame>
        <p:nvGraphicFramePr>
          <p:cNvPr id="37" name="表格 36"/>
          <p:cNvGraphicFramePr>
            <a:graphicFrameLocks noGrp="1"/>
          </p:cNvGraphicFramePr>
          <p:nvPr/>
        </p:nvGraphicFramePr>
        <p:xfrm>
          <a:off x="9075248" y="5748396"/>
          <a:ext cx="2016000" cy="365760"/>
        </p:xfrm>
        <a:graphic>
          <a:graphicData uri="http://schemas.openxmlformats.org/drawingml/2006/table">
            <a:tbl>
              <a:tblPr firstRow="1" bandRow="1"/>
              <a:tblGrid>
                <a:gridCol w="504000"/>
                <a:gridCol w="504000"/>
                <a:gridCol w="504000"/>
                <a:gridCol w="504000"/>
              </a:tblGrid>
              <a:tr h="325437">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r>
                        <a:rPr lang="en-US" altLang="zh-CN" b="0" dirty="0" smtClean="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38" name="文本框 37"/>
          <p:cNvSpPr txBox="1"/>
          <p:nvPr/>
        </p:nvSpPr>
        <p:spPr>
          <a:xfrm>
            <a:off x="2665050" y="5674114"/>
            <a:ext cx="1045029" cy="400110"/>
          </a:xfrm>
          <a:prstGeom prst="rect">
            <a:avLst/>
          </a:prstGeom>
          <a:noFill/>
        </p:spPr>
        <p:txBody>
          <a:bodyPr wrap="square" rtlCol="0">
            <a:spAutoFit/>
          </a:bodyPr>
          <a:lstStyle/>
          <a:p>
            <a:pPr defTabSz="914400"/>
            <a:r>
              <a:rPr lang="en-US" altLang="zh-CN" sz="2000" b="1" dirty="0" smtClean="0">
                <a:solidFill>
                  <a:prstClr val="black"/>
                </a:solidFill>
                <a:latin typeface="微软雅黑" panose="020B0503020204020204" pitchFamily="34" charset="-122"/>
                <a:ea typeface="微软雅黑" panose="020B0503020204020204" pitchFamily="34" charset="-122"/>
              </a:rPr>
              <a:t>……</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759678" y="5663252"/>
            <a:ext cx="1045029" cy="400110"/>
          </a:xfrm>
          <a:prstGeom prst="rect">
            <a:avLst/>
          </a:prstGeom>
          <a:noFill/>
        </p:spPr>
        <p:txBody>
          <a:bodyPr wrap="square" rtlCol="0">
            <a:spAutoFit/>
          </a:bodyPr>
          <a:lstStyle/>
          <a:p>
            <a:pPr defTabSz="914400"/>
            <a:r>
              <a:rPr lang="en-US" altLang="zh-CN" sz="2000" b="1" dirty="0" smtClean="0">
                <a:solidFill>
                  <a:prstClr val="black"/>
                </a:solidFill>
                <a:latin typeface="微软雅黑" panose="020B0503020204020204" pitchFamily="34" charset="-122"/>
                <a:ea typeface="微软雅黑" panose="020B0503020204020204" pitchFamily="34" charset="-122"/>
              </a:rPr>
              <a:t>……</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8447234" y="5645086"/>
            <a:ext cx="1045029" cy="400110"/>
          </a:xfrm>
          <a:prstGeom prst="rect">
            <a:avLst/>
          </a:prstGeom>
          <a:noFill/>
        </p:spPr>
        <p:txBody>
          <a:bodyPr wrap="square" rtlCol="0">
            <a:spAutoFit/>
          </a:bodyPr>
          <a:lstStyle/>
          <a:p>
            <a:pPr defTabSz="914400"/>
            <a:r>
              <a:rPr lang="en-US" altLang="zh-CN" sz="2000" b="1" dirty="0" smtClean="0">
                <a:solidFill>
                  <a:prstClr val="black"/>
                </a:solidFill>
                <a:latin typeface="微软雅黑" panose="020B0503020204020204" pitchFamily="34" charset="-122"/>
                <a:ea typeface="微软雅黑" panose="020B0503020204020204" pitchFamily="34" charset="-122"/>
              </a:rPr>
              <a:t>……</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1091248" y="5645086"/>
            <a:ext cx="1045029" cy="400110"/>
          </a:xfrm>
          <a:prstGeom prst="rect">
            <a:avLst/>
          </a:prstGeom>
          <a:noFill/>
        </p:spPr>
        <p:txBody>
          <a:bodyPr wrap="square" rtlCol="0">
            <a:spAutoFit/>
          </a:bodyPr>
          <a:lstStyle/>
          <a:p>
            <a:pPr defTabSz="914400"/>
            <a:r>
              <a:rPr lang="en-US" altLang="zh-CN" sz="2000" b="1" dirty="0" smtClean="0">
                <a:solidFill>
                  <a:prstClr val="black"/>
                </a:solidFill>
                <a:latin typeface="微软雅黑" panose="020B0503020204020204" pitchFamily="34" charset="-122"/>
                <a:ea typeface="微软雅黑" panose="020B0503020204020204" pitchFamily="34" charset="-122"/>
              </a:rPr>
              <a:t>……</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列存表示例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列存表在创建时需声明，数据按列进行存储，即一列所有数据是连续存储的。单列查询</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IO</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小，比行存表占用更少的存储空间，适合数据批量插入、更新较少和以查询为主统计分析类的场景，列存表不适合点查询。</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示例：</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191491" y="3242822"/>
            <a:ext cx="8132618" cy="286232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CREATE TABLE customer_t2</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state_ID</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CHAR(2),</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state_NAME</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VARCHAR2(40),</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area_ID</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NUMBER</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WITH (ORIENTATION = COLUMN);</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删除表</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DROP TABLE customer_t2;</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行存表与列存表对比</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graphicFrame>
        <p:nvGraphicFramePr>
          <p:cNvPr id="3" name="表格 2"/>
          <p:cNvGraphicFramePr>
            <a:graphicFrameLocks noGrp="1"/>
          </p:cNvGraphicFramePr>
          <p:nvPr/>
        </p:nvGraphicFramePr>
        <p:xfrm>
          <a:off x="598502" y="1705127"/>
          <a:ext cx="11150585" cy="3621616"/>
        </p:xfrm>
        <a:graphic>
          <a:graphicData uri="http://schemas.openxmlformats.org/drawingml/2006/table">
            <a:tbl>
              <a:tblPr/>
              <a:tblGrid>
                <a:gridCol w="1440000"/>
                <a:gridCol w="3132000"/>
                <a:gridCol w="3132000"/>
                <a:gridCol w="3446585"/>
              </a:tblGrid>
              <a:tr h="538291">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800" b="1" dirty="0" smtClean="0">
                          <a:effectLst/>
                          <a:latin typeface="微软雅黑" panose="020B0503020204020204" pitchFamily="34" charset="-122"/>
                          <a:ea typeface="微软雅黑" panose="020B0503020204020204" pitchFamily="34" charset="-122"/>
                        </a:rPr>
                        <a:t>存储模型</a:t>
                      </a:r>
                      <a:endParaRPr lang="zh-CN" altLang="en-US" sz="1800" b="1" dirty="0">
                        <a:effectLst/>
                        <a:latin typeface="微软雅黑" panose="020B0503020204020204" pitchFamily="34" charset="-122"/>
                        <a:ea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800" b="1" dirty="0" smtClean="0">
                          <a:effectLst/>
                          <a:latin typeface="微软雅黑" panose="020B0503020204020204" pitchFamily="34" charset="-122"/>
                          <a:ea typeface="微软雅黑" panose="020B0503020204020204" pitchFamily="34" charset="-122"/>
                        </a:rPr>
                        <a:t>优点</a:t>
                      </a:r>
                      <a:endParaRPr lang="zh-CN" altLang="en-US" sz="18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ctr" defTabSz="913765" rtl="0" eaLnBrk="1" fontAlgn="auto" latinLnBrk="0" hangingPunct="1">
                        <a:lnSpc>
                          <a:spcPct val="100000"/>
                        </a:lnSpc>
                        <a:spcBef>
                          <a:spcPts val="0"/>
                        </a:spcBef>
                        <a:spcAft>
                          <a:spcPts val="0"/>
                        </a:spcAft>
                        <a:buClrTx/>
                        <a:buSzTx/>
                        <a:buFontTx/>
                        <a:buNone/>
                        <a:defRPr/>
                      </a:pPr>
                      <a:r>
                        <a:rPr lang="zh-CN" altLang="en-US" sz="1800" b="1" dirty="0" smtClean="0">
                          <a:effectLst/>
                          <a:latin typeface="微软雅黑" panose="020B0503020204020204" pitchFamily="34" charset="-122"/>
                          <a:ea typeface="微软雅黑" panose="020B0503020204020204" pitchFamily="34" charset="-122"/>
                        </a:rPr>
                        <a:t>缺点</a:t>
                      </a:r>
                      <a:endParaRPr lang="zh-CN" altLang="en-US" sz="1800" b="1" dirty="0" smtClean="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800" b="1" dirty="0" smtClean="0">
                          <a:effectLst/>
                          <a:latin typeface="微软雅黑" panose="020B0503020204020204" pitchFamily="34" charset="-122"/>
                          <a:ea typeface="微软雅黑" panose="020B0503020204020204" pitchFamily="34" charset="-122"/>
                        </a:rPr>
                        <a:t>适用场景</a:t>
                      </a:r>
                      <a:endParaRPr lang="zh-CN" altLang="en-US" sz="18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1340989">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r>
                        <a:rPr lang="zh-CN" altLang="en-US" sz="1800" kern="1200" dirty="0" smtClean="0">
                          <a:solidFill>
                            <a:schemeClr val="tx1"/>
                          </a:solidFill>
                          <a:effectLst/>
                          <a:latin typeface="微软雅黑" panose="020B0503020204020204" pitchFamily="34" charset="-122"/>
                          <a:ea typeface="微软雅黑" panose="020B0503020204020204" pitchFamily="34" charset="-122"/>
                          <a:cs typeface="+mn-cs"/>
                        </a:rPr>
                        <a:t>行存</a:t>
                      </a:r>
                      <a:endParaRPr lang="en-US" altLang="zh-CN" sz="1800"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285750" indent="-285750">
                        <a:buFont typeface="Arial" panose="020B0604020202020204" pitchFamily="34" charset="0"/>
                        <a:buChar char="•"/>
                      </a:pPr>
                      <a:r>
                        <a:rPr lang="zh-CN" altLang="en-US" sz="1800" dirty="0" smtClean="0">
                          <a:effectLst/>
                          <a:latin typeface="微软雅黑" panose="020B0503020204020204" pitchFamily="34" charset="-122"/>
                          <a:ea typeface="微软雅黑" panose="020B0503020204020204" pitchFamily="34" charset="-122"/>
                        </a:rPr>
                        <a:t>数据被保存在一起。</a:t>
                      </a:r>
                      <a:endParaRPr lang="en-US" altLang="zh-CN" sz="1800" dirty="0" smtClean="0">
                        <a:effectLst/>
                        <a:latin typeface="微软雅黑" panose="020B0503020204020204" pitchFamily="34" charset="-122"/>
                        <a:ea typeface="微软雅黑" panose="020B0503020204020204" pitchFamily="34" charset="-122"/>
                      </a:endParaRPr>
                    </a:p>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800" dirty="0" smtClean="0">
                          <a:effectLst/>
                          <a:latin typeface="微软雅黑" panose="020B0503020204020204" pitchFamily="34" charset="-122"/>
                          <a:ea typeface="微软雅黑" panose="020B0503020204020204" pitchFamily="34" charset="-122"/>
                        </a:rPr>
                        <a:t>INSERT/UPDATE</a:t>
                      </a:r>
                      <a:r>
                        <a:rPr lang="zh-CN" altLang="en-US" sz="1800" dirty="0" smtClean="0">
                          <a:effectLst/>
                          <a:latin typeface="微软雅黑" panose="020B0503020204020204" pitchFamily="34" charset="-122"/>
                          <a:ea typeface="微软雅黑" panose="020B0503020204020204" pitchFamily="34" charset="-122"/>
                        </a:rPr>
                        <a:t>容易。</a:t>
                      </a:r>
                      <a:endParaRPr lang="en-US" altLang="zh-CN" sz="18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800" dirty="0" smtClean="0">
                          <a:effectLst/>
                          <a:latin typeface="微软雅黑" panose="020B0503020204020204" pitchFamily="34" charset="-122"/>
                          <a:ea typeface="微软雅黑" panose="020B0503020204020204" pitchFamily="34" charset="-122"/>
                        </a:rPr>
                        <a:t>选择</a:t>
                      </a:r>
                      <a:r>
                        <a:rPr lang="en-US" altLang="zh-CN" sz="1800" dirty="0" smtClean="0">
                          <a:effectLst/>
                          <a:latin typeface="微软雅黑" panose="020B0503020204020204" pitchFamily="34" charset="-122"/>
                          <a:ea typeface="微软雅黑" panose="020B0503020204020204" pitchFamily="34" charset="-122"/>
                        </a:rPr>
                        <a:t>(Selection)</a:t>
                      </a:r>
                      <a:r>
                        <a:rPr lang="zh-CN" altLang="en-US" sz="1800" dirty="0" smtClean="0">
                          <a:effectLst/>
                          <a:latin typeface="微软雅黑" panose="020B0503020204020204" pitchFamily="34" charset="-122"/>
                          <a:ea typeface="微软雅黑" panose="020B0503020204020204" pitchFamily="34" charset="-122"/>
                        </a:rPr>
                        <a:t>时即使只涉及某几列，所有数据也都会被读取。</a:t>
                      </a:r>
                      <a:endParaRPr lang="en-US" altLang="zh-CN" sz="18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285750" indent="-285750">
                        <a:buFont typeface="Arial" panose="020B0604020202020204" pitchFamily="34" charset="0"/>
                        <a:buChar char="•"/>
                      </a:pPr>
                      <a:r>
                        <a:rPr lang="zh-CN" altLang="en-US" sz="1800" dirty="0" smtClean="0">
                          <a:effectLst/>
                          <a:latin typeface="微软雅黑" panose="020B0503020204020204" pitchFamily="34" charset="-122"/>
                          <a:ea typeface="微软雅黑" panose="020B0503020204020204" pitchFamily="34" charset="-122"/>
                        </a:rPr>
                        <a:t>点查询（返回记录少，基于索引的简单查询）。</a:t>
                      </a:r>
                      <a:endParaRPr lang="zh-CN" altLang="en-US" sz="1800" dirty="0" smtClean="0">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800" dirty="0" smtClean="0">
                          <a:effectLst/>
                          <a:latin typeface="微软雅黑" panose="020B0503020204020204" pitchFamily="34" charset="-122"/>
                          <a:ea typeface="微软雅黑" panose="020B0503020204020204" pitchFamily="34" charset="-122"/>
                        </a:rPr>
                        <a:t>增、删、改操作较多的场景。</a:t>
                      </a:r>
                      <a:endParaRPr lang="zh-CN" altLang="en-US" sz="18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742336">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800" dirty="0" smtClean="0">
                          <a:effectLst/>
                          <a:latin typeface="微软雅黑" panose="020B0503020204020204" pitchFamily="34" charset="-122"/>
                          <a:ea typeface="微软雅黑" panose="020B0503020204020204" pitchFamily="34" charset="-122"/>
                        </a:rPr>
                        <a:t>列存</a:t>
                      </a:r>
                      <a:endParaRPr lang="en-US" sz="18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285750" indent="-285750">
                        <a:buFont typeface="Arial" panose="020B0604020202020204" pitchFamily="34" charset="0"/>
                        <a:buChar char="•"/>
                      </a:pPr>
                      <a:r>
                        <a:rPr lang="zh-CN" altLang="en-US" sz="1800" dirty="0" smtClean="0">
                          <a:effectLst/>
                          <a:latin typeface="微软雅黑" panose="020B0503020204020204" pitchFamily="34" charset="-122"/>
                          <a:ea typeface="微软雅黑" panose="020B0503020204020204" pitchFamily="34" charset="-122"/>
                        </a:rPr>
                        <a:t>查询时只有涉及到的列会被读取。</a:t>
                      </a:r>
                      <a:endParaRPr lang="zh-CN" altLang="en-US" sz="1800" dirty="0" smtClean="0">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800" dirty="0" smtClean="0">
                          <a:effectLst/>
                          <a:latin typeface="微软雅黑" panose="020B0503020204020204" pitchFamily="34" charset="-122"/>
                          <a:ea typeface="微软雅黑" panose="020B0503020204020204" pitchFamily="34" charset="-122"/>
                        </a:rPr>
                        <a:t>投影</a:t>
                      </a:r>
                      <a:r>
                        <a:rPr lang="en-US" altLang="zh-CN" sz="1800" dirty="0" smtClean="0">
                          <a:effectLst/>
                          <a:latin typeface="微软雅黑" panose="020B0503020204020204" pitchFamily="34" charset="-122"/>
                          <a:ea typeface="微软雅黑" panose="020B0503020204020204" pitchFamily="34" charset="-122"/>
                        </a:rPr>
                        <a:t>(Projection)</a:t>
                      </a:r>
                      <a:r>
                        <a:rPr lang="zh-CN" altLang="en-US" sz="1800" dirty="0" smtClean="0">
                          <a:effectLst/>
                          <a:latin typeface="微软雅黑" panose="020B0503020204020204" pitchFamily="34" charset="-122"/>
                          <a:ea typeface="微软雅黑" panose="020B0503020204020204" pitchFamily="34" charset="-122"/>
                        </a:rPr>
                        <a:t>很高效。</a:t>
                      </a:r>
                      <a:endParaRPr lang="zh-CN" altLang="en-US" sz="1800" dirty="0" smtClean="0">
                        <a:effectLst/>
                        <a:latin typeface="微软雅黑" panose="020B0503020204020204" pitchFamily="34" charset="-122"/>
                        <a:ea typeface="微软雅黑" panose="020B0503020204020204" pitchFamily="34" charset="-122"/>
                      </a:endParaRPr>
                    </a:p>
                    <a:p>
                      <a:r>
                        <a:rPr lang="zh-CN" altLang="en-US" sz="1800" dirty="0" smtClean="0">
                          <a:effectLst/>
                          <a:latin typeface="微软雅黑" panose="020B0503020204020204" pitchFamily="34" charset="-122"/>
                          <a:ea typeface="微软雅黑" panose="020B0503020204020204" pitchFamily="34" charset="-122"/>
                        </a:rPr>
                        <a:t>任何列都能作为索引。</a:t>
                      </a:r>
                      <a:endParaRPr lang="en-US" altLang="zh-CN" sz="18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285750" indent="-285750">
                        <a:buFont typeface="Arial" panose="020B0604020202020204" pitchFamily="34" charset="0"/>
                        <a:buChar char="•"/>
                      </a:pPr>
                      <a:r>
                        <a:rPr lang="zh-CN" altLang="en-US" sz="1800" dirty="0" smtClean="0">
                          <a:effectLst/>
                          <a:latin typeface="微软雅黑" panose="020B0503020204020204" pitchFamily="34" charset="-122"/>
                          <a:ea typeface="微软雅黑" panose="020B0503020204020204" pitchFamily="34" charset="-122"/>
                        </a:rPr>
                        <a:t>选择完成时，被选择的列要重新组装。</a:t>
                      </a:r>
                      <a:endParaRPr lang="zh-CN" altLang="en-US" sz="1800" dirty="0" smtClean="0">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800" dirty="0" smtClean="0">
                          <a:effectLst/>
                          <a:latin typeface="微软雅黑" panose="020B0503020204020204" pitchFamily="34" charset="-122"/>
                          <a:ea typeface="微软雅黑" panose="020B0503020204020204" pitchFamily="34" charset="-122"/>
                        </a:rPr>
                        <a:t>INSERT/UPDATE</a:t>
                      </a:r>
                      <a:r>
                        <a:rPr lang="zh-CN" altLang="en-US" sz="1800" dirty="0" smtClean="0">
                          <a:effectLst/>
                          <a:latin typeface="微软雅黑" panose="020B0503020204020204" pitchFamily="34" charset="-122"/>
                          <a:ea typeface="微软雅黑" panose="020B0503020204020204" pitchFamily="34" charset="-122"/>
                        </a:rPr>
                        <a:t>比较麻烦。</a:t>
                      </a:r>
                      <a:endParaRPr lang="en-US" altLang="zh-CN" sz="18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285750" indent="-285750">
                        <a:buFont typeface="Arial" panose="020B0604020202020204" pitchFamily="34" charset="0"/>
                        <a:buChar char="•"/>
                      </a:pPr>
                      <a:r>
                        <a:rPr lang="zh-CN" altLang="en-US" sz="1800" dirty="0" smtClean="0">
                          <a:effectLst/>
                          <a:latin typeface="微软雅黑" panose="020B0503020204020204" pitchFamily="34" charset="-122"/>
                          <a:ea typeface="微软雅黑" panose="020B0503020204020204" pitchFamily="34" charset="-122"/>
                        </a:rPr>
                        <a:t>统计分析类查询 （关联、分组操作较多的场景）。</a:t>
                      </a:r>
                      <a:endParaRPr lang="zh-CN" altLang="en-US" sz="1800" dirty="0" smtClean="0">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800" dirty="0" smtClean="0">
                          <a:effectLst/>
                          <a:latin typeface="微软雅黑" panose="020B0503020204020204" pitchFamily="34" charset="-122"/>
                          <a:ea typeface="微软雅黑" panose="020B0503020204020204" pitchFamily="34" charset="-122"/>
                        </a:rPr>
                        <a:t>即席查询（查询条件不确定，行存表扫描难以使用索引）。</a:t>
                      </a:r>
                      <a:endParaRPr lang="en-US" altLang="zh-CN" sz="18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行存表和列存表的选择</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4"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更新频繁程度</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数据如果频繁更新，选择行存表。</a:t>
            </a:r>
            <a:endParaRPr lang="en-US" altLang="zh-CN" sz="18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插入频繁程度</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频繁的少量插入，选择行存表。一次插入大批量数据，选择列存表。</a:t>
            </a:r>
            <a:endParaRPr lang="en-US" altLang="zh-CN" sz="18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表的列数</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表的列数很多，选择列存表。</a:t>
            </a:r>
            <a:endParaRPr lang="en-US" altLang="zh-CN" sz="18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查询的列数</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如果每次查询时，只涉及了表的少数（</a:t>
            </a:r>
            <a:r>
              <a:rPr lang="en-US" altLang="zh-CN" sz="1800" dirty="0" smtClean="0">
                <a:latin typeface="微软雅黑" panose="020B0503020204020204" pitchFamily="34" charset="-122"/>
                <a:ea typeface="微软雅黑" panose="020B0503020204020204" pitchFamily="34" charset="-122"/>
              </a:rPr>
              <a:t>&lt;50%</a:t>
            </a:r>
            <a:r>
              <a:rPr lang="zh-CN" altLang="en-US" sz="1800" dirty="0" smtClean="0">
                <a:latin typeface="微软雅黑" panose="020B0503020204020204" pitchFamily="34" charset="-122"/>
                <a:ea typeface="微软雅黑" panose="020B0503020204020204" pitchFamily="34" charset="-122"/>
              </a:rPr>
              <a:t>总列数）几个列，选择列存表。</a:t>
            </a:r>
            <a:endParaRPr lang="en-US" altLang="zh-CN" sz="18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压缩率</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列存表比行存表压缩率高。但高压缩率会消耗更多的</a:t>
            </a:r>
            <a:r>
              <a:rPr lang="en-US" altLang="zh-CN" sz="1800" dirty="0" smtClean="0">
                <a:latin typeface="微软雅黑" panose="020B0503020204020204" pitchFamily="34" charset="-122"/>
                <a:ea typeface="微软雅黑" panose="020B0503020204020204" pitchFamily="34" charset="-122"/>
              </a:rPr>
              <a:t>CPU</a:t>
            </a:r>
            <a:r>
              <a:rPr lang="zh-CN" altLang="en-US" sz="1800" dirty="0" smtClean="0">
                <a:latin typeface="微软雅黑" panose="020B0503020204020204" pitchFamily="34" charset="-122"/>
                <a:ea typeface="微软雅黑" panose="020B0503020204020204" pitchFamily="34" charset="-122"/>
              </a:rPr>
              <a:t>资源。</a:t>
            </a:r>
            <a:endParaRPr lang="en-US" altLang="zh-CN" sz="1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MOT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简介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引入了</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MOT(Memory-Optimized Table)</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存储引擎，它是一种事务性行存储，针对多核和大内存服务器进行了优化。</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数据库最先进的生产级特性（</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Beta</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版本），它为事务性工作负载提供更高的性能。企业可以在关键任务、性能敏感的在线事务处理</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(OLTP)</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中使用</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，以实现高性能、高吞吐、可预测低延迟以及多核服务器的高利用率。</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尤其适合在多路和多核处理器的现代服务器上运行，例如基于</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Arm/</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鲲鹏处理器的华为</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rPr>
              <a:t>TaiShan</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服务器，以及基于</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x86</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的戴尔或类似服务器。</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的有效设计实现了几乎完全的</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覆盖，并且支持完整的数据库功能集，如存储过程和自定义函数。</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完全支持</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ACID</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特性，并包括严格的持久性和高可用性支持。</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几乎无锁的设计和高度调优的实现，使其在多核服务器上实现了卓越的近线性吞吐量扩展。</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openGauss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中</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MOT</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的结构</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grpSp>
        <p:nvGrpSpPr>
          <p:cNvPr id="3" name="组合 2"/>
          <p:cNvGrpSpPr/>
          <p:nvPr/>
        </p:nvGrpSpPr>
        <p:grpSpPr>
          <a:xfrm>
            <a:off x="539262" y="1043354"/>
            <a:ext cx="11113476" cy="5157421"/>
            <a:chOff x="539262" y="1043354"/>
            <a:chExt cx="11113476" cy="5157421"/>
          </a:xfrm>
        </p:grpSpPr>
        <p:sp>
          <p:nvSpPr>
            <p:cNvPr id="4" name="矩形 3"/>
            <p:cNvSpPr/>
            <p:nvPr/>
          </p:nvSpPr>
          <p:spPr>
            <a:xfrm>
              <a:off x="539262" y="1043354"/>
              <a:ext cx="11113476" cy="5157421"/>
            </a:xfrm>
            <a:prstGeom prst="rect">
              <a:avLst/>
            </a:prstGeom>
            <a:solidFill>
              <a:srgbClr val="E7E6E6">
                <a:lumMod val="75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703438" y="1252274"/>
              <a:ext cx="9731490" cy="4917289"/>
              <a:chOff x="647699" y="1009877"/>
              <a:chExt cx="10136415" cy="5173504"/>
            </a:xfrm>
          </p:grpSpPr>
          <p:sp>
            <p:nvSpPr>
              <p:cNvPr id="7" name="圆角矩形 6"/>
              <p:cNvSpPr/>
              <p:nvPr/>
            </p:nvSpPr>
            <p:spPr>
              <a:xfrm>
                <a:off x="647699" y="1013665"/>
                <a:ext cx="2032000" cy="3717992"/>
              </a:xfrm>
              <a:prstGeom prst="roundRect">
                <a:avLst/>
              </a:prstGeom>
              <a:solidFill>
                <a:srgbClr val="507595"/>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圆角矩形 7"/>
              <p:cNvSpPr/>
              <p:nvPr/>
            </p:nvSpPr>
            <p:spPr>
              <a:xfrm>
                <a:off x="4063999" y="1009877"/>
                <a:ext cx="6458858" cy="1221958"/>
              </a:xfrm>
              <a:prstGeom prst="roundRect">
                <a:avLst/>
              </a:prstGeom>
              <a:solidFill>
                <a:srgbClr val="507595"/>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圆角矩形 8"/>
              <p:cNvSpPr/>
              <p:nvPr/>
            </p:nvSpPr>
            <p:spPr>
              <a:xfrm>
                <a:off x="4063999" y="2714171"/>
                <a:ext cx="6458858" cy="2017486"/>
              </a:xfrm>
              <a:prstGeom prst="roundRect">
                <a:avLst/>
              </a:prstGeom>
              <a:solidFill>
                <a:srgbClr val="507595"/>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圆柱形 9"/>
              <p:cNvSpPr/>
              <p:nvPr/>
            </p:nvSpPr>
            <p:spPr>
              <a:xfrm>
                <a:off x="2438398" y="4637961"/>
                <a:ext cx="1513114" cy="1469118"/>
              </a:xfrm>
              <a:prstGeom prst="can">
                <a:avLst/>
              </a:prstGeom>
              <a:solidFill>
                <a:srgbClr val="5B9BD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圆柱形 10"/>
              <p:cNvSpPr/>
              <p:nvPr/>
            </p:nvSpPr>
            <p:spPr>
              <a:xfrm>
                <a:off x="4546601" y="4981325"/>
                <a:ext cx="1295400" cy="1202056"/>
              </a:xfrm>
              <a:prstGeom prst="can">
                <a:avLst/>
              </a:prstGeom>
              <a:solidFill>
                <a:srgbClr val="5B9BD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圆角矩形 11"/>
              <p:cNvSpPr/>
              <p:nvPr/>
            </p:nvSpPr>
            <p:spPr>
              <a:xfrm>
                <a:off x="6357257" y="5466216"/>
                <a:ext cx="4426857" cy="696686"/>
              </a:xfrm>
              <a:prstGeom prst="roundRect">
                <a:avLst/>
              </a:prstGeom>
              <a:solidFill>
                <a:sysClr val="window" lastClr="FFFFFF"/>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2621641" y="5219809"/>
                <a:ext cx="1146628" cy="68000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表和索引</a:t>
                </a:r>
                <a:endParaRPr kumimoji="0" lang="en-US" altLang="zh-CN"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存储</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文本框 13"/>
              <p:cNvSpPr txBox="1"/>
              <p:nvPr/>
            </p:nvSpPr>
            <p:spPr>
              <a:xfrm>
                <a:off x="4620988" y="5448511"/>
                <a:ext cx="1146628" cy="68000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重做日志存储</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5" name="圆角矩形 14"/>
              <p:cNvSpPr/>
              <p:nvPr/>
            </p:nvSpPr>
            <p:spPr>
              <a:xfrm>
                <a:off x="4711699" y="3236686"/>
                <a:ext cx="2124530" cy="1277257"/>
              </a:xfrm>
              <a:prstGeom prst="roundRect">
                <a:avLst/>
              </a:prstGeom>
              <a:solidFill>
                <a:srgbClr val="507595"/>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4874077" y="3529431"/>
                <a:ext cx="1799773" cy="87429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基于磁盘的存储引擎</a:t>
                </a:r>
                <a:endParaRPr kumimoji="0" lang="zh-CN" altLang="en-US" sz="24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7" name="圆角矩形 16"/>
              <p:cNvSpPr/>
              <p:nvPr/>
            </p:nvSpPr>
            <p:spPr>
              <a:xfrm>
                <a:off x="7723414" y="3238273"/>
                <a:ext cx="2124530" cy="1277257"/>
              </a:xfrm>
              <a:prstGeom prst="roundRect">
                <a:avLst/>
              </a:prstGeom>
              <a:solidFill>
                <a:srgbClr val="70AD47">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文本框 17"/>
              <p:cNvSpPr txBox="1"/>
              <p:nvPr/>
            </p:nvSpPr>
            <p:spPr>
              <a:xfrm>
                <a:off x="8004175" y="3529431"/>
                <a:ext cx="1563007" cy="87429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内存优化存储引擎</a:t>
                </a:r>
                <a:endParaRPr kumimoji="0" lang="zh-CN" altLang="en-US" sz="24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4300195" y="2751282"/>
                <a:ext cx="1598048" cy="4857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存储引擎</a:t>
                </a:r>
                <a:endParaRPr kumimoji="0" lang="zh-CN" altLang="en-US" sz="24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673850" y="1136869"/>
                <a:ext cx="1598048" cy="4857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查询引擎</a:t>
                </a:r>
                <a:endParaRPr kumimoji="0" lang="zh-CN" altLang="en-US" sz="24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74777" y="1023782"/>
                <a:ext cx="1598048" cy="4857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后台流程</a:t>
                </a:r>
                <a:endParaRPr kumimoji="0" lang="zh-CN" altLang="en-US" sz="24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矩形 21"/>
              <p:cNvSpPr/>
              <p:nvPr/>
            </p:nvSpPr>
            <p:spPr>
              <a:xfrm>
                <a:off x="1025071" y="1485447"/>
                <a:ext cx="1365703" cy="54655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1025071" y="2126310"/>
                <a:ext cx="1365703" cy="54655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1025070" y="2767173"/>
                <a:ext cx="1365703" cy="54655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5" name="矩形 24"/>
              <p:cNvSpPr/>
              <p:nvPr/>
            </p:nvSpPr>
            <p:spPr>
              <a:xfrm>
                <a:off x="1032781" y="3443061"/>
                <a:ext cx="1365703" cy="54655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6" name="矩形 25"/>
              <p:cNvSpPr/>
              <p:nvPr/>
            </p:nvSpPr>
            <p:spPr>
              <a:xfrm>
                <a:off x="1025069" y="4067595"/>
                <a:ext cx="1365703" cy="54655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7" name="文本框 26"/>
              <p:cNvSpPr txBox="1"/>
              <p:nvPr/>
            </p:nvSpPr>
            <p:spPr>
              <a:xfrm>
                <a:off x="1288484" y="1597989"/>
                <a:ext cx="1037997" cy="3885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检查点</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文本框 27"/>
              <p:cNvSpPr txBox="1"/>
              <p:nvPr/>
            </p:nvSpPr>
            <p:spPr>
              <a:xfrm>
                <a:off x="1136079" y="2231835"/>
                <a:ext cx="1143683" cy="3885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Vacuum</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9" name="文本框 28"/>
              <p:cNvSpPr txBox="1"/>
              <p:nvPr/>
            </p:nvSpPr>
            <p:spPr>
              <a:xfrm>
                <a:off x="1136079" y="2880179"/>
                <a:ext cx="1143682" cy="3885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日志记录</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0" name="文本框 29"/>
              <p:cNvSpPr txBox="1"/>
              <p:nvPr/>
            </p:nvSpPr>
            <p:spPr>
              <a:xfrm>
                <a:off x="1372619" y="3521042"/>
                <a:ext cx="1037997" cy="3885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恢复</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1" name="文本框 30"/>
              <p:cNvSpPr txBox="1"/>
              <p:nvPr/>
            </p:nvSpPr>
            <p:spPr>
              <a:xfrm>
                <a:off x="1288483" y="4180137"/>
                <a:ext cx="1037997" cy="3885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后台写</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2" name="矩形 31"/>
              <p:cNvSpPr/>
              <p:nvPr/>
            </p:nvSpPr>
            <p:spPr>
              <a:xfrm>
                <a:off x="4257219" y="1595399"/>
                <a:ext cx="1365703" cy="54655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3" name="文本框 32"/>
              <p:cNvSpPr txBox="1"/>
              <p:nvPr/>
            </p:nvSpPr>
            <p:spPr>
              <a:xfrm>
                <a:off x="4520632" y="1707941"/>
                <a:ext cx="1037997" cy="3885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解析器</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4" name="矩形 33"/>
              <p:cNvSpPr/>
              <p:nvPr/>
            </p:nvSpPr>
            <p:spPr>
              <a:xfrm>
                <a:off x="5842001" y="1604306"/>
                <a:ext cx="1365703" cy="54655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5" name="文本框 34"/>
              <p:cNvSpPr txBox="1"/>
              <p:nvPr/>
            </p:nvSpPr>
            <p:spPr>
              <a:xfrm>
                <a:off x="6105414" y="1716848"/>
                <a:ext cx="1037997" cy="3885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规划器</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6" name="矩形 35"/>
              <p:cNvSpPr/>
              <p:nvPr/>
            </p:nvSpPr>
            <p:spPr>
              <a:xfrm>
                <a:off x="7428704" y="1610264"/>
                <a:ext cx="1365703" cy="54655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文本框 36"/>
              <p:cNvSpPr txBox="1"/>
              <p:nvPr/>
            </p:nvSpPr>
            <p:spPr>
              <a:xfrm>
                <a:off x="7692117" y="1722806"/>
                <a:ext cx="1037997" cy="3885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分析器</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8" name="矩形 37"/>
              <p:cNvSpPr/>
              <p:nvPr/>
            </p:nvSpPr>
            <p:spPr>
              <a:xfrm>
                <a:off x="9013486" y="1619171"/>
                <a:ext cx="1365703" cy="54655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9276899" y="1731713"/>
                <a:ext cx="1037997" cy="3885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执行器</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cxnSp>
            <p:nvCxnSpPr>
              <p:cNvPr id="40" name="肘形连接符 39"/>
              <p:cNvCxnSpPr>
                <a:stCxn id="10" idx="1"/>
                <a:endCxn id="15" idx="1"/>
              </p:cNvCxnSpPr>
              <p:nvPr/>
            </p:nvCxnSpPr>
            <p:spPr>
              <a:xfrm rot="5400000" flipH="1" flipV="1">
                <a:off x="3572004" y="3498266"/>
                <a:ext cx="762646" cy="1516744"/>
              </a:xfrm>
              <a:prstGeom prst="bentConnector2">
                <a:avLst/>
              </a:prstGeom>
              <a:noFill/>
              <a:ln w="38100" cap="flat" cmpd="sng" algn="ctr">
                <a:solidFill>
                  <a:sysClr val="windowText" lastClr="000000"/>
                </a:solidFill>
                <a:prstDash val="solid"/>
                <a:miter lim="800000"/>
                <a:tailEnd type="triangle"/>
              </a:ln>
              <a:effectLst/>
            </p:spPr>
          </p:cxnSp>
          <p:cxnSp>
            <p:nvCxnSpPr>
              <p:cNvPr id="41" name="肘形连接符 40"/>
              <p:cNvCxnSpPr>
                <a:endCxn id="9" idx="0"/>
              </p:cNvCxnSpPr>
              <p:nvPr/>
            </p:nvCxnSpPr>
            <p:spPr>
              <a:xfrm>
                <a:off x="2679699" y="2406196"/>
                <a:ext cx="4613729" cy="307975"/>
              </a:xfrm>
              <a:prstGeom prst="bentConnector2">
                <a:avLst/>
              </a:prstGeom>
              <a:noFill/>
              <a:ln w="38100" cap="flat" cmpd="sng" algn="ctr">
                <a:solidFill>
                  <a:sysClr val="windowText" lastClr="000000"/>
                </a:solidFill>
                <a:prstDash val="solid"/>
                <a:miter lim="800000"/>
                <a:tailEnd type="triangle"/>
              </a:ln>
              <a:effectLst/>
            </p:spPr>
          </p:cxnSp>
          <p:cxnSp>
            <p:nvCxnSpPr>
              <p:cNvPr id="42" name="肘形连接符 41"/>
              <p:cNvCxnSpPr>
                <a:stCxn id="8" idx="2"/>
                <a:endCxn id="15" idx="3"/>
              </p:cNvCxnSpPr>
              <p:nvPr/>
            </p:nvCxnSpPr>
            <p:spPr>
              <a:xfrm rot="5400000">
                <a:off x="6243089" y="2824976"/>
                <a:ext cx="1643480" cy="457199"/>
              </a:xfrm>
              <a:prstGeom prst="bentConnector2">
                <a:avLst/>
              </a:prstGeom>
              <a:noFill/>
              <a:ln w="38100" cap="flat" cmpd="sng" algn="ctr">
                <a:solidFill>
                  <a:sysClr val="windowText" lastClr="000000"/>
                </a:solidFill>
                <a:prstDash val="solid"/>
                <a:miter lim="800000"/>
                <a:tailEnd type="triangle"/>
              </a:ln>
              <a:effectLst/>
            </p:spPr>
          </p:cxnSp>
          <p:cxnSp>
            <p:nvCxnSpPr>
              <p:cNvPr id="43" name="肘形连接符 42"/>
              <p:cNvCxnSpPr>
                <a:stCxn id="8" idx="2"/>
                <a:endCxn id="17" idx="1"/>
              </p:cNvCxnSpPr>
              <p:nvPr/>
            </p:nvCxnSpPr>
            <p:spPr>
              <a:xfrm rot="16200000" flipH="1">
                <a:off x="6685888" y="2839375"/>
                <a:ext cx="1645067" cy="429986"/>
              </a:xfrm>
              <a:prstGeom prst="bentConnector2">
                <a:avLst/>
              </a:prstGeom>
              <a:noFill/>
              <a:ln w="38100" cap="flat" cmpd="sng" algn="ctr">
                <a:solidFill>
                  <a:sysClr val="windowText" lastClr="000000"/>
                </a:solidFill>
                <a:prstDash val="solid"/>
                <a:miter lim="800000"/>
                <a:tailEnd type="triangle"/>
              </a:ln>
              <a:effectLst/>
            </p:spPr>
          </p:cxnSp>
          <p:cxnSp>
            <p:nvCxnSpPr>
              <p:cNvPr id="44" name="肘形连接符 43"/>
              <p:cNvCxnSpPr>
                <a:stCxn id="17" idx="2"/>
                <a:endCxn id="12" idx="3"/>
              </p:cNvCxnSpPr>
              <p:nvPr/>
            </p:nvCxnSpPr>
            <p:spPr>
              <a:xfrm rot="16200000" flipH="1">
                <a:off x="9135382" y="4165826"/>
                <a:ext cx="1299029" cy="1998435"/>
              </a:xfrm>
              <a:prstGeom prst="bentConnector4">
                <a:avLst>
                  <a:gd name="adj1" fmla="val 36592"/>
                  <a:gd name="adj2" fmla="val 111439"/>
                </a:avLst>
              </a:prstGeom>
              <a:noFill/>
              <a:ln w="38100" cap="flat" cmpd="sng" algn="ctr">
                <a:solidFill>
                  <a:sysClr val="windowText" lastClr="000000"/>
                </a:solidFill>
                <a:prstDash val="solid"/>
                <a:miter lim="800000"/>
                <a:tailEnd type="triangle"/>
              </a:ln>
              <a:effectLst/>
            </p:spPr>
          </p:cxnSp>
          <p:cxnSp>
            <p:nvCxnSpPr>
              <p:cNvPr id="45" name="肘形连接符 44"/>
              <p:cNvCxnSpPr>
                <a:stCxn id="15" idx="2"/>
              </p:cNvCxnSpPr>
              <p:nvPr/>
            </p:nvCxnSpPr>
            <p:spPr>
              <a:xfrm rot="16200000" flipH="1">
                <a:off x="5714660" y="4573246"/>
                <a:ext cx="952273" cy="833665"/>
              </a:xfrm>
              <a:prstGeom prst="bentConnector3">
                <a:avLst/>
              </a:prstGeom>
              <a:noFill/>
              <a:ln w="38100" cap="flat" cmpd="sng" algn="ctr">
                <a:solidFill>
                  <a:sysClr val="windowText" lastClr="000000"/>
                </a:solidFill>
                <a:prstDash val="solid"/>
                <a:miter lim="800000"/>
                <a:tailEnd type="triangle"/>
              </a:ln>
              <a:effectLst/>
            </p:spPr>
          </p:cxnSp>
          <p:cxnSp>
            <p:nvCxnSpPr>
              <p:cNvPr id="46" name="直接箭头连接符 45"/>
              <p:cNvCxnSpPr>
                <a:stCxn id="12" idx="1"/>
                <a:endCxn id="11" idx="4"/>
              </p:cNvCxnSpPr>
              <p:nvPr/>
            </p:nvCxnSpPr>
            <p:spPr>
              <a:xfrm flipH="1" flipV="1">
                <a:off x="5842001" y="5582353"/>
                <a:ext cx="515256" cy="232206"/>
              </a:xfrm>
              <a:prstGeom prst="straightConnector1">
                <a:avLst/>
              </a:prstGeom>
              <a:noFill/>
              <a:ln w="38100" cap="flat" cmpd="sng" algn="ctr">
                <a:solidFill>
                  <a:sysClr val="windowText" lastClr="000000"/>
                </a:solidFill>
                <a:prstDash val="solid"/>
                <a:miter lim="800000"/>
                <a:tailEnd type="triangle"/>
              </a:ln>
              <a:effectLst/>
            </p:spPr>
          </p:cxnSp>
          <p:sp>
            <p:nvSpPr>
              <p:cNvPr id="47" name="文本框 46"/>
              <p:cNvSpPr txBox="1"/>
              <p:nvPr/>
            </p:nvSpPr>
            <p:spPr>
              <a:xfrm>
                <a:off x="7207704" y="5476455"/>
                <a:ext cx="2736396" cy="3885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solidFill>
                        <a:prstClr val="black"/>
                      </a:solidFill>
                    </a:ln>
                    <a:solidFill>
                      <a:prstClr val="black"/>
                    </a:solidFill>
                    <a:effectLst/>
                    <a:uLnTx/>
                    <a:uFillTx/>
                    <a:latin typeface="微软雅黑" panose="020B0503020204020204" pitchFamily="34" charset="-122"/>
                    <a:ea typeface="微软雅黑" panose="020B0503020204020204" pitchFamily="34" charset="-122"/>
                  </a:rPr>
                  <a:t>重做日志</a:t>
                </a:r>
                <a:r>
                  <a:rPr kumimoji="0" lang="en-US" altLang="zh-CN" sz="1800" b="0" i="0" u="none" strike="noStrike" kern="0" cap="none" spc="0" normalizeH="0" baseline="0" noProof="0" dirty="0" smtClean="0">
                    <a:ln>
                      <a:solidFill>
                        <a:prstClr val="black"/>
                      </a:solidFill>
                    </a:ln>
                    <a:solidFill>
                      <a:prstClr val="black"/>
                    </a:solidFill>
                    <a:effectLst/>
                    <a:uLnTx/>
                    <a:uFillTx/>
                    <a:latin typeface="微软雅黑" panose="020B0503020204020204" pitchFamily="34" charset="-122"/>
                    <a:ea typeface="微软雅黑" panose="020B0503020204020204" pitchFamily="34" charset="-122"/>
                  </a:rPr>
                  <a:t>(WAL)</a:t>
                </a:r>
                <a:endParaRPr kumimoji="0" lang="zh-CN" altLang="en-US" sz="1800" b="0" i="0" u="none" strike="noStrike" kern="0" cap="none" spc="0" normalizeH="0" baseline="0" noProof="0" dirty="0" smtClean="0">
                  <a:ln>
                    <a:solidFill>
                      <a:prstClr val="black"/>
                    </a:solid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48" name="组合 47"/>
              <p:cNvGrpSpPr/>
              <p:nvPr/>
            </p:nvGrpSpPr>
            <p:grpSpPr>
              <a:xfrm>
                <a:off x="6816647" y="5824798"/>
                <a:ext cx="3548760" cy="269178"/>
                <a:chOff x="2585349" y="138277"/>
                <a:chExt cx="3548760" cy="269178"/>
              </a:xfrm>
            </p:grpSpPr>
            <p:grpSp>
              <p:nvGrpSpPr>
                <p:cNvPr id="49" name="组合 48"/>
                <p:cNvGrpSpPr/>
                <p:nvPr/>
              </p:nvGrpSpPr>
              <p:grpSpPr>
                <a:xfrm>
                  <a:off x="2585349" y="138277"/>
                  <a:ext cx="2365840" cy="267913"/>
                  <a:chOff x="2585349" y="138277"/>
                  <a:chExt cx="2365840" cy="267913"/>
                </a:xfrm>
              </p:grpSpPr>
              <p:sp>
                <p:nvSpPr>
                  <p:cNvPr id="54" name="矩形 53"/>
                  <p:cNvSpPr/>
                  <p:nvPr/>
                </p:nvSpPr>
                <p:spPr>
                  <a:xfrm>
                    <a:off x="3768269" y="138277"/>
                    <a:ext cx="295730" cy="266167"/>
                  </a:xfrm>
                  <a:prstGeom prst="rect">
                    <a:avLst/>
                  </a:prstGeom>
                  <a:solidFill>
                    <a:srgbClr val="548235"/>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solidFill>
                          <a:sysClr val="windowText" lastClr="000000"/>
                        </a:solid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5" name="矩形 54"/>
                  <p:cNvSpPr/>
                  <p:nvPr/>
                </p:nvSpPr>
                <p:spPr>
                  <a:xfrm>
                    <a:off x="4063999" y="140023"/>
                    <a:ext cx="295730" cy="266167"/>
                  </a:xfrm>
                  <a:prstGeom prst="rect">
                    <a:avLst/>
                  </a:prstGeom>
                  <a:solidFill>
                    <a:srgbClr val="5B9BD5"/>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solidFill>
                          <a:sysClr val="windowText" lastClr="000000"/>
                        </a:solid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矩形 55"/>
                  <p:cNvSpPr/>
                  <p:nvPr/>
                </p:nvSpPr>
                <p:spPr>
                  <a:xfrm>
                    <a:off x="4359729" y="140023"/>
                    <a:ext cx="295730" cy="266167"/>
                  </a:xfrm>
                  <a:prstGeom prst="rect">
                    <a:avLst/>
                  </a:prstGeom>
                  <a:solidFill>
                    <a:srgbClr val="5B9BD5"/>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solidFill>
                          <a:sysClr val="windowText" lastClr="000000"/>
                        </a:solid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a:off x="4655459" y="140022"/>
                    <a:ext cx="295730" cy="266167"/>
                  </a:xfrm>
                  <a:prstGeom prst="rect">
                    <a:avLst/>
                  </a:prstGeom>
                  <a:solidFill>
                    <a:srgbClr val="548235"/>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solidFill>
                          <a:sysClr val="windowText" lastClr="000000"/>
                        </a:solid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8" name="矩形 57"/>
                  <p:cNvSpPr/>
                  <p:nvPr/>
                </p:nvSpPr>
                <p:spPr>
                  <a:xfrm>
                    <a:off x="2585349" y="139038"/>
                    <a:ext cx="295730" cy="266167"/>
                  </a:xfrm>
                  <a:prstGeom prst="rect">
                    <a:avLst/>
                  </a:prstGeom>
                  <a:solidFill>
                    <a:srgbClr val="5B9BD5"/>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solidFill>
                          <a:sysClr val="windowText" lastClr="000000"/>
                        </a:solid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9" name="矩形 58"/>
                  <p:cNvSpPr/>
                  <p:nvPr/>
                </p:nvSpPr>
                <p:spPr>
                  <a:xfrm>
                    <a:off x="2881079" y="140023"/>
                    <a:ext cx="295730" cy="266167"/>
                  </a:xfrm>
                  <a:prstGeom prst="rect">
                    <a:avLst/>
                  </a:prstGeom>
                  <a:solidFill>
                    <a:srgbClr val="5B9BD5"/>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solidFill>
                          <a:sysClr val="windowText" lastClr="000000"/>
                        </a:solid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0" name="矩形 59"/>
                  <p:cNvSpPr/>
                  <p:nvPr/>
                </p:nvSpPr>
                <p:spPr>
                  <a:xfrm>
                    <a:off x="3176809" y="140023"/>
                    <a:ext cx="295730" cy="266167"/>
                  </a:xfrm>
                  <a:prstGeom prst="rect">
                    <a:avLst/>
                  </a:prstGeom>
                  <a:solidFill>
                    <a:srgbClr val="5B9BD5"/>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solidFill>
                          <a:sysClr val="windowText" lastClr="000000"/>
                        </a:solid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1" name="矩形 60"/>
                  <p:cNvSpPr/>
                  <p:nvPr/>
                </p:nvSpPr>
                <p:spPr>
                  <a:xfrm>
                    <a:off x="3472539" y="140022"/>
                    <a:ext cx="295730" cy="266167"/>
                  </a:xfrm>
                  <a:prstGeom prst="rect">
                    <a:avLst/>
                  </a:prstGeom>
                  <a:solidFill>
                    <a:srgbClr val="548235"/>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solidFill>
                          <a:sysClr val="windowText" lastClr="000000"/>
                        </a:solid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0" name="矩形 49"/>
                <p:cNvSpPr/>
                <p:nvPr/>
              </p:nvSpPr>
              <p:spPr>
                <a:xfrm>
                  <a:off x="4951189" y="141288"/>
                  <a:ext cx="295730" cy="266167"/>
                </a:xfrm>
                <a:prstGeom prst="rect">
                  <a:avLst/>
                </a:prstGeom>
                <a:solidFill>
                  <a:srgbClr val="5B9BD5"/>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solidFill>
                        <a:sysClr val="windowText" lastClr="000000"/>
                      </a:solid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矩形 50"/>
                <p:cNvSpPr/>
                <p:nvPr/>
              </p:nvSpPr>
              <p:spPr>
                <a:xfrm>
                  <a:off x="5246919" y="139892"/>
                  <a:ext cx="295730" cy="266167"/>
                </a:xfrm>
                <a:prstGeom prst="rect">
                  <a:avLst/>
                </a:prstGeom>
                <a:solidFill>
                  <a:srgbClr val="548235"/>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solidFill>
                        <a:sysClr val="windowText" lastClr="000000"/>
                      </a:solid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矩形 51"/>
                <p:cNvSpPr/>
                <p:nvPr/>
              </p:nvSpPr>
              <p:spPr>
                <a:xfrm>
                  <a:off x="5542649" y="139892"/>
                  <a:ext cx="295730" cy="266167"/>
                </a:xfrm>
                <a:prstGeom prst="rect">
                  <a:avLst/>
                </a:prstGeom>
                <a:solidFill>
                  <a:srgbClr val="E7E6E6">
                    <a:lumMod val="75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solidFill>
                        <a:sysClr val="windowText" lastClr="000000"/>
                      </a:solid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3" name="矩形 52"/>
                <p:cNvSpPr/>
                <p:nvPr/>
              </p:nvSpPr>
              <p:spPr>
                <a:xfrm>
                  <a:off x="5838379" y="139891"/>
                  <a:ext cx="295730" cy="266167"/>
                </a:xfrm>
                <a:prstGeom prst="rect">
                  <a:avLst/>
                </a:prstGeom>
                <a:solidFill>
                  <a:srgbClr val="E7E6E6">
                    <a:lumMod val="75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solidFill>
                        <a:sysClr val="windowText" lastClr="000000"/>
                      </a:solid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openGauss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管理工具概述</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5"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在使用</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过程中，经常需要对</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进行安装、卸载以及健康管理。为了简单、方便的维护</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提供了一系列的管理工具，可以对</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进行实例管理、参数管理、备份管理等管理工作。具体管理工具如下：</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err="1" smtClean="0">
                <a:latin typeface="微软雅黑" panose="020B0503020204020204" pitchFamily="34" charset="-122"/>
                <a:ea typeface="微软雅黑" panose="020B0503020204020204" pitchFamily="34" charset="-122"/>
              </a:rPr>
              <a:t>gs_check</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err="1" smtClean="0">
                <a:latin typeface="微软雅黑" panose="020B0503020204020204" pitchFamily="34" charset="-122"/>
                <a:ea typeface="微软雅黑" panose="020B0503020204020204" pitchFamily="34" charset="-122"/>
              </a:rPr>
              <a:t>gs_checkos</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err="1" smtClean="0">
                <a:latin typeface="微软雅黑" panose="020B0503020204020204" pitchFamily="34" charset="-122"/>
                <a:ea typeface="微软雅黑" panose="020B0503020204020204" pitchFamily="34" charset="-122"/>
              </a:rPr>
              <a:t>gs_checkperf</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err="1" smtClean="0">
                <a:latin typeface="微软雅黑" panose="020B0503020204020204" pitchFamily="34" charset="-122"/>
                <a:ea typeface="微软雅黑" panose="020B0503020204020204" pitchFamily="34" charset="-122"/>
              </a:rPr>
              <a:t>gs_collector</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err="1" smtClean="0">
                <a:latin typeface="微软雅黑" panose="020B0503020204020204" pitchFamily="34" charset="-122"/>
                <a:ea typeface="微软雅黑" panose="020B0503020204020204" pitchFamily="34" charset="-122"/>
              </a:rPr>
              <a:t>gs_dump</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err="1" smtClean="0">
                <a:latin typeface="微软雅黑" panose="020B0503020204020204" pitchFamily="34" charset="-122"/>
                <a:ea typeface="微软雅黑" panose="020B0503020204020204" pitchFamily="34" charset="-122"/>
              </a:rPr>
              <a:t>gs_restore</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err="1" smtClean="0">
                <a:latin typeface="微软雅黑" panose="020B0503020204020204" pitchFamily="34" charset="-122"/>
                <a:ea typeface="微软雅黑" panose="020B0503020204020204" pitchFamily="34" charset="-122"/>
              </a:rPr>
              <a:t>gs_guc</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err="1" smtClean="0">
                <a:latin typeface="微软雅黑" panose="020B0503020204020204" pitchFamily="34" charset="-122"/>
                <a:ea typeface="微软雅黑" panose="020B0503020204020204" pitchFamily="34" charset="-122"/>
              </a:rPr>
              <a:t>gs_om</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err="1" smtClean="0">
                <a:latin typeface="微软雅黑" panose="020B0503020204020204" pitchFamily="34" charset="-122"/>
                <a:ea typeface="微软雅黑" panose="020B0503020204020204" pitchFamily="34" charset="-122"/>
              </a:rPr>
              <a:t>gs_ssh</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MOT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特性及价值</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4"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在高性能（查询和事务延迟）、高可扩展性（吞吐量和并发量）甚至在某些情况下成本（高资源利用率）这些方面拥有显著优势。</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低延迟</a:t>
            </a:r>
            <a:r>
              <a:rPr lang="en-US" altLang="zh-CN" sz="1800" dirty="0" smtClean="0">
                <a:latin typeface="微软雅黑" panose="020B0503020204020204" pitchFamily="34" charset="-122"/>
                <a:ea typeface="微软雅黑" panose="020B0503020204020204" pitchFamily="34" charset="-122"/>
              </a:rPr>
              <a:t>(Low Latency)</a:t>
            </a:r>
            <a:r>
              <a:rPr lang="zh-CN" altLang="en-US" sz="1800" dirty="0" smtClean="0">
                <a:latin typeface="微软雅黑" panose="020B0503020204020204" pitchFamily="34" charset="-122"/>
                <a:ea typeface="微软雅黑" panose="020B0503020204020204" pitchFamily="34" charset="-122"/>
              </a:rPr>
              <a:t>：提供快速的查询和事务响应时间。</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高吞吐量</a:t>
            </a:r>
            <a:r>
              <a:rPr lang="en-US" altLang="zh-CN" sz="1800" dirty="0" smtClean="0">
                <a:latin typeface="微软雅黑" panose="020B0503020204020204" pitchFamily="34" charset="-122"/>
                <a:ea typeface="微软雅黑" panose="020B0503020204020204" pitchFamily="34" charset="-122"/>
              </a:rPr>
              <a:t>(High Throughput)</a:t>
            </a:r>
            <a:r>
              <a:rPr lang="zh-CN" altLang="en-US" sz="1800" dirty="0" smtClean="0">
                <a:latin typeface="微软雅黑" panose="020B0503020204020204" pitchFamily="34" charset="-122"/>
                <a:ea typeface="微软雅黑" panose="020B0503020204020204" pitchFamily="34" charset="-122"/>
              </a:rPr>
              <a:t>：支持峰值和持续高用户并发。</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高资源利用率</a:t>
            </a:r>
            <a:r>
              <a:rPr lang="en-US" altLang="zh-CN" sz="1800" dirty="0" smtClean="0">
                <a:latin typeface="微软雅黑" panose="020B0503020204020204" pitchFamily="34" charset="-122"/>
                <a:ea typeface="微软雅黑" panose="020B0503020204020204" pitchFamily="34" charset="-122"/>
              </a:rPr>
              <a:t>(High Resource Utilization)</a:t>
            </a:r>
            <a:r>
              <a:rPr lang="zh-CN" altLang="en-US" sz="1800" dirty="0" smtClean="0">
                <a:latin typeface="微软雅黑" panose="020B0503020204020204" pitchFamily="34" charset="-122"/>
                <a:ea typeface="微软雅黑" panose="020B0503020204020204" pitchFamily="34" charset="-122"/>
              </a:rPr>
              <a:t>：充分利用硬件。</a:t>
            </a:r>
            <a:endParaRPr lang="en-US" altLang="zh-CN" sz="18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使用了</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的应用程序可以达到</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2.5</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到</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倍的吞吐量。例如，在基于</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Arm/</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鲲鹏的华为</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rPr>
              <a:t>TaiShan</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服务器服务器上，执行</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TPC-C</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基准测试（交互事务和同步日志）。</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提供的吞吐率增益在</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路服务器上达到</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2.5</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倍，在</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路</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256</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核</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Arm</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服务器上达到</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480</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万</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rPr>
              <a:t>tpmC</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TPC-C</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基准测试中可观察到，</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提供更低的延迟将事务速度降低</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至</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5.5</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倍。</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高负载和高争用的情况是所有领先的行业数据库都会遇到的公认问题，而</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能够在这种情况下极高地利用服务器资源。使用</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后，</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路服务器的资源利用率达到</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99%</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MOT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使用</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内存设置需满足：</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max_mot_global_memory</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max_mot_local_memory</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+ 2GB &lt;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max_process_memory</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全局内存是所有核共享的长期内存，主要用于存储所有的表数据和索引。</a:t>
            </a:r>
            <a:endParaRPr lang="zh-CN" altLang="en-US"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本地内存是短期内存，主要由会话使用，用于处理事务及将数据更改存储到事务内存中，直到提交阶段。</a:t>
            </a:r>
            <a:endParaRPr lang="en-US" altLang="zh-CN" sz="16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要使特定用户能够创建和访问</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MOT(DDL</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DML</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SELECT)</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，以下语句只执行一次：</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创建</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删除</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gs_dump</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工具将表数据转储到磁盘的物理文件中，使用</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gs_restore</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将磁盘文件的数据加载</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恢复到数据库表中。</a:t>
            </a:r>
            <a:endPar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969777" y="3302986"/>
            <a:ext cx="8132618"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GRANT USAGE ON FOREIGN SERVER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mot_server</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TO &lt;user&gt;;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2016520" y="3860069"/>
            <a:ext cx="8132618"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create FOREIGN table test(x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int</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[server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mot_server</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2016520" y="4373032"/>
            <a:ext cx="8132618"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drop FOREIGN table test;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思考题</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1"/>
          <p:cNvSpPr txBox="1"/>
          <p:nvPr/>
        </p:nvSpPr>
        <p:spPr>
          <a:xfrm>
            <a:off x="1019176" y="1198485"/>
            <a:ext cx="10153650" cy="4715002"/>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744220" indent="-342900" algn="just" defTabSz="913765" rtl="0" eaLnBrk="1" fontAlgn="ctr" latinLnBrk="0" hangingPunct="1">
              <a:lnSpc>
                <a:spcPct val="140000"/>
              </a:lnSpc>
              <a:spcBef>
                <a:spcPts val="720"/>
              </a:spcBef>
              <a:buClrTx/>
              <a:buSzPct val="100000"/>
              <a:buFont typeface="+mj-lt"/>
              <a:buAutoNum type="alphaUcPeriod"/>
              <a:defRPr sz="18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None/>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单选题</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使用以下哪个管理工具可以完成</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数据库的启动？</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gs_gus</a:t>
            </a:r>
            <a:endParaRPr lang="en-US" altLang="zh-CN"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gs_om</a:t>
            </a:r>
            <a:endParaRPr lang="en-US" altLang="zh-CN"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gs_ssh</a:t>
            </a:r>
            <a:endParaRPr lang="en-US" altLang="zh-CN"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gs_restore</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判断题</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gs_checkos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工具用于收集</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信息、日志信息以及配置文件等信息，来定位问题。</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简答题</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gs_ssh</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工具，需要具备哪些条件？</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思考题</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1"/>
          <p:cNvSpPr txBox="1"/>
          <p:nvPr/>
        </p:nvSpPr>
        <p:spPr>
          <a:xfrm>
            <a:off x="1019176" y="1278384"/>
            <a:ext cx="10153650" cy="4635103"/>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744220" indent="-342900" algn="just" defTabSz="913765" rtl="0" eaLnBrk="1" fontAlgn="ctr" latinLnBrk="0" hangingPunct="1">
              <a:lnSpc>
                <a:spcPct val="140000"/>
              </a:lnSpc>
              <a:spcBef>
                <a:spcPts val="720"/>
              </a:spcBef>
              <a:buClrTx/>
              <a:buSzPct val="100000"/>
              <a:buFont typeface="+mj-lt"/>
              <a:buAutoNum type="alphaUcPeriod"/>
              <a:defRPr sz="18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None/>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startAt="4"/>
            </a:pP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多选题</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以下选项中，哪些属于数值的数据类型？</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serial</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interval</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decimal</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Integer</a:t>
            </a:r>
            <a:endParaRPr lang="en-US" altLang="zh-CN" dirty="0" smtClean="0">
              <a:latin typeface="微软雅黑" panose="020B0503020204020204" pitchFamily="34" charset="-122"/>
              <a:ea typeface="微软雅黑" panose="020B0503020204020204" pitchFamily="34" charset="-122"/>
            </a:endParaRPr>
          </a:p>
          <a:p>
            <a:pPr>
              <a:buFont typeface="+mj-lt"/>
              <a:buAutoNum type="arabicPeriod" startAt="4"/>
            </a:pP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判断题</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在增删改查较多的场景下，建议使用列存表存储数据。</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本章总结</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内容占位符 2"/>
          <p:cNvSpPr txBox="1"/>
          <p:nvPr/>
        </p:nvSpPr>
        <p:spPr>
          <a:xfrm>
            <a:off x="1019175" y="1844675"/>
            <a:ext cx="10153650" cy="4082880"/>
          </a:xfrm>
          <a:prstGeom prst="rect">
            <a:avLst/>
          </a:prstGeom>
        </p:spPr>
        <p:txBody>
          <a:bodyPr/>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just"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2pPr>
            <a:lvl3pPr marL="1003935" indent="-201295" algn="just"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3pPr>
            <a:lvl4pPr marL="1399540" indent="-198120" algn="just" defTabSz="913765" rtl="0" eaLnBrk="1" fontAlgn="ctr" latinLnBrk="0" hangingPunct="1">
              <a:lnSpc>
                <a:spcPct val="140000"/>
              </a:lnSpc>
              <a:spcBef>
                <a:spcPts val="575"/>
              </a:spcBef>
              <a:buClrTx/>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4pPr>
            <a:lvl5pPr marL="1802765" indent="-201295" algn="just" defTabSz="913765" rtl="0" eaLnBrk="1" fontAlgn="ctr" latinLnBrk="0" hangingPunct="1">
              <a:lnSpc>
                <a:spcPct val="140000"/>
              </a:lnSpc>
              <a:spcBef>
                <a:spcPts val="575"/>
              </a:spcBef>
              <a:buClrTx/>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本章主要介绍了</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数据库的管理工具，包括</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gs_om</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gs_check</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gs_dump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gs_restore</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等工具，主要用于数据库实例的启停、升级、备份等管理工作；讲解了</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主要的数据类型，在创建对象时，不同的属性选用高效的数据类型；讲解了</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的存储模型以及</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MOT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存储引擎。</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19125" y="2217738"/>
            <a:ext cx="10859702" cy="1076325"/>
          </a:xfrm>
        </p:spPr>
        <p:txBody>
          <a:bodyPr/>
          <a:lstStyle/>
          <a:p>
            <a:pPr algn="ctr"/>
            <a:r>
              <a:rPr lang="en-US" altLang="zh-CN" dirty="0" smtClean="0"/>
              <a:t>Thanks</a:t>
            </a:r>
            <a:r>
              <a:rPr lang="zh-CN" altLang="en-US" dirty="0" smtClean="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gs_check</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管理工具</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gs_check</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工具帮助用户在</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运行过程中，全量的检查</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运行环境，操作系统环境，网络环境及数据库执行环境，也有助于在</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重大操作之前对各类环境进行全面检查，有效保证操作执行成功。</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单项检查：</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场景检查：</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17418" y="3164486"/>
            <a:ext cx="10460182" cy="646331"/>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gs_check</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-i ITEM [...] [-U USER] [-L] [-l LOGFILE] [-o OUTPUTDIR] [--skip-root-items][--set][--routing]</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817418" y="4355977"/>
            <a:ext cx="10460182" cy="646331"/>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gs_check</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-e SCENE_NAME [-U USER] [-L] [-l LOGFILE] [-o OUTPUTDIR] [--skip-root-items] [--time-out=SECS][--set][--routing][--skip-items]</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gs_check</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参数说明</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主要参数说明如下：</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-U</a:t>
            </a:r>
            <a:r>
              <a:rPr lang="zh-CN" altLang="en-US" dirty="0" smtClean="0">
                <a:latin typeface="微软雅黑" panose="020B0503020204020204" pitchFamily="34" charset="-122"/>
                <a:ea typeface="微软雅黑" panose="020B0503020204020204" pitchFamily="34" charset="-122"/>
              </a:rPr>
              <a:t>：运行</a:t>
            </a:r>
            <a:r>
              <a:rPr lang="en-US" altLang="zh-CN" dirty="0" smtClean="0">
                <a:latin typeface="微软雅黑" panose="020B0503020204020204" pitchFamily="34" charset="-122"/>
                <a:ea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rPr>
              <a:t>的用户名称。</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-L</a:t>
            </a:r>
            <a:r>
              <a:rPr lang="zh-CN" altLang="en-US" dirty="0" smtClean="0">
                <a:latin typeface="微软雅黑" panose="020B0503020204020204" pitchFamily="34" charset="-122"/>
                <a:ea typeface="微软雅黑" panose="020B0503020204020204" pitchFamily="34" charset="-122"/>
              </a:rPr>
              <a:t>：本地执行。</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-i</a:t>
            </a:r>
            <a:r>
              <a:rPr lang="zh-CN" altLang="en-US" dirty="0" smtClean="0">
                <a:latin typeface="微软雅黑" panose="020B0503020204020204" pitchFamily="34" charset="-122"/>
                <a:ea typeface="微软雅黑" panose="020B0503020204020204" pitchFamily="34" charset="-122"/>
              </a:rPr>
              <a:t>：指定检查项。</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-e</a:t>
            </a:r>
            <a:r>
              <a:rPr lang="zh-CN" altLang="en-US" dirty="0" smtClean="0">
                <a:latin typeface="微软雅黑" panose="020B0503020204020204" pitchFamily="34" charset="-122"/>
                <a:ea typeface="微软雅黑" panose="020B0503020204020204" pitchFamily="34" charset="-122"/>
              </a:rPr>
              <a:t>：场景检查项。默认的场景有</a:t>
            </a:r>
            <a:r>
              <a:rPr lang="en-US" altLang="zh-CN" dirty="0" smtClean="0">
                <a:latin typeface="微软雅黑" panose="020B0503020204020204" pitchFamily="34" charset="-122"/>
                <a:ea typeface="微软雅黑" panose="020B0503020204020204" pitchFamily="34" charset="-122"/>
              </a:rPr>
              <a:t>inspect</a:t>
            </a:r>
            <a:r>
              <a:rPr lang="zh-CN" altLang="en-US" dirty="0" smtClean="0">
                <a:latin typeface="微软雅黑" panose="020B0503020204020204" pitchFamily="34" charset="-122"/>
                <a:ea typeface="微软雅黑" panose="020B0503020204020204" pitchFamily="34" charset="-122"/>
              </a:rPr>
              <a:t>（例行巡检）、</a:t>
            </a:r>
            <a:r>
              <a:rPr lang="en-US" altLang="zh-CN" dirty="0" smtClean="0">
                <a:latin typeface="微软雅黑" panose="020B0503020204020204" pitchFamily="34" charset="-122"/>
                <a:ea typeface="微软雅黑" panose="020B0503020204020204" pitchFamily="34" charset="-122"/>
              </a:rPr>
              <a:t>upgrade</a:t>
            </a:r>
            <a:r>
              <a:rPr lang="zh-CN" altLang="en-US" dirty="0" smtClean="0">
                <a:latin typeface="微软雅黑" panose="020B0503020204020204" pitchFamily="34" charset="-122"/>
                <a:ea typeface="微软雅黑" panose="020B0503020204020204" pitchFamily="34" charset="-122"/>
              </a:rPr>
              <a:t>（升级前巡检）、</a:t>
            </a:r>
            <a:r>
              <a:rPr lang="en-US" altLang="zh-CN" dirty="0" err="1" smtClean="0">
                <a:latin typeface="微软雅黑" panose="020B0503020204020204" pitchFamily="34" charset="-122"/>
                <a:ea typeface="微软雅黑" panose="020B0503020204020204" pitchFamily="34" charset="-122"/>
              </a:rPr>
              <a:t>binary_upgrade</a:t>
            </a:r>
            <a:r>
              <a:rPr lang="zh-CN" altLang="en-US" dirty="0" smtClean="0">
                <a:latin typeface="微软雅黑" panose="020B0503020204020204" pitchFamily="34" charset="-122"/>
                <a:ea typeface="微软雅黑" panose="020B0503020204020204" pitchFamily="34" charset="-122"/>
              </a:rPr>
              <a:t>（就地升级前巡检）、</a:t>
            </a:r>
            <a:r>
              <a:rPr lang="en-US" altLang="zh-CN" dirty="0" smtClean="0">
                <a:latin typeface="微软雅黑" panose="020B0503020204020204" pitchFamily="34" charset="-122"/>
                <a:ea typeface="微软雅黑" panose="020B0503020204020204" pitchFamily="34" charset="-122"/>
              </a:rPr>
              <a:t>health</a:t>
            </a:r>
            <a:r>
              <a:rPr lang="zh-CN" altLang="en-US" dirty="0" smtClean="0">
                <a:latin typeface="微软雅黑" panose="020B0503020204020204" pitchFamily="34" charset="-122"/>
                <a:ea typeface="微软雅黑" panose="020B0503020204020204" pitchFamily="34" charset="-122"/>
              </a:rPr>
              <a:t>（健康检查巡检）、</a:t>
            </a:r>
            <a:r>
              <a:rPr lang="en-US" altLang="zh-CN" dirty="0" smtClean="0">
                <a:latin typeface="微软雅黑" panose="020B0503020204020204" pitchFamily="34" charset="-122"/>
                <a:ea typeface="微软雅黑" panose="020B0503020204020204" pitchFamily="34" charset="-122"/>
              </a:rPr>
              <a:t>install(</a:t>
            </a:r>
            <a:r>
              <a:rPr lang="zh-CN" altLang="en-US" dirty="0" smtClean="0">
                <a:latin typeface="微软雅黑" panose="020B0503020204020204" pitchFamily="34" charset="-122"/>
                <a:ea typeface="微软雅黑" panose="020B0503020204020204" pitchFamily="34" charset="-122"/>
              </a:rPr>
              <a:t>安装</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，等，用户可以根据需求自己编写场景。</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-l</a:t>
            </a:r>
            <a:r>
              <a:rPr lang="zh-CN" altLang="en-US" dirty="0" smtClean="0">
                <a:latin typeface="微软雅黑" panose="020B0503020204020204" pitchFamily="34" charset="-122"/>
                <a:ea typeface="微软雅黑" panose="020B0503020204020204" pitchFamily="34" charset="-122"/>
              </a:rPr>
              <a:t>：指定日志文件路径，指定路径时需添加</a:t>
            </a:r>
            <a:r>
              <a:rPr lang="en-US" altLang="zh-CN" dirty="0" smtClean="0">
                <a:latin typeface="微软雅黑" panose="020B0503020204020204" pitchFamily="34" charset="-122"/>
                <a:ea typeface="微软雅黑" panose="020B0503020204020204" pitchFamily="34" charset="-122"/>
              </a:rPr>
              <a:t>.log</a:t>
            </a:r>
            <a:r>
              <a:rPr lang="zh-CN" altLang="en-US" dirty="0" smtClean="0">
                <a:latin typeface="微软雅黑" panose="020B0503020204020204" pitchFamily="34" charset="-122"/>
                <a:ea typeface="微软雅黑" panose="020B0503020204020204" pitchFamily="34" charset="-122"/>
              </a:rPr>
              <a:t>后缀。</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-o</a:t>
            </a:r>
            <a:r>
              <a:rPr lang="zh-CN" altLang="en-US" dirty="0" smtClean="0">
                <a:latin typeface="微软雅黑" panose="020B0503020204020204" pitchFamily="34" charset="-122"/>
                <a:ea typeface="微软雅黑" panose="020B0503020204020204" pitchFamily="34" charset="-122"/>
              </a:rPr>
              <a:t>：指定检查结果输出文件夹路径。</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gs_check</a:t>
            </a:r>
            <a:r>
              <a:rPr lang="en-US" altLang="zh-CN" sz="2400" b="1" dirty="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smtClean="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示例</a:t>
            </a:r>
            <a:endParaRPr lang="zh-CN" altLang="en-US" sz="2400" b="1" dirty="0">
              <a:solidFill>
                <a:srgbClr val="990000"/>
              </a:solidFill>
              <a:latin typeface="微软雅黑" panose="020B0503020204020204" pitchFamily="34" charset="-122"/>
              <a:ea typeface="微软雅黑" panose="020B0503020204020204" pitchFamily="34" charset="-122"/>
            </a:endParaRPr>
          </a:p>
        </p:txBody>
      </p:sp>
      <p:sp>
        <p:nvSpPr>
          <p:cNvPr id="3" name="文本占位符 5"/>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示例如下：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594361" y="1645682"/>
            <a:ext cx="11154727" cy="4555093"/>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perfadm@openGauss01:/opt/</a:t>
            </a:r>
            <a:r>
              <a:rPr kumimoji="0" lang="en-US" altLang="zh-CN" sz="20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huawei</a:t>
            </a:r>
            <a:r>
              <a:rPr kumimoji="0" lang="en-US" altLang="zh-CN"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20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perfadm</a:t>
            </a:r>
            <a:r>
              <a:rPr kumimoji="0" lang="en-US" altLang="zh-CN"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/tool/script&gt; </a:t>
            </a:r>
            <a:r>
              <a:rPr kumimoji="0" lang="en-US" altLang="zh-CN" sz="20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gs_check</a:t>
            </a:r>
            <a:r>
              <a:rPr kumimoji="0" lang="en-US" altLang="zh-CN"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-i </a:t>
            </a:r>
            <a:r>
              <a:rPr kumimoji="0" lang="en-US" altLang="zh-CN" sz="20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CheckCPU</a:t>
            </a:r>
            <a:r>
              <a:rPr kumimoji="0" lang="en-US" altLang="zh-CN"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-L</a:t>
            </a:r>
            <a:endParaRPr kumimoji="0" lang="en-US" altLang="zh-CN"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2020-12-29 17:09:29 [NAM]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CheckCPU</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2020-12-29 17:09:29 [STD] </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检查主机</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CPU</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占用率，如果</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idle </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大于</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30%</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并且</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iowait</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小于 </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30%.</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则检查项通过，否则检查项不通过</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2020-12-29 17:09:29 [RST] OK</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2020-12-29 17:09:29 [RAW]</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Linux 4.4.21-69-default (lfgp000700749)  12/29/20  _x86_64_</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17:09:24        CPU     %user     %nice   %system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iowait</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%steal     %idle</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17:09:25        all      0.25      0.00      0.25      0.00      0.00     99.50</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17:09:26        all      0.25      0.00      0.13      0.00      0.00     99.62</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17:09:27        all      0.25      0.00      0.25      0.13      0.00     99.37</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17:09:28        all      0.38      0.00      0.25      0.00      0.13     99.25</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17:09:29        all      1.00      0.00      0.88      0.00      0.00     98.12</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Average:        all      0.43      0.00      0.35      0.03      0.03     99.17</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gs_checkos</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管理工具</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gs_checkos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工具来帮助检查操作系统、控制参数、磁盘配置等内容，并对系统控制参数、</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I/O</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配置、网络配置和</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THP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服务等信息进行配置。</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检查操作系统信息：</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参数：</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：主机名称列表文件。</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-h</a:t>
            </a:r>
            <a:r>
              <a:rPr lang="zh-CN" altLang="en-US" dirty="0" smtClean="0">
                <a:latin typeface="微软雅黑" panose="020B0503020204020204" pitchFamily="34" charset="-122"/>
                <a:ea typeface="微软雅黑" panose="020B0503020204020204" pitchFamily="34" charset="-122"/>
              </a:rPr>
              <a:t>：指定需要检查的主机名称，可以同时指定多个主机，主机之间使用</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分割。</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openGaussXML</a:t>
            </a:r>
            <a:r>
              <a:rPr lang="zh-CN" altLang="en-US" dirty="0" smtClean="0">
                <a:latin typeface="微软雅黑" panose="020B0503020204020204" pitchFamily="34" charset="-122"/>
                <a:ea typeface="微软雅黑" panose="020B0503020204020204" pitchFamily="34" charset="-122"/>
              </a:rPr>
              <a:t>配置文件。</a:t>
            </a:r>
            <a:endParaRPr lang="en-US" altLang="zh-CN"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872258" y="2689416"/>
            <a:ext cx="10460182" cy="646331"/>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gs_checkos</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-i ITEM [-f HOSTFILE] [-h HOSTNAME] [-X XMLFILE] [--detail] [-o OUTPUT] [-l LOGFILE]</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3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hapter page">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ts val="3440"/>
          </a:lnSpc>
          <a:defRPr kumimoji="1" dirty="0" err="1" smtClean="0">
            <a:solidFill>
              <a:srgbClr val="000000"/>
            </a:solidFill>
            <a:ea typeface="微软雅黑" panose="020B0503020204020204" pitchFamily="34" charset="-122"/>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18772</Words>
  <Application>WPS 演示</Application>
  <PresentationFormat>宽屏</PresentationFormat>
  <Paragraphs>1463</Paragraphs>
  <Slides>55</Slides>
  <Notes>54</Notes>
  <HiddenSlides>0</HiddenSlides>
  <MMClips>0</MMClips>
  <ScaleCrop>false</ScaleCrop>
  <HeadingPairs>
    <vt:vector size="8" baseType="variant">
      <vt:variant>
        <vt:lpstr>已用的字体</vt:lpstr>
      </vt:variant>
      <vt:variant>
        <vt:i4>20</vt:i4>
      </vt:variant>
      <vt:variant>
        <vt:lpstr>主题</vt:lpstr>
      </vt:variant>
      <vt:variant>
        <vt:i4>6</vt:i4>
      </vt:variant>
      <vt:variant>
        <vt:lpstr>嵌入 OLE 服务器</vt:lpstr>
      </vt:variant>
      <vt:variant>
        <vt:i4>1</vt:i4>
      </vt:variant>
      <vt:variant>
        <vt:lpstr>幻灯片标题</vt:lpstr>
      </vt:variant>
      <vt:variant>
        <vt:i4>55</vt:i4>
      </vt:variant>
    </vt:vector>
  </HeadingPairs>
  <TitlesOfParts>
    <vt:vector size="82" baseType="lpstr">
      <vt:lpstr>Arial</vt:lpstr>
      <vt:lpstr>宋体</vt:lpstr>
      <vt:lpstr>Wingdings</vt:lpstr>
      <vt:lpstr>微软雅黑</vt:lpstr>
      <vt:lpstr>.AppleSystemUIFont</vt:lpstr>
      <vt:lpstr>Segoe Print</vt:lpstr>
      <vt:lpstr>Trebuchet MS</vt:lpstr>
      <vt:lpstr>华文细黑</vt:lpstr>
      <vt:lpstr>Arial</vt:lpstr>
      <vt:lpstr>Huawei Sans</vt:lpstr>
      <vt:lpstr>方正兰亭黑简体</vt:lpstr>
      <vt:lpstr>Arial Unicode MS</vt:lpstr>
      <vt:lpstr>Calibri</vt:lpstr>
      <vt:lpstr>Huawei Sans</vt:lpstr>
      <vt:lpstr>方正兰亭黑简体</vt:lpstr>
      <vt:lpstr>等线</vt:lpstr>
      <vt:lpstr>Calibri Light</vt:lpstr>
      <vt:lpstr>等线 Light</vt:lpstr>
      <vt:lpstr>黑体</vt:lpstr>
      <vt:lpstr>方正兰亭黑简体</vt:lpstr>
      <vt:lpstr>Office 主题​​</vt:lpstr>
      <vt:lpstr>1_Office 主题​​</vt:lpstr>
      <vt:lpstr>23_Chart page</vt:lpstr>
      <vt:lpstr>Chapter page</vt:lpstr>
      <vt:lpstr>1_章节页</vt:lpstr>
      <vt:lpstr>2_章节页</vt:lpstr>
      <vt:lpstr>TCLayout.ActiveDocument.1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xiangxinyong</cp:lastModifiedBy>
  <cp:revision>893</cp:revision>
  <dcterms:created xsi:type="dcterms:W3CDTF">2020-11-13T10:41:00Z</dcterms:created>
  <dcterms:modified xsi:type="dcterms:W3CDTF">2021-07-09T13:10:40Z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(3)Qg0hSrj5Z3k/6HG2gLOMzpW8dxRDd9YMqHmi7xDWxw1s9ECTHe9XD/yhJHX/GvSW6uRVtJxQ
ajtiwONru+PdH/vwhc1yl8JgKkK9Cg+t+3m6mpy8eC+kubfRosYvSg3Tw63AnfrF/b0fpAqA
I8Dvq1jV+oBj9v1HT+d9aHf/aXe9u7ip4i3c66ackVyqhW3WoLsZvzxlRXlrMIbhxNLLfuAb
0gO5pGYR25FEMaTAzZ</vt:lpwstr>
  </property>
  <property fmtid="{D5CDD505-2E9C-101B-9397-08002B2CF9AE}" pid="3" name="_2015_ms_pID_7253431">
    <vt:lpwstr>aj0J4gZ7EomJLv64nmucr1GevmaHVqLfol4DfboPDhfDq68dbs0ekm
WD0mkej7EI5sNm18NkkJvclpa7lIo0gTpjzpIrrZ3l8TfMaYGw5Wzz/Carl6+S3RvpLngEvq
oSZ8KuJ6LyHQU/KADzYVq19eRbdMENwusmqcjcmaP+rhd9IMeP3uU4KjCCMh5UmMVU7jcH0W
yKc4o/8p3t9OurBGZThROksicL85O5WxEgqH</vt:lpwstr>
  </property>
  <property fmtid="{D5CDD505-2E9C-101B-9397-08002B2CF9AE}" pid="4" name="_2015_ms_pID_7253432">
    <vt:lpwstr>2w==</vt:lpwstr>
  </property>
  <property fmtid="{D5CDD505-2E9C-101B-9397-08002B2CF9AE}" pid="5" name="KSOProductBuildVer">
    <vt:lpwstr>2052-11.1.0.10228</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1620532338</vt:lpwstr>
  </property>
</Properties>
</file>