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A4759-D449-4DA3-A5A6-415609E0F5C1}" v="455" dt="2024-03-09T10:57:15.037"/>
    <p1510:client id="{E69E6CF9-0BC1-4BC9-B35C-E70CA3A7AF47}" v="1093" dt="2024-03-09T12:01:49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EE8CB-B09E-47E8-BD65-116BE1688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A5C30-91B0-4EBB-8785-D5274F3B8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9B3E-E4BD-48FD-84DC-5802BCAA7F41}" type="datetime1">
              <a:rPr lang="fr-FR" smtClean="0"/>
              <a:t>09/03/2024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D8EFE-A8F1-430A-AFFE-DE99C0396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E734F-AF33-47F4-BEC8-621BEB14C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9E3D-519C-4557-883A-9E6FAE4A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7CF-6F2E-47A5-BFE0-5BF137588788}" type="datetime1">
              <a:rPr lang="fr-FR" smtClean="0"/>
              <a:pPr/>
              <a:t>09/03/2024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11DE-1D80-4A52-AED1-631FB8F356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2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42195C4E-AE26-4503-8BAB-0D4AB1E0E67A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 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e libre 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e libre 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742A4-D226-4A8D-8F7C-882C890A111B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e libre 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e libre 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B9C91-985F-46B3-8E25-AFE9229F7B40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Rectangle 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e libre 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Zone de texte 15"/>
          <p:cNvSpPr txBox="1"/>
          <p:nvPr/>
        </p:nvSpPr>
        <p:spPr bwMode="gray">
          <a:xfrm>
            <a:off x="881566" y="607336"/>
            <a:ext cx="801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« </a:t>
            </a:r>
          </a:p>
        </p:txBody>
      </p:sp>
      <p:sp>
        <p:nvSpPr>
          <p:cNvPr id="13" name="Zone de text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1C48-4FF5-4ACE-9705-775E3CC7E788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e libre 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BEF5C-2AD0-43F8-B071-901983706B44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C88E3-DCC1-44A3-BD7E-56A8F8B3802D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6155A-FE65-4316-8E6E-73D2F9E4D4C9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8CA6B76-0D5F-44F0-BA36-2331CC965A63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e libre 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5F644F7-8D5D-4FB0-9219-33234A2ECB18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F0110-2849-4499-A789-FA99F4D0BA93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C3CD7-6F08-4E84-883C-1086EDBFEF7F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53C7C-7A8A-46BA-B6F6-29C9663A9F2E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AE113-0BF3-4F38-BD96-6502EF6323FE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F9E6-E17D-4449-85DC-C571FAACAC43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34965-FEC6-42D9-936A-DB9E914D771C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e libre 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736F-0474-40CD-A469-57FFB8C52099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F68DD-5EAC-4833-9EBF-669AE4E85C98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E2405E08-7CD8-42E9-85C1-EAB22C8D2847}" type="datetime1">
              <a:rPr lang="fr-FR" noProof="0" smtClean="0"/>
              <a:t>09/03/2024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Rectangle 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dobe.com/commerce/php/development/components/plugi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/>
              <a:t>Les plugins Magento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Christophe </a:t>
            </a:r>
            <a:r>
              <a:rPr lang="fr-FR" dirty="0" err="1"/>
              <a:t>ferreboeuf</a:t>
            </a:r>
            <a:r>
              <a:rPr lang="fr-FR" dirty="0"/>
              <a:t> – </a:t>
            </a:r>
            <a:r>
              <a:rPr lang="fr-FR" dirty="0" err="1"/>
              <a:t>opengento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D0145-175E-20A3-8397-563916CE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Qu'est-ce qu'un plugin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4D30E-1DE4-BEB9-3F74-55409A2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Un plugin est un morceau de code qu'on va choisir d'exécuter avant, après ou autour de n'importe quelle méthode </a:t>
            </a:r>
            <a:r>
              <a:rPr lang="fr-FR" b="1"/>
              <a:t>publique </a:t>
            </a:r>
            <a:r>
              <a:rPr lang="fr-FR"/>
              <a:t>d'une classe.</a:t>
            </a:r>
          </a:p>
          <a:p>
            <a:endParaRPr lang="fr-FR"/>
          </a:p>
          <a:p>
            <a:r>
              <a:rPr lang="fr-FR"/>
              <a:t>La méthode </a:t>
            </a:r>
            <a:r>
              <a:rPr lang="fr-FR" err="1"/>
              <a:t>intercéptée</a:t>
            </a:r>
            <a:r>
              <a:rPr lang="fr-FR"/>
              <a:t> </a:t>
            </a:r>
            <a:r>
              <a:rPr lang="fr-FR" b="1"/>
              <a:t>ne doit pas être</a:t>
            </a:r>
            <a:r>
              <a:rPr lang="fr-FR"/>
              <a:t> </a:t>
            </a:r>
            <a:r>
              <a:rPr lang="fr-FR" b="1"/>
              <a:t>finale ou statique.</a:t>
            </a:r>
          </a:p>
          <a:p>
            <a:endParaRPr lang="fr-FR" b="1"/>
          </a:p>
          <a:p>
            <a:r>
              <a:rPr lang="fr-FR"/>
              <a:t>La classe doit être </a:t>
            </a:r>
            <a:r>
              <a:rPr lang="fr-FR" b="1" err="1"/>
              <a:t>interceptable</a:t>
            </a:r>
            <a:r>
              <a:rPr lang="fr-FR" b="1"/>
              <a:t> </a:t>
            </a:r>
            <a:r>
              <a:rPr lang="fr-FR"/>
              <a:t>(instanciée après l'interception de Magento et ne pas étendre </a:t>
            </a:r>
            <a:r>
              <a:rPr lang="fr-FR" err="1"/>
              <a:t>NonInterceptableInterface</a:t>
            </a:r>
            <a:r>
              <a:rPr lang="fr-FR"/>
              <a:t>).</a:t>
            </a:r>
          </a:p>
          <a:p>
            <a:r>
              <a:rPr lang="fr-FR"/>
              <a:t>Voir : </a:t>
            </a:r>
            <a:r>
              <a:rPr lang="fr-FR">
                <a:ea typeface="+mn-lt"/>
                <a:cs typeface="+mn-lt"/>
                <a:hlinkClick r:id="rId2"/>
              </a:rPr>
              <a:t>https://developer.adobe.com/commerce/php/development/components/plugins/</a:t>
            </a:r>
            <a:r>
              <a:rPr lang="fr-FR">
                <a:ea typeface="+mn-lt"/>
                <a:cs typeface="+mn-lt"/>
              </a:rPr>
              <a:t> pour les autres limitations.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3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79B9B-8929-4D79-70F0-3BD96A6B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tx2"/>
                </a:solidFill>
              </a:rPr>
              <a:t>Quelle </a:t>
            </a:r>
            <a:r>
              <a:rPr lang="en-US" sz="4200" err="1">
                <a:solidFill>
                  <a:schemeClr val="tx2"/>
                </a:solidFill>
              </a:rPr>
              <a:t>est</a:t>
            </a:r>
            <a:r>
              <a:rPr lang="en-US" sz="4200">
                <a:solidFill>
                  <a:schemeClr val="tx2"/>
                </a:solidFill>
              </a:rPr>
              <a:t> la </a:t>
            </a:r>
            <a:r>
              <a:rPr lang="en-US" sz="4200" err="1">
                <a:solidFill>
                  <a:schemeClr val="tx2"/>
                </a:solidFill>
              </a:rPr>
              <a:t>différence</a:t>
            </a:r>
            <a:r>
              <a:rPr lang="en-US" sz="4200">
                <a:solidFill>
                  <a:schemeClr val="tx2"/>
                </a:solidFill>
              </a:rPr>
              <a:t> entre un bon et un </a:t>
            </a:r>
            <a:r>
              <a:rPr lang="en-US" sz="4200" err="1">
                <a:solidFill>
                  <a:schemeClr val="tx2"/>
                </a:solidFill>
              </a:rPr>
              <a:t>mauvais</a:t>
            </a:r>
            <a:r>
              <a:rPr lang="en-US" sz="4200">
                <a:solidFill>
                  <a:schemeClr val="tx2"/>
                </a:solidFill>
              </a:rPr>
              <a:t> plugin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C7FA47-E93E-C8BF-9E03-A27DF898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110" y="4591665"/>
            <a:ext cx="4089633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cap="all">
              <a:solidFill>
                <a:schemeClr val="accent1"/>
              </a:solidFill>
            </a:endParaRPr>
          </a:p>
        </p:txBody>
      </p:sp>
      <p:pic>
        <p:nvPicPr>
          <p:cNvPr id="5" name="Espace réservé pour une image  4" descr="Les Inconnus : le sketch des chasseurs">
            <a:extLst>
              <a:ext uri="{FF2B5EF4-FFF2-40B4-BE49-F238E27FC236}">
                <a16:creationId xmlns:a16="http://schemas.microsoft.com/office/drawing/2014/main" id="{1E5E8E77-CC21-83B4-BD1D-29482A3E8B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3102" r="13105" b="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5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81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FA061-1F33-21EA-C067-6D95D4D4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Ce que doit </a:t>
            </a:r>
            <a:r>
              <a:rPr lang="fr-FR" sz="3200">
                <a:solidFill>
                  <a:schemeClr val="bg1"/>
                </a:solidFill>
              </a:rPr>
              <a:t>être</a:t>
            </a:r>
            <a:r>
              <a:rPr lang="en-US" sz="3200">
                <a:solidFill>
                  <a:schemeClr val="bg1"/>
                </a:solidFill>
              </a:rPr>
              <a:t> un plugin.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44207999-2423-4876-71ED-0CBF71BC91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Précis : </a:t>
            </a:r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Le plugin doit, à l'instar de l'observer, s'exécuter le moins de fois possible. Il doit respecter le principe de responsabilité unique.</a:t>
            </a:r>
          </a:p>
          <a:p>
            <a:r>
              <a:rPr lang="fr-FR">
                <a:ea typeface="+mn-lt"/>
                <a:cs typeface="+mn-lt"/>
              </a:rPr>
              <a:t>Pointu : </a:t>
            </a:r>
            <a:r>
              <a:rPr lang="fr-FR">
                <a:ea typeface="+mn-lt"/>
                <a:cs typeface="Arial"/>
              </a:rPr>
              <a:t>Les dépendances injectées doivent être légères et si elles ne le sont pas, un proxy doit être utilisé.</a:t>
            </a:r>
          </a:p>
          <a:p>
            <a:r>
              <a:rPr lang="fr-FR">
                <a:cs typeface="Arial"/>
              </a:rPr>
              <a:t>Affuté : Si le plugin modifie la sortie de fonction, le plugin doit être un </a:t>
            </a:r>
            <a:r>
              <a:rPr lang="fr-FR" err="1">
                <a:cs typeface="Arial"/>
              </a:rPr>
              <a:t>after</a:t>
            </a:r>
            <a:r>
              <a:rPr lang="fr-FR">
                <a:cs typeface="Arial"/>
              </a:rPr>
              <a:t>, pas un </a:t>
            </a:r>
            <a:r>
              <a:rPr lang="fr-FR" err="1">
                <a:cs typeface="Arial"/>
              </a:rPr>
              <a:t>around</a:t>
            </a:r>
            <a:r>
              <a:rPr lang="fr-FR">
                <a:cs typeface="Arial"/>
              </a:rPr>
              <a:t>. S'il modifie un paramètre en entrée, c'est un </a:t>
            </a:r>
            <a:r>
              <a:rPr lang="fr-FR" err="1">
                <a:cs typeface="Arial"/>
              </a:rPr>
              <a:t>before</a:t>
            </a:r>
            <a:r>
              <a:rPr lang="fr-FR">
                <a:cs typeface="Arial"/>
              </a:rPr>
              <a:t>.</a:t>
            </a:r>
          </a:p>
          <a:p>
            <a:endParaRPr lang="fr-FR"/>
          </a:p>
        </p:txBody>
      </p:sp>
      <p:pic>
        <p:nvPicPr>
          <p:cNvPr id="22" name="Espace réservé du contenu 21" descr="L'anniversaire Cantona - Manchester Devils, premier site en français sur  Manchester United">
            <a:extLst>
              <a:ext uri="{FF2B5EF4-FFF2-40B4-BE49-F238E27FC236}">
                <a16:creationId xmlns:a16="http://schemas.microsoft.com/office/drawing/2014/main" id="{3ADA7D18-55E6-5FDF-2A3C-9FCDB755C2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7400812" y="2603500"/>
            <a:ext cx="2440214" cy="3416300"/>
          </a:xfrm>
        </p:spPr>
      </p:pic>
    </p:spTree>
    <p:extLst>
      <p:ext uri="{BB962C8B-B14F-4D97-AF65-F5344CB8AC3E}">
        <p14:creationId xmlns:p14="http://schemas.microsoft.com/office/powerpoint/2010/main" val="205556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19C40-B961-BA49-1127-BC82DACC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Ce que ne doit pas être un plugin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362EE-4263-2BF2-6F02-2DA9EF43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 remplacement pour une extension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88EBF-3530-27FD-F7E4-CCC0091E8E3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Si le plugin modifie une grande partie de la méthode principale de la classe, cela est une extension.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Un plugin n'améliore pas la maintenabilité par rapport à une extension dans le contexte d'un changement de version. </a:t>
            </a: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FFF4696-D2D8-B07E-4BB2-35E26DFF8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Un grand moment de n'importe quoi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53C3368-FD04-FB80-BECB-69EEF94DFDC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/>
          </a:p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E37DE-B666-FA8C-9C17-9DF490582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Remplacer :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28AB053-3990-5C45-B2C6-BCFAAE1DEC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fr-FR">
                <a:ea typeface="+mn-lt"/>
                <a:cs typeface="+mn-lt"/>
              </a:rPr>
              <a:t>Une configuration</a:t>
            </a:r>
          </a:p>
          <a:p>
            <a:pPr marL="285750" indent="-285750">
              <a:buFont typeface="Arial" charset="2"/>
              <a:buChar char="•"/>
            </a:pPr>
            <a:r>
              <a:rPr lang="fr-FR">
                <a:ea typeface="+mn-lt"/>
                <a:cs typeface="+mn-lt"/>
              </a:rPr>
              <a:t>Un service</a:t>
            </a:r>
          </a:p>
          <a:p>
            <a:pPr marL="285750" indent="-285750">
              <a:buFont typeface="Arial" charset="2"/>
              <a:buChar char="•"/>
            </a:pPr>
            <a:r>
              <a:rPr lang="fr-FR">
                <a:ea typeface="+mn-lt"/>
                <a:cs typeface="+mn-lt"/>
              </a:rPr>
              <a:t>Un modèle de vue</a:t>
            </a:r>
          </a:p>
          <a:p>
            <a:pPr marL="285750" indent="-285750">
              <a:buFont typeface="Arial" charset="2"/>
              <a:buChar char="•"/>
            </a:pPr>
            <a:r>
              <a:rPr lang="fr-FR">
                <a:ea typeface="+mn-lt"/>
                <a:cs typeface="+mn-lt"/>
              </a:rPr>
              <a:t>Un router</a:t>
            </a:r>
          </a:p>
          <a:p>
            <a:pPr marL="285750" indent="-285750">
              <a:buFont typeface="Arial" charset="2"/>
              <a:buChar char="•"/>
            </a:pPr>
            <a:r>
              <a:rPr lang="fr-FR">
                <a:ea typeface="+mn-lt"/>
                <a:cs typeface="+mn-lt"/>
              </a:rPr>
              <a:t>Un observer</a:t>
            </a:r>
          </a:p>
          <a:p>
            <a:pPr marL="285750" indent="-285750">
              <a:buFont typeface="Arial" charset="2"/>
              <a:buChar char="•"/>
            </a:pPr>
            <a:r>
              <a:rPr lang="fr-FR"/>
              <a:t>Une classe virtuelle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CB180B-B198-0553-7266-14CBC84F80AC}"/>
              </a:ext>
            </a:extLst>
          </p:cNvPr>
          <p:cNvSpPr txBox="1"/>
          <p:nvPr/>
        </p:nvSpPr>
        <p:spPr>
          <a:xfrm>
            <a:off x="4624614" y="3182257"/>
            <a:ext cx="2933699" cy="2805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fr-FR" sz="1400">
                <a:solidFill>
                  <a:srgbClr val="404040"/>
                </a:solidFill>
              </a:rPr>
              <a:t>Être pluggé sur une méthode du même module. </a:t>
            </a:r>
            <a:endParaRPr lang="fr-FR"/>
          </a:p>
          <a:p>
            <a:r>
              <a:rPr lang="fr-FR" sz="1400">
                <a:solidFill>
                  <a:srgbClr val="404040"/>
                </a:solidFill>
              </a:rPr>
              <a:t>Intercepter une méthode comme </a:t>
            </a:r>
            <a:r>
              <a:rPr lang="fr-FR" sz="1400" i="1">
                <a:solidFill>
                  <a:srgbClr val="404040"/>
                </a:solidFill>
                <a:ea typeface="+mn-lt"/>
                <a:cs typeface="+mn-lt"/>
              </a:rPr>
              <a:t>\Magento\Framework\App\</a:t>
            </a:r>
            <a:r>
              <a:rPr lang="fr-FR" sz="1400" i="1" err="1">
                <a:solidFill>
                  <a:srgbClr val="404040"/>
                </a:solidFill>
                <a:ea typeface="+mn-lt"/>
                <a:cs typeface="+mn-lt"/>
              </a:rPr>
              <a:t>FrontControllerInterface</a:t>
            </a:r>
            <a:r>
              <a:rPr lang="fr-FR" sz="1400" i="1">
                <a:solidFill>
                  <a:srgbClr val="404040"/>
                </a:solidFill>
                <a:ea typeface="+mn-lt"/>
                <a:cs typeface="+mn-lt"/>
              </a:rPr>
              <a:t>::dispatch</a:t>
            </a:r>
            <a:r>
              <a:rPr lang="fr-FR" sz="1400">
                <a:solidFill>
                  <a:srgbClr val="404040"/>
                </a:solidFill>
              </a:rPr>
              <a:t>, </a:t>
            </a:r>
            <a:r>
              <a:rPr lang="fr-FR" sz="1400" i="1">
                <a:solidFill>
                  <a:srgbClr val="404040"/>
                </a:solidFill>
                <a:ea typeface="+mn-lt"/>
                <a:cs typeface="+mn-lt"/>
              </a:rPr>
              <a:t>\Magento\Framework\</a:t>
            </a:r>
            <a:r>
              <a:rPr lang="fr-FR" sz="1400" i="1" err="1">
                <a:solidFill>
                  <a:srgbClr val="404040"/>
                </a:solidFill>
                <a:ea typeface="+mn-lt"/>
                <a:cs typeface="+mn-lt"/>
              </a:rPr>
              <a:t>View</a:t>
            </a:r>
            <a:r>
              <a:rPr lang="fr-FR" sz="1400" i="1">
                <a:solidFill>
                  <a:srgbClr val="404040"/>
                </a:solidFill>
                <a:ea typeface="+mn-lt"/>
                <a:cs typeface="+mn-lt"/>
              </a:rPr>
              <a:t>\</a:t>
            </a:r>
            <a:r>
              <a:rPr lang="fr-FR" sz="1400" i="1" err="1">
                <a:solidFill>
                  <a:srgbClr val="404040"/>
                </a:solidFill>
                <a:ea typeface="+mn-lt"/>
                <a:cs typeface="+mn-lt"/>
              </a:rPr>
              <a:t>Element</a:t>
            </a:r>
            <a:r>
              <a:rPr lang="fr-FR" sz="1400" i="1">
                <a:solidFill>
                  <a:srgbClr val="404040"/>
                </a:solidFill>
                <a:ea typeface="+mn-lt"/>
                <a:cs typeface="+mn-lt"/>
              </a:rPr>
              <a:t>\Template::</a:t>
            </a:r>
            <a:r>
              <a:rPr lang="fr-FR" sz="1400" i="1" err="1">
                <a:solidFill>
                  <a:srgbClr val="404040"/>
                </a:solidFill>
                <a:ea typeface="+mn-lt"/>
                <a:cs typeface="+mn-lt"/>
              </a:rPr>
              <a:t>fetchView</a:t>
            </a:r>
            <a:r>
              <a:rPr lang="fr-FR" sz="14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404040"/>
                </a:solidFill>
              </a:rPr>
              <a:t>ou même </a:t>
            </a:r>
            <a:r>
              <a:rPr lang="fr-FR" sz="1400" i="1">
                <a:solidFill>
                  <a:srgbClr val="404040"/>
                </a:solidFill>
                <a:ea typeface="+mn-lt"/>
                <a:cs typeface="+mn-lt"/>
              </a:rPr>
              <a:t>\Magento\Framework\DB\Adapter\</a:t>
            </a:r>
            <a:r>
              <a:rPr lang="fr-FR" sz="1400" i="1" err="1">
                <a:solidFill>
                  <a:srgbClr val="404040"/>
                </a:solidFill>
                <a:ea typeface="+mn-lt"/>
                <a:cs typeface="+mn-lt"/>
              </a:rPr>
              <a:t>AdapterInterface</a:t>
            </a:r>
            <a:r>
              <a:rPr lang="fr-FR" sz="1400" i="1">
                <a:solidFill>
                  <a:srgbClr val="404040"/>
                </a:solidFill>
                <a:ea typeface="+mn-lt"/>
                <a:cs typeface="+mn-lt"/>
              </a:rPr>
              <a:t>::insert</a:t>
            </a:r>
          </a:p>
        </p:txBody>
      </p:sp>
    </p:spTree>
    <p:extLst>
      <p:ext uri="{BB962C8B-B14F-4D97-AF65-F5344CB8AC3E}">
        <p14:creationId xmlns:p14="http://schemas.microsoft.com/office/powerpoint/2010/main" val="429124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68293-375F-AF48-EE42-FB257893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</a:t>
            </a:r>
            <a:r>
              <a:rPr lang="en-US" sz="5400" dirty="0"/>
              <a:t>es questions 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92D68604-4A52-2BFA-2D75-1BB053AE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82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319</Words>
  <Application>Microsoft Office PowerPoint</Application>
  <PresentationFormat>Grand écran</PresentationFormat>
  <Paragraphs>30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Salle Ion</vt:lpstr>
      <vt:lpstr>Les plugins Magento</vt:lpstr>
      <vt:lpstr>Qu'est-ce qu'un plugin ?</vt:lpstr>
      <vt:lpstr>Quelle est la différence entre un bon et un mauvais plugin ?</vt:lpstr>
      <vt:lpstr>Ce que doit être un plugin.</vt:lpstr>
      <vt:lpstr>Ce que ne doit pas être un plugin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Christophe Ferreboeuf</cp:lastModifiedBy>
  <cp:revision>2</cp:revision>
  <dcterms:created xsi:type="dcterms:W3CDTF">2024-03-09T10:40:02Z</dcterms:created>
  <dcterms:modified xsi:type="dcterms:W3CDTF">2024-03-09T16:46:27Z</dcterms:modified>
</cp:coreProperties>
</file>