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NZ" sz="2000" spc="-1" strike="noStrike">
                <a:latin typeface="Arial"/>
              </a:rPr>
              <a:t>Click to edit the notes format</a:t>
            </a:r>
            <a:endParaRPr b="0" lang="en-NZ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NZ" sz="1400" spc="-1" strike="noStrike">
                <a:latin typeface="Times New Roman"/>
              </a:rPr>
              <a:t>&lt;header&gt;</a:t>
            </a:r>
            <a:endParaRPr b="0" lang="en-NZ" sz="1400" spc="-1" strike="noStrike"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NZ" sz="1400" spc="-1" strike="noStrike">
                <a:latin typeface="Times New Roman"/>
              </a:rPr>
              <a:t>&lt;date/time&gt;</a:t>
            </a:r>
            <a:endParaRPr b="0" lang="en-NZ" sz="1400" spc="-1" strike="noStrike"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NZ" sz="1400" spc="-1" strike="noStrike">
                <a:latin typeface="Times New Roman"/>
              </a:rPr>
              <a:t>&lt;footer&gt;</a:t>
            </a:r>
            <a:endParaRPr b="0" lang="en-NZ" sz="1400" spc="-1" strike="noStrike">
              <a:latin typeface="Times New Roman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408F1B15-7952-44DF-BB1C-941C94E2ADBA}" type="slidenum">
              <a:rPr b="0" lang="en-NZ" sz="1400" spc="-1" strike="noStrike">
                <a:latin typeface="Times New Roman"/>
              </a:rPr>
              <a:t>&lt;number&gt;</a:t>
            </a:fld>
            <a:endParaRPr b="0" lang="en-NZ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NZ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B94EB2DF-0671-44C9-BD3A-92442BA8F569}" type="slidenum">
              <a:rPr b="0" lang="en-US" sz="1200" spc="-1" strike="noStrike">
                <a:latin typeface="Times New Roman"/>
              </a:rPr>
              <a:t>&lt;number&gt;</a:t>
            </a:fld>
            <a:endParaRPr b="0" lang="en-NZ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81842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42080" y="4214520"/>
            <a:ext cx="81842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42080" y="421452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36080" y="421452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209400" y="391176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976720" y="391176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442080" y="421452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209400" y="421452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5976720" y="421452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42080" y="3911760"/>
            <a:ext cx="81842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81842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442080" y="4490640"/>
            <a:ext cx="10515240" cy="74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42080" y="421452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42080" y="3911760"/>
            <a:ext cx="81842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636080" y="421452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42080" y="4214520"/>
            <a:ext cx="81842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81842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42080" y="4214520"/>
            <a:ext cx="81842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42080" y="421452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4636080" y="421452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3209400" y="391176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976720" y="391176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/>
          </p:nvPr>
        </p:nvSpPr>
        <p:spPr>
          <a:xfrm>
            <a:off x="442080" y="421452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/>
          </p:nvPr>
        </p:nvSpPr>
        <p:spPr>
          <a:xfrm>
            <a:off x="3209400" y="421452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/>
          </p:nvPr>
        </p:nvSpPr>
        <p:spPr>
          <a:xfrm>
            <a:off x="5976720" y="421452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442080" y="3911760"/>
            <a:ext cx="81842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81842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81842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442080" y="4490640"/>
            <a:ext cx="10515240" cy="74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42080" y="421452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636080" y="421452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42080" y="4214520"/>
            <a:ext cx="81842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81842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42080" y="4214520"/>
            <a:ext cx="81842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42080" y="421452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4636080" y="421452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3209400" y="391176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976720" y="391176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42080" y="421452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3209400" y="421452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5976720" y="4214520"/>
            <a:ext cx="263520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42080" y="4490640"/>
            <a:ext cx="10515240" cy="74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42080" y="421452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5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636080" y="421452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42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36080" y="3911760"/>
            <a:ext cx="39938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42080" y="4214520"/>
            <a:ext cx="8184240" cy="27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1" lang="en-US" sz="4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1.xml"/><Relationship Id="rId12" Type="http://schemas.openxmlformats.org/officeDocument/2006/relationships/slideLayout" Target="../slideLayouts/slideLayout2.xml"/><Relationship Id="rId13" Type="http://schemas.openxmlformats.org/officeDocument/2006/relationships/slideLayout" Target="../slideLayouts/slideLayout3.xml"/><Relationship Id="rId14" Type="http://schemas.openxmlformats.org/officeDocument/2006/relationships/slideLayout" Target="../slideLayouts/slideLayout4.xml"/><Relationship Id="rId15" Type="http://schemas.openxmlformats.org/officeDocument/2006/relationships/slideLayout" Target="../slideLayouts/slideLayout5.xml"/><Relationship Id="rId1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7.xml"/><Relationship Id="rId18" Type="http://schemas.openxmlformats.org/officeDocument/2006/relationships/slideLayout" Target="../slideLayouts/slideLayout8.xml"/><Relationship Id="rId1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9"/>
          <p:cNvSpPr/>
          <p:nvPr/>
        </p:nvSpPr>
        <p:spPr>
          <a:xfrm>
            <a:off x="0" y="0"/>
            <a:ext cx="6370200" cy="64969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30" descr="A picture containing person, man, using, water&#10;&#10;Description automatically generated"/>
          <p:cNvPicPr/>
          <p:nvPr/>
        </p:nvPicPr>
        <p:blipFill>
          <a:blip r:embed="rId2">
            <a:alphaModFix amt="85000"/>
          </a:blip>
          <a:stretch/>
        </p:blipFill>
        <p:spPr>
          <a:xfrm flipH="1">
            <a:off x="6371280" y="0"/>
            <a:ext cx="5820840" cy="6496920"/>
          </a:xfrm>
          <a:prstGeom prst="rect">
            <a:avLst/>
          </a:prstGeom>
          <a:ln w="0">
            <a:noFill/>
          </a:ln>
        </p:spPr>
      </p:pic>
      <p:sp>
        <p:nvSpPr>
          <p:cNvPr id="2" name="TextBox 32"/>
          <p:cNvSpPr/>
          <p:nvPr/>
        </p:nvSpPr>
        <p:spPr>
          <a:xfrm>
            <a:off x="1290960" y="4502520"/>
            <a:ext cx="2062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</a:rPr>
              <a:t>F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</a:rPr>
              <a:t>indable</a:t>
            </a:r>
            <a:endParaRPr b="0" lang="en-NZ" sz="1800" spc="-1" strike="noStrike">
              <a:latin typeface="Arial"/>
            </a:endParaRPr>
          </a:p>
        </p:txBody>
      </p:sp>
      <p:sp>
        <p:nvSpPr>
          <p:cNvPr id="3" name="Google Shape;118;p19"/>
          <p:cNvSpPr/>
          <p:nvPr/>
        </p:nvSpPr>
        <p:spPr>
          <a:xfrm>
            <a:off x="626040" y="4453200"/>
            <a:ext cx="534960" cy="53496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19;p19"/>
          <p:cNvSpPr/>
          <p:nvPr/>
        </p:nvSpPr>
        <p:spPr>
          <a:xfrm>
            <a:off x="3089880" y="4465800"/>
            <a:ext cx="534960" cy="53496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20;p19"/>
          <p:cNvSpPr/>
          <p:nvPr/>
        </p:nvSpPr>
        <p:spPr>
          <a:xfrm>
            <a:off x="618120" y="5220360"/>
            <a:ext cx="534960" cy="53496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21;p19"/>
          <p:cNvSpPr/>
          <p:nvPr/>
        </p:nvSpPr>
        <p:spPr>
          <a:xfrm>
            <a:off x="3108600" y="5222520"/>
            <a:ext cx="534960" cy="53496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Google Shape;127;p19" descr="A picture containing drawing, light, clock&#10;&#10;Description automatically generated"/>
          <p:cNvPicPr/>
          <p:nvPr/>
        </p:nvPicPr>
        <p:blipFill>
          <a:blip r:embed="rId3"/>
          <a:stretch/>
        </p:blipFill>
        <p:spPr>
          <a:xfrm>
            <a:off x="3114360" y="445644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24;p19" descr="A close up of a logo&#10;&#10;Description automatically generated"/>
          <p:cNvPicPr/>
          <p:nvPr/>
        </p:nvPicPr>
        <p:blipFill>
          <a:blip r:embed="rId4"/>
          <a:stretch/>
        </p:blipFill>
        <p:spPr>
          <a:xfrm>
            <a:off x="660600" y="4494600"/>
            <a:ext cx="465480" cy="46548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125;p19" descr="A close up of a logo&#10;&#10;Description automatically generated"/>
          <p:cNvPicPr/>
          <p:nvPr/>
        </p:nvPicPr>
        <p:blipFill>
          <a:blip r:embed="rId5"/>
          <a:stretch/>
        </p:blipFill>
        <p:spPr>
          <a:xfrm>
            <a:off x="585000" y="5178240"/>
            <a:ext cx="612720" cy="6127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126;p19" descr="A picture containing drawing&#10;&#10;Description automatically generated"/>
          <p:cNvPicPr/>
          <p:nvPr/>
        </p:nvPicPr>
        <p:blipFill>
          <a:blip r:embed="rId6"/>
          <a:stretch/>
        </p:blipFill>
        <p:spPr>
          <a:xfrm>
            <a:off x="3065400" y="5202720"/>
            <a:ext cx="609120" cy="609120"/>
          </a:xfrm>
          <a:prstGeom prst="rect">
            <a:avLst/>
          </a:prstGeom>
          <a:ln w="0">
            <a:noFill/>
          </a:ln>
        </p:spPr>
      </p:pic>
      <p:sp>
        <p:nvSpPr>
          <p:cNvPr id="11" name="TextBox 45"/>
          <p:cNvSpPr/>
          <p:nvPr/>
        </p:nvSpPr>
        <p:spPr>
          <a:xfrm>
            <a:off x="3751560" y="4531320"/>
            <a:ext cx="2062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</a:rPr>
              <a:t>A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</a:rPr>
              <a:t>ccessible</a:t>
            </a:r>
            <a:endParaRPr b="0" lang="en-NZ" sz="1800" spc="-1" strike="noStrike">
              <a:latin typeface="Arial"/>
            </a:endParaRPr>
          </a:p>
        </p:txBody>
      </p:sp>
      <p:sp>
        <p:nvSpPr>
          <p:cNvPr id="12" name="TextBox 46"/>
          <p:cNvSpPr/>
          <p:nvPr/>
        </p:nvSpPr>
        <p:spPr>
          <a:xfrm>
            <a:off x="1288440" y="5300280"/>
            <a:ext cx="2062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</a:rPr>
              <a:t>I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</a:rPr>
              <a:t>nteroperable</a:t>
            </a:r>
            <a:endParaRPr b="0" lang="en-NZ" sz="1800" spc="-1" strike="noStrike">
              <a:latin typeface="Arial"/>
            </a:endParaRPr>
          </a:p>
        </p:txBody>
      </p:sp>
      <p:sp>
        <p:nvSpPr>
          <p:cNvPr id="13" name="TextBox 47"/>
          <p:cNvSpPr/>
          <p:nvPr/>
        </p:nvSpPr>
        <p:spPr>
          <a:xfrm>
            <a:off x="3754800" y="5299560"/>
            <a:ext cx="2062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</a:rPr>
              <a:t>R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</a:rPr>
              <a:t>eusable</a:t>
            </a:r>
            <a:endParaRPr b="0" lang="en-NZ" sz="1800" spc="-1" strike="noStrike">
              <a:latin typeface="Arial"/>
            </a:endParaRPr>
          </a:p>
        </p:txBody>
      </p:sp>
      <p:sp>
        <p:nvSpPr>
          <p:cNvPr id="14" name="Rectangle 48"/>
          <p:cNvSpPr/>
          <p:nvPr/>
        </p:nvSpPr>
        <p:spPr>
          <a:xfrm>
            <a:off x="0" y="3069000"/>
            <a:ext cx="6370200" cy="731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49"/>
          <p:cNvSpPr/>
          <p:nvPr/>
        </p:nvSpPr>
        <p:spPr>
          <a:xfrm>
            <a:off x="153000" y="3142800"/>
            <a:ext cx="60076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CA" sz="1800" spc="-1" strike="noStrike">
                <a:solidFill>
                  <a:srgbClr val="002060"/>
                </a:solidFill>
                <a:latin typeface="Lato"/>
              </a:rPr>
              <a:t>The world’s leading and comprehensive </a:t>
            </a:r>
            <a:br/>
            <a:r>
              <a:rPr b="1" lang="en-CA" sz="1800" spc="-1" strike="noStrike">
                <a:solidFill>
                  <a:srgbClr val="002060"/>
                </a:solidFill>
                <a:latin typeface="Lato"/>
              </a:rPr>
              <a:t>community of experts making location information:</a:t>
            </a:r>
            <a:endParaRPr b="0" lang="en-NZ" sz="1800" spc="-1" strike="noStrike">
              <a:latin typeface="Arial"/>
            </a:endParaRPr>
          </a:p>
        </p:txBody>
      </p:sp>
      <p:pic>
        <p:nvPicPr>
          <p:cNvPr id="16" name="Picture 31" descr="A picture containing building, outdoor, light, city&#10;&#10;Description automatically generated"/>
          <p:cNvPicPr/>
          <p:nvPr/>
        </p:nvPicPr>
        <p:blipFill>
          <a:blip r:embed="rId7">
            <a:alphaModFix amt="85000"/>
          </a:blip>
          <a:stretch/>
        </p:blipFill>
        <p:spPr>
          <a:xfrm>
            <a:off x="0" y="6495120"/>
            <a:ext cx="12191760" cy="363600"/>
          </a:xfrm>
          <a:prstGeom prst="rect">
            <a:avLst/>
          </a:prstGeom>
          <a:ln w="0">
            <a:noFill/>
          </a:ln>
        </p:spPr>
      </p:pic>
      <p:sp>
        <p:nvSpPr>
          <p:cNvPr id="17" name="TextBox 33"/>
          <p:cNvSpPr/>
          <p:nvPr/>
        </p:nvSpPr>
        <p:spPr>
          <a:xfrm>
            <a:off x="10975680" y="6549120"/>
            <a:ext cx="853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2f2f2"/>
                </a:solidFill>
                <a:latin typeface="Lato"/>
              </a:rPr>
              <a:t>ogc.org  |</a:t>
            </a:r>
            <a:endParaRPr b="0" lang="en-NZ" sz="1200" spc="-1" strike="noStrike">
              <a:latin typeface="Arial"/>
            </a:endParaRPr>
          </a:p>
        </p:txBody>
      </p:sp>
      <p:pic>
        <p:nvPicPr>
          <p:cNvPr id="18" name="Picture 35" descr="A picture containing building, drawing, window&#10;&#10;Description automatically generated"/>
          <p:cNvPicPr/>
          <p:nvPr/>
        </p:nvPicPr>
        <p:blipFill>
          <a:blip r:embed="rId8"/>
          <a:stretch/>
        </p:blipFill>
        <p:spPr>
          <a:xfrm>
            <a:off x="316800" y="6517440"/>
            <a:ext cx="324360" cy="324360"/>
          </a:xfrm>
          <a:prstGeom prst="rect">
            <a:avLst/>
          </a:prstGeom>
          <a:ln w="0">
            <a:noFill/>
          </a:ln>
        </p:spPr>
      </p:pic>
      <p:sp>
        <p:nvSpPr>
          <p:cNvPr id="19" name="Rectangle 27"/>
          <p:cNvSpPr/>
          <p:nvPr/>
        </p:nvSpPr>
        <p:spPr>
          <a:xfrm>
            <a:off x="585000" y="6551280"/>
            <a:ext cx="325728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2f2f2"/>
                </a:solidFill>
                <a:latin typeface="Lato"/>
              </a:rPr>
              <a:t>Copyright © 2021 Open Geospatial Consortium</a:t>
            </a:r>
            <a:endParaRPr b="0" lang="en-NZ" sz="1000" spc="-1" strike="noStrike">
              <a:latin typeface="Arial"/>
            </a:endParaRPr>
          </a:p>
        </p:txBody>
      </p:sp>
      <p:sp>
        <p:nvSpPr>
          <p:cNvPr id="20" name="Rectangle 24"/>
          <p:cNvSpPr/>
          <p:nvPr/>
        </p:nvSpPr>
        <p:spPr>
          <a:xfrm>
            <a:off x="6377400" y="0"/>
            <a:ext cx="5814360" cy="650592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36"/>
          <p:cNvSpPr/>
          <p:nvPr/>
        </p:nvSpPr>
        <p:spPr>
          <a:xfrm>
            <a:off x="9944640" y="5712120"/>
            <a:ext cx="189684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Times New Roman"/>
              </a:rPr>
              <a:t>OGC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22" name="TextBox 1"/>
          <p:cNvSpPr/>
          <p:nvPr/>
        </p:nvSpPr>
        <p:spPr>
          <a:xfrm>
            <a:off x="11662920" y="5682240"/>
            <a:ext cx="2480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2f2f2"/>
                </a:solidFill>
                <a:latin typeface="Symbol"/>
              </a:rPr>
              <a:t></a:t>
            </a:r>
            <a:endParaRPr b="0" lang="en-NZ" sz="1400" spc="-1" strike="noStrike">
              <a:latin typeface="Arial"/>
            </a:endParaRPr>
          </a:p>
        </p:txBody>
      </p:sp>
      <p:pic>
        <p:nvPicPr>
          <p:cNvPr id="23" name="Picture 25" descr="Text&#10;&#10;Description automatically generated"/>
          <p:cNvPicPr/>
          <p:nvPr/>
        </p:nvPicPr>
        <p:blipFill>
          <a:blip r:embed="rId9"/>
          <a:stretch/>
        </p:blipFill>
        <p:spPr>
          <a:xfrm>
            <a:off x="7189920" y="5782680"/>
            <a:ext cx="957240" cy="636840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6" descr="Logo&#10;&#10;Description automatically generated"/>
          <p:cNvPicPr/>
          <p:nvPr/>
        </p:nvPicPr>
        <p:blipFill>
          <a:blip r:embed="rId10"/>
          <a:stretch/>
        </p:blipFill>
        <p:spPr>
          <a:xfrm>
            <a:off x="8349480" y="5704920"/>
            <a:ext cx="1827360" cy="91476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60" r:id="rId2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13" descr="A picture containing building, outdoor, light, city&#10;&#10;Description automatically generated"/>
          <p:cNvPicPr/>
          <p:nvPr/>
        </p:nvPicPr>
        <p:blipFill>
          <a:blip r:embed="rId2">
            <a:alphaModFix amt="85000"/>
          </a:blip>
          <a:stretch/>
        </p:blipFill>
        <p:spPr>
          <a:xfrm>
            <a:off x="0" y="720"/>
            <a:ext cx="12191760" cy="95076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12" descr="A picture containing building, outdoor, light, city&#10;&#10;Description automatically generated"/>
          <p:cNvPicPr/>
          <p:nvPr/>
        </p:nvPicPr>
        <p:blipFill>
          <a:blip r:embed="rId3">
            <a:alphaModFix amt="85000"/>
          </a:blip>
          <a:stretch/>
        </p:blipFill>
        <p:spPr>
          <a:xfrm>
            <a:off x="0" y="6495120"/>
            <a:ext cx="12191760" cy="363600"/>
          </a:xfrm>
          <a:prstGeom prst="rect">
            <a:avLst/>
          </a:prstGeom>
          <a:ln w="0">
            <a:noFill/>
          </a:ln>
        </p:spPr>
      </p:pic>
      <p:sp>
        <p:nvSpPr>
          <p:cNvPr id="65" name="TextBox 7"/>
          <p:cNvSpPr/>
          <p:nvPr/>
        </p:nvSpPr>
        <p:spPr>
          <a:xfrm>
            <a:off x="10575360" y="31680"/>
            <a:ext cx="1429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Times New Roman"/>
              </a:rPr>
              <a:t>OGC</a:t>
            </a:r>
            <a:endParaRPr b="0" lang="en-NZ" sz="4000" spc="-1" strike="noStrike">
              <a:latin typeface="Arial"/>
            </a:endParaRPr>
          </a:p>
        </p:txBody>
      </p:sp>
      <p:sp>
        <p:nvSpPr>
          <p:cNvPr id="66" name="TextBox 9"/>
          <p:cNvSpPr/>
          <p:nvPr/>
        </p:nvSpPr>
        <p:spPr>
          <a:xfrm>
            <a:off x="10975680" y="6549120"/>
            <a:ext cx="853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2f2f2"/>
                </a:solidFill>
                <a:latin typeface="Lato"/>
              </a:rPr>
              <a:t>ogc.org  |</a:t>
            </a:r>
            <a:endParaRPr b="0" lang="en-NZ" sz="1200" spc="-1" strike="noStrike">
              <a:latin typeface="Arial"/>
            </a:endParaRPr>
          </a:p>
        </p:txBody>
      </p:sp>
      <p:pic>
        <p:nvPicPr>
          <p:cNvPr id="67" name="Picture 11" descr="A picture containing building, drawing, window&#10;&#10;Description automatically generated"/>
          <p:cNvPicPr/>
          <p:nvPr/>
        </p:nvPicPr>
        <p:blipFill>
          <a:blip r:embed="rId4"/>
          <a:stretch/>
        </p:blipFill>
        <p:spPr>
          <a:xfrm>
            <a:off x="316800" y="6517440"/>
            <a:ext cx="324360" cy="32436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334080" y="1162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092745"/>
              </a:solidFill>
              <a:latin typeface="Arial"/>
            </a:endParaRPr>
          </a:p>
          <a:p>
            <a:pPr lvl="1" marL="685800" indent="-2286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/>
          </p:nvPr>
        </p:nvSpPr>
        <p:spPr>
          <a:xfrm>
            <a:off x="10805400" y="6545880"/>
            <a:ext cx="1140840" cy="28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6B0A6E1-E55A-4949-9E29-CDF1F5429B03}" type="slidenum">
              <a:rPr b="0" lang="en-US" sz="1200" spc="-1" strike="noStrike">
                <a:solidFill>
                  <a:srgbClr val="e6e6e6"/>
                </a:solidFill>
                <a:latin typeface="Lato"/>
              </a:rPr>
              <a:t>&lt;number&gt;</a:t>
            </a:fld>
            <a:endParaRPr b="0" lang="en-NZ" sz="1200" spc="-1" strike="noStrike"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3" descr="A picture containing building, outdoor, light, city&#10;&#10;Description automatically generated"/>
          <p:cNvPicPr/>
          <p:nvPr/>
        </p:nvPicPr>
        <p:blipFill>
          <a:blip r:embed="rId2">
            <a:alphaModFix amt="85000"/>
          </a:blip>
          <a:stretch/>
        </p:blipFill>
        <p:spPr>
          <a:xfrm>
            <a:off x="0" y="720"/>
            <a:ext cx="12191760" cy="95076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2" descr="A picture containing building, outdoor, light, city&#10;&#10;Description automatically generated"/>
          <p:cNvPicPr/>
          <p:nvPr/>
        </p:nvPicPr>
        <p:blipFill>
          <a:blip r:embed="rId3">
            <a:alphaModFix amt="85000"/>
          </a:blip>
          <a:stretch/>
        </p:blipFill>
        <p:spPr>
          <a:xfrm>
            <a:off x="0" y="6495120"/>
            <a:ext cx="12191760" cy="363600"/>
          </a:xfrm>
          <a:prstGeom prst="rect">
            <a:avLst/>
          </a:prstGeom>
          <a:ln w="0">
            <a:noFill/>
          </a:ln>
        </p:spPr>
      </p:pic>
      <p:sp>
        <p:nvSpPr>
          <p:cNvPr id="109" name="TextBox 7"/>
          <p:cNvSpPr/>
          <p:nvPr/>
        </p:nvSpPr>
        <p:spPr>
          <a:xfrm>
            <a:off x="10575360" y="31680"/>
            <a:ext cx="1429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Times New Roman"/>
              </a:rPr>
              <a:t>OGC</a:t>
            </a:r>
            <a:endParaRPr b="0" lang="en-NZ" sz="4000" spc="-1" strike="noStrike">
              <a:latin typeface="Arial"/>
            </a:endParaRPr>
          </a:p>
        </p:txBody>
      </p:sp>
      <p:sp>
        <p:nvSpPr>
          <p:cNvPr id="110" name="TextBox 9"/>
          <p:cNvSpPr/>
          <p:nvPr/>
        </p:nvSpPr>
        <p:spPr>
          <a:xfrm>
            <a:off x="10975680" y="6549120"/>
            <a:ext cx="853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2f2f2"/>
                </a:solidFill>
                <a:latin typeface="Lato"/>
              </a:rPr>
              <a:t>ogc.org  |</a:t>
            </a:r>
            <a:endParaRPr b="0" lang="en-NZ" sz="1200" spc="-1" strike="noStrike">
              <a:latin typeface="Arial"/>
            </a:endParaRPr>
          </a:p>
        </p:txBody>
      </p:sp>
      <p:pic>
        <p:nvPicPr>
          <p:cNvPr id="111" name="Picture 11" descr="A picture containing building, drawing, window&#10;&#10;Description automatically generated"/>
          <p:cNvPicPr/>
          <p:nvPr/>
        </p:nvPicPr>
        <p:blipFill>
          <a:blip r:embed="rId4"/>
          <a:stretch/>
        </p:blipFill>
        <p:spPr>
          <a:xfrm>
            <a:off x="316800" y="6517440"/>
            <a:ext cx="324360" cy="32436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42080" y="44906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92745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/>
          </p:nvPr>
        </p:nvSpPr>
        <p:spPr>
          <a:xfrm>
            <a:off x="10805400" y="6545880"/>
            <a:ext cx="1140840" cy="28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003B3C70-1413-4E19-8583-6767BD0457C6}" type="slidenum">
              <a:rPr b="0" lang="en-US" sz="1200" spc="-1" strike="noStrike">
                <a:solidFill>
                  <a:srgbClr val="f2f2f2"/>
                </a:solidFill>
                <a:latin typeface="Lato"/>
              </a:rPr>
              <a:t>&lt;number&gt;</a:t>
            </a:fld>
            <a:endParaRPr b="0" lang="en-NZ" sz="1200" spc="-1" strike="noStrike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42080" y="3911760"/>
            <a:ext cx="81842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92745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2"/>
          <p:cNvSpPr/>
          <p:nvPr/>
        </p:nvSpPr>
        <p:spPr>
          <a:xfrm>
            <a:off x="153000" y="1211040"/>
            <a:ext cx="6217200" cy="180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5499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Lato"/>
                <a:ea typeface="Lato"/>
              </a:rPr>
              <a:t>Speaker Name, Affiliation</a:t>
            </a:r>
            <a:endParaRPr b="0" lang="en-NZ" sz="2800" spc="-1" strike="noStrike">
              <a:latin typeface="Arial"/>
            </a:endParaRPr>
          </a:p>
          <a:p>
            <a:pPr>
              <a:lnSpc>
                <a:spcPts val="4000"/>
              </a:lnSpc>
              <a:buNone/>
            </a:pPr>
            <a:r>
              <a:rPr b="1" lang="en-US" sz="2000" spc="-1" strike="noStrike">
                <a:solidFill>
                  <a:srgbClr val="002060"/>
                </a:solidFill>
                <a:latin typeface="Lato"/>
                <a:ea typeface="Lato"/>
              </a:rPr>
              <a:t>The 120</a:t>
            </a:r>
            <a:r>
              <a:rPr b="1" lang="en-US" sz="2000" spc="-1" strike="noStrike" baseline="30000">
                <a:solidFill>
                  <a:srgbClr val="002060"/>
                </a:solidFill>
                <a:latin typeface="Lato"/>
                <a:ea typeface="Lato"/>
              </a:rPr>
              <a:t>th</a:t>
            </a:r>
            <a:r>
              <a:rPr b="1" lang="en-US" sz="2000" spc="-1" strike="noStrike">
                <a:solidFill>
                  <a:srgbClr val="002060"/>
                </a:solidFill>
                <a:latin typeface="Lato"/>
                <a:ea typeface="Lato"/>
              </a:rPr>
              <a:t> OGC Member Meeting </a:t>
            </a:r>
            <a:br/>
            <a:r>
              <a:rPr b="1" lang="en-US" sz="2000" spc="-1" strike="noStrike">
                <a:solidFill>
                  <a:srgbClr val="002060"/>
                </a:solidFill>
                <a:latin typeface="Lato"/>
                <a:ea typeface="Lato"/>
              </a:rPr>
              <a:t>XX September 2021</a:t>
            </a:r>
            <a:endParaRPr b="0" lang="en-NZ" sz="2000" spc="-1" strike="noStrike">
              <a:latin typeface="Arial"/>
            </a:endParaRPr>
          </a:p>
        </p:txBody>
      </p:sp>
      <p:sp>
        <p:nvSpPr>
          <p:cNvPr id="158" name="TextBox 3"/>
          <p:cNvSpPr/>
          <p:nvPr/>
        </p:nvSpPr>
        <p:spPr>
          <a:xfrm>
            <a:off x="153000" y="482400"/>
            <a:ext cx="6217200" cy="7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ts val="5499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Lato"/>
                <a:ea typeface="Lato"/>
              </a:rPr>
              <a:t>Presentation Title</a:t>
            </a:r>
            <a:endParaRPr b="0" lang="en-NZ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23560" y="55440"/>
            <a:ext cx="10515240" cy="765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Agenda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itle 1"/>
          <p:cNvSpPr/>
          <p:nvPr/>
        </p:nvSpPr>
        <p:spPr>
          <a:xfrm>
            <a:off x="838080" y="1207080"/>
            <a:ext cx="10515240" cy="160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44546a"/>
                </a:solidFill>
                <a:latin typeface="Arial"/>
              </a:rPr>
              <a:t>Deformation model functional model project team report</a:t>
            </a:r>
            <a:br/>
            <a:r>
              <a:rPr b="0" i="1" lang="en-US" sz="2400" spc="-1" strike="noStrike">
                <a:solidFill>
                  <a:srgbClr val="44546a"/>
                </a:solidFill>
                <a:latin typeface="Arial"/>
              </a:rPr>
              <a:t>Chris Crook, Kevin Kelly – convenors</a:t>
            </a:r>
            <a:endParaRPr b="0" lang="en-NZ" sz="2400" spc="-1" strike="noStrike">
              <a:latin typeface="Arial"/>
            </a:endParaRPr>
          </a:p>
        </p:txBody>
      </p:sp>
      <p:sp>
        <p:nvSpPr>
          <p:cNvPr id="161" name="Text Placeholder 3"/>
          <p:cNvSpPr/>
          <p:nvPr/>
        </p:nvSpPr>
        <p:spPr>
          <a:xfrm>
            <a:off x="1730880" y="2347200"/>
            <a:ext cx="8195040" cy="39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92745"/>
                </a:solidFill>
                <a:latin typeface="Arial"/>
              </a:rPr>
              <a:t>Note: this work is being conducted in association with the International Association of Geodesy (IAG) working group IAG WG 1.3.1 on "Time-dependent transformations between reference frames in deforming regions".</a:t>
            </a:r>
            <a:endParaRPr b="0" lang="en-NZ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92745"/>
                </a:solidFill>
                <a:latin typeface="Arial"/>
              </a:rPr>
              <a:t>Working with associated project Gridded Geodetic Data Exchange Format (GGXF) project for transport layer.</a:t>
            </a:r>
            <a:endParaRPr b="0" lang="en-NZ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42080" y="1541520"/>
            <a:ext cx="10515240" cy="455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92745"/>
                </a:solidFill>
                <a:latin typeface="Arial"/>
              </a:rPr>
              <a:t>Actions from December-March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Num"/>
          </p:nvPr>
        </p:nvSpPr>
        <p:spPr>
          <a:xfrm>
            <a:off x="10805400" y="6545880"/>
            <a:ext cx="1140840" cy="28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E2D8C90-6E20-48FB-8D7F-BD4A7A417F60}" type="slidenum">
              <a:rPr b="0" lang="en-US" sz="1200" spc="-1" strike="noStrike">
                <a:solidFill>
                  <a:srgbClr val="f2f2f2"/>
                </a:solidFill>
                <a:latin typeface="Lato"/>
              </a:rPr>
              <a:t>2</a:t>
            </a:fld>
            <a:endParaRPr b="0" lang="en-NZ" sz="1200" spc="-1" strike="noStrike"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42080" y="2357280"/>
            <a:ext cx="11307600" cy="349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The focus over this last three months has been on refining the abstract specification draft document towards being ready for public review.  </a:t>
            </a:r>
            <a:endParaRPr b="1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The handling of time functions, which describe the time behaviour of displacements due to a deformation event, has been refactored to a more consistent set of base functions</a:t>
            </a:r>
            <a:endParaRPr b="1" lang="en-US" sz="2800" spc="-1" strike="noStrike">
              <a:solidFill>
                <a:srgbClr val="092745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Discussion on outstanding questions is tracked in github issues - over this period 13 have been closed and just 3 remain open </a:t>
            </a:r>
            <a:endParaRPr b="1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90120" y="1590840"/>
            <a:ext cx="10515240" cy="160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92745"/>
                </a:solidFill>
                <a:latin typeface="Arial"/>
              </a:rPr>
              <a:t>For more information: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/>
          </p:nvPr>
        </p:nvSpPr>
        <p:spPr>
          <a:xfrm>
            <a:off x="10805400" y="6545880"/>
            <a:ext cx="1140840" cy="28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4B49A043-A836-43F0-B2BF-543609C6D519}" type="slidenum">
              <a:rPr b="0" lang="en-US" sz="1200" spc="-1" strike="noStrike">
                <a:solidFill>
                  <a:srgbClr val="f2f2f2"/>
                </a:solidFill>
                <a:latin typeface="Lato"/>
              </a:rPr>
              <a:t>&lt;number&gt;</a:t>
            </a:fld>
            <a:endParaRPr b="0" lang="en-NZ" sz="12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90120" y="2393280"/>
            <a:ext cx="10393200" cy="353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Details of the project and links to the team’s resources are all published in the github repository at:</a:t>
            </a:r>
            <a:endParaRPr b="1" lang="en-US" sz="2800" spc="-1" strike="noStrike">
              <a:solidFill>
                <a:srgbClr val="092745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https://github.com/opengeospatial/CRS-Deformation-Models</a:t>
            </a:r>
            <a:endParaRPr b="1" lang="en-US" sz="2800" spc="-1" strike="noStrike">
              <a:solidFill>
                <a:srgbClr val="092745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This page includes links to the current draft specification and all issues under review.</a:t>
            </a:r>
            <a:endParaRPr b="1" lang="en-US" sz="2800" spc="-1" strike="noStrike">
              <a:solidFill>
                <a:srgbClr val="092745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1" lang="en-US" sz="2800" spc="-1" strike="noStrike">
              <a:solidFill>
                <a:srgbClr val="09274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19391</TotalTime>
  <Application>LibreOffice/7.2.5.2.0$Linux_X86_64 LibreOffice_project/711f8d38e9451cd2fd39b6963d2a3fc166f04cb1</Application>
  <AppVersion>15.0000</AppVersion>
  <Words>177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2020-04-17T22:01:33Z</dcterms:created>
  <dc:creator>Erick Felsey</dc:creator>
  <dc:description/>
  <dc:language>en-NZ</dc:language>
  <cp:lastModifiedBy>Chris Crook</cp:lastModifiedBy>
  <dcterms:modified xsi:type="dcterms:W3CDTF">2022-03-02T15:14:06Z</dcterms:modified>
  <cp:revision>193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