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NZ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847080"/>
            <a:ext cx="10515240" cy="39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NZ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NZ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847080"/>
            <a:ext cx="10515240" cy="39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NZ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CRS-Gridded-Geodetic-data-eXchange-Format" TargetMode="External"/><Relationship Id="rId2" Type="http://schemas.openxmlformats.org/officeDocument/2006/relationships/hyperlink" Target="https://github.com/opengeospatial/CRS-Deformation-Models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000000"/>
                </a:solidFill>
                <a:latin typeface="Calibri Light"/>
              </a:rPr>
              <a:t>The OGC Deformation Model Abstract Specification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105325" y="3925255"/>
            <a:ext cx="9980749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NZ" sz="2800" spc="-1" dirty="0">
                <a:solidFill>
                  <a:srgbClr val="000000"/>
                </a:solidFill>
                <a:latin typeface="Calibri"/>
              </a:rPr>
              <a:t>Open Geospatial Consortium (OGC)</a:t>
            </a:r>
            <a:r>
              <a:rPr lang="en-NZ" sz="2800" b="0" strike="noStrike" spc="-1" dirty="0">
                <a:solidFill>
                  <a:srgbClr val="000000"/>
                </a:solidFill>
                <a:latin typeface="Calibri"/>
              </a:rPr>
              <a:t> deformation model project team </a:t>
            </a:r>
            <a:br>
              <a:rPr lang="en-NZ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NZ" sz="2800" b="0" strike="noStrike" spc="-1" dirty="0">
                <a:solidFill>
                  <a:srgbClr val="000000"/>
                </a:solidFill>
                <a:latin typeface="Calibri"/>
              </a:rPr>
              <a:t>International Association of Geodesy (IAG) Working Group 1.3.1</a:t>
            </a:r>
            <a:br>
              <a:rPr lang="en-NZ" sz="2800" b="0" strike="noStrike" spc="-1" dirty="0">
                <a:solidFill>
                  <a:srgbClr val="000000"/>
                </a:solidFill>
                <a:latin typeface="Calibri"/>
              </a:rPr>
            </a:br>
            <a:br>
              <a:rPr lang="en-NZ" sz="2800" b="0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NZ" sz="2800" b="0" strike="noStrike" spc="-1" dirty="0">
                <a:solidFill>
                  <a:srgbClr val="000000"/>
                </a:solidFill>
                <a:latin typeface="Calibri"/>
              </a:rPr>
              <a:t>Presenter: Chris Crook, Geodetic Analyst</a:t>
            </a:r>
            <a:br>
              <a:rPr sz="2800" dirty="0"/>
            </a:br>
            <a:r>
              <a:rPr lang="en-NZ" sz="2800" dirty="0" err="1"/>
              <a:t>Toitū</a:t>
            </a:r>
            <a:r>
              <a:rPr lang="en-NZ" sz="2800" dirty="0"/>
              <a:t> </a:t>
            </a:r>
            <a:r>
              <a:rPr lang="en-NZ" sz="2800" dirty="0" err="1"/>
              <a:t>Te</a:t>
            </a:r>
            <a:r>
              <a:rPr lang="en-NZ" sz="2800" dirty="0"/>
              <a:t> Whenua</a:t>
            </a:r>
            <a:r>
              <a:rPr lang="en-US" sz="2800" dirty="0"/>
              <a:t>, </a:t>
            </a:r>
            <a:r>
              <a:rPr lang="en-NZ" sz="2800" b="0" strike="noStrike" spc="-1" dirty="0">
                <a:solidFill>
                  <a:srgbClr val="000000"/>
                </a:solidFill>
                <a:latin typeface="Calibri"/>
              </a:rPr>
              <a:t>Land Information New Zealand</a:t>
            </a: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NZ" sz="26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7A84-BB22-70B2-39E3-FA7141F7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specification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8617-045F-4CDC-A25D-6C87A6110DF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5. Deformation model definition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6. Calculation formulae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6.1. Spatial interpolation (nested grid of 1, 2, or 3 dimensional displacements)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6.2. Time functions (simple velocity, step function, exponential decay …)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6.3. Combination of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6.4. Applying the total displacement to a coordinate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Annex A (informative) Notes for deformation model producers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A.1. Decomposition into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A.2. Requirement for the model to be continuous and invertible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A.3. No data and zero values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A.4. Alternative interpolation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A.5. Deformation models near poles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A.6. Time function epochs 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91815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6ADA-1909-3150-B51F-A65E772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07" y="2343371"/>
            <a:ext cx="10515240" cy="84348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311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88B8-EE67-B117-37C8-D9A969A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functions</a:t>
            </a:r>
            <a:endParaRPr lang="en-NZ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32F7-5A4B-09D0-7CE1-3DD29EC8B6B0}"/>
              </a:ext>
            </a:extLst>
          </p:cNvPr>
          <p:cNvGrpSpPr/>
          <p:nvPr/>
        </p:nvGrpSpPr>
        <p:grpSpPr>
          <a:xfrm>
            <a:off x="1281196" y="1911458"/>
            <a:ext cx="9629007" cy="3545689"/>
            <a:chOff x="1281196" y="1911458"/>
            <a:chExt cx="9629007" cy="35456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35DA03-1C01-6F73-8F8A-0B68A3D26A4A}"/>
                </a:ext>
              </a:extLst>
            </p:cNvPr>
            <p:cNvGrpSpPr/>
            <p:nvPr/>
          </p:nvGrpSpPr>
          <p:grpSpPr>
            <a:xfrm>
              <a:off x="1281196" y="1911458"/>
              <a:ext cx="9629007" cy="3545689"/>
              <a:chOff x="1724313" y="2112261"/>
              <a:chExt cx="9629007" cy="3545689"/>
            </a:xfrm>
          </p:grpSpPr>
          <p:pic>
            <p:nvPicPr>
              <p:cNvPr id="13" name="Picture 12" descr="A graph with a blue line&#10;&#10;Description automatically generated with low confidence">
                <a:extLst>
                  <a:ext uri="{FF2B5EF4-FFF2-40B4-BE49-F238E27FC236}">
                    <a16:creationId xmlns:a16="http://schemas.microsoft.com/office/drawing/2014/main" id="{0DC0E16F-02F2-448F-30B3-E90790C09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3279" y="2112261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15" name="Picture 14" descr="A graph with a blue line&#10;&#10;Description automatically generated with low confidence">
                <a:extLst>
                  <a:ext uri="{FF2B5EF4-FFF2-40B4-BE49-F238E27FC236}">
                    <a16:creationId xmlns:a16="http://schemas.microsoft.com/office/drawing/2014/main" id="{22C95E37-7B99-BB3E-282F-E0C651292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15" y="2146646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17" name="Picture 16" descr="A graph of a function&#10;&#10;Description automatically generated with low confidence">
                <a:extLst>
                  <a:ext uri="{FF2B5EF4-FFF2-40B4-BE49-F238E27FC236}">
                    <a16:creationId xmlns:a16="http://schemas.microsoft.com/office/drawing/2014/main" id="{8AB25368-57B7-E395-E330-9C42B778B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313" y="3902298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19" name="Picture 18" descr="A graph with a blue line&#10;&#10;Description automatically generated with low confidence">
                <a:extLst>
                  <a:ext uri="{FF2B5EF4-FFF2-40B4-BE49-F238E27FC236}">
                    <a16:creationId xmlns:a16="http://schemas.microsoft.com/office/drawing/2014/main" id="{B29998E9-D3E5-BF0C-6964-F44A9230F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3115" y="3867913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21" name="Picture 20" descr="A graph with a blue line&#10;&#10;Description automatically generated with low confidence">
                <a:extLst>
                  <a:ext uri="{FF2B5EF4-FFF2-40B4-BE49-F238E27FC236}">
                    <a16:creationId xmlns:a16="http://schemas.microsoft.com/office/drawing/2014/main" id="{F8622F61-5CEA-1084-29FF-EF56296B6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9850" y="2112261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27" name="Picture 26" descr="A graph with a blue line&#10;&#10;Description automatically generated with low confidence">
                <a:extLst>
                  <a:ext uri="{FF2B5EF4-FFF2-40B4-BE49-F238E27FC236}">
                    <a16:creationId xmlns:a16="http://schemas.microsoft.com/office/drawing/2014/main" id="{EAEE77A0-3744-26D1-5A92-A4F05DA23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5716" y="3867913"/>
                <a:ext cx="2340869" cy="1755652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text, line, diagram, plot&#10;&#10;Description automatically generated">
                <a:extLst>
                  <a:ext uri="{FF2B5EF4-FFF2-40B4-BE49-F238E27FC236}">
                    <a16:creationId xmlns:a16="http://schemas.microsoft.com/office/drawing/2014/main" id="{19403754-1346-0A32-86DB-090FF6CFD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2451" y="2112261"/>
                <a:ext cx="2340869" cy="1755652"/>
              </a:xfrm>
              <a:prstGeom prst="rect">
                <a:avLst/>
              </a:prstGeom>
            </p:spPr>
          </p:pic>
        </p:grpSp>
        <p:pic>
          <p:nvPicPr>
            <p:cNvPr id="33" name="Picture 32" descr="A picture containing line, plot, diagram, font&#10;&#10;Description automatically generated">
              <a:extLst>
                <a:ext uri="{FF2B5EF4-FFF2-40B4-BE49-F238E27FC236}">
                  <a16:creationId xmlns:a16="http://schemas.microsoft.com/office/drawing/2014/main" id="{C6E74922-C057-97F0-6FD8-17F6FA9A8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9334" y="3667110"/>
              <a:ext cx="2340869" cy="1755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2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847080"/>
            <a:ext cx="10515240" cy="84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Why do we need a specification?</a:t>
            </a: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58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Most accurate and accessible positioning systems are global reference frames based on GNSS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Everything is moving in terms of global reference frames!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Deformation model estimates movement of "stationary" objects on the surface of earth (e.g. buildings, underground services...)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Used in coordinate transformations to align data observed at different times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Coordinate transformations are “infrastructural” - infrastructure needs standards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No standard format for encoding deformation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D59B-4158-71D1-9AFB-716E7387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847080"/>
            <a:ext cx="11338560" cy="843480"/>
          </a:xfrm>
        </p:spPr>
        <p:txBody>
          <a:bodyPr/>
          <a:lstStyle/>
          <a:p>
            <a:r>
              <a:rPr lang="en-US" dirty="0"/>
              <a:t>Coordinate transformations as “infrastructure”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03319-91C1-5FFE-8701-CEA55F5C8BEF}"/>
              </a:ext>
            </a:extLst>
          </p:cNvPr>
          <p:cNvSpPr/>
          <p:nvPr/>
        </p:nvSpPr>
        <p:spPr>
          <a:xfrm>
            <a:off x="365760" y="3022800"/>
            <a:ext cx="252984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 system definition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National geodetic agency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D38EB-0B75-D7C3-6DE2-67A839B00F9E}"/>
              </a:ext>
            </a:extLst>
          </p:cNvPr>
          <p:cNvSpPr/>
          <p:nvPr/>
        </p:nvSpPr>
        <p:spPr>
          <a:xfrm>
            <a:off x="5044440" y="2252100"/>
            <a:ext cx="2042160" cy="123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Coordinate system registry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EPSG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9F05C-4FF2-744E-0DA9-01EC4E9265BF}"/>
              </a:ext>
            </a:extLst>
          </p:cNvPr>
          <p:cNvSpPr/>
          <p:nvPr/>
        </p:nvSpPr>
        <p:spPr>
          <a:xfrm>
            <a:off x="5096147" y="4297680"/>
            <a:ext cx="1938746" cy="130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Geospatial and positioning system vendors</a:t>
            </a:r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05656-B166-E309-36D2-489241850881}"/>
              </a:ext>
            </a:extLst>
          </p:cNvPr>
          <p:cNvSpPr/>
          <p:nvPr/>
        </p:nvSpPr>
        <p:spPr>
          <a:xfrm>
            <a:off x="9235440" y="3358080"/>
            <a:ext cx="1844040" cy="84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NZ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7874DD-E437-359C-B7E6-E716E677EAF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869320"/>
            <a:ext cx="2148840" cy="938340"/>
          </a:xfrm>
          <a:prstGeom prst="straightConnector1">
            <a:avLst/>
          </a:prstGeom>
          <a:ln w="4762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2C1C5-EB24-4136-6B8E-5BB7995DB40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065520" y="3486540"/>
            <a:ext cx="0" cy="811140"/>
          </a:xfrm>
          <a:prstGeom prst="straightConnector1">
            <a:avLst/>
          </a:prstGeom>
          <a:ln w="4762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34079-1DD7-7FF3-6765-27DF27957C2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2895600" y="3807660"/>
            <a:ext cx="2200547" cy="1141800"/>
          </a:xfrm>
          <a:prstGeom prst="straightConnector1">
            <a:avLst/>
          </a:prstGeom>
          <a:ln w="4762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D3225-FFF4-3C7A-0F3F-A58AEB85844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034893" y="3779820"/>
            <a:ext cx="2200547" cy="1169640"/>
          </a:xfrm>
          <a:prstGeom prst="straightConnector1">
            <a:avLst/>
          </a:prstGeom>
          <a:ln w="4762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12C78B-C535-AB41-4B8B-CB68E08FD2B1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7086600" y="2869320"/>
            <a:ext cx="2148840" cy="910500"/>
          </a:xfrm>
          <a:prstGeom prst="straightConnector1">
            <a:avLst/>
          </a:prstGeom>
          <a:ln w="47625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F5C309-3B5A-A5E7-3DBF-5B87AF639C71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5400000">
            <a:off x="5698590" y="133650"/>
            <a:ext cx="390960" cy="8526780"/>
          </a:xfrm>
          <a:prstGeom prst="curvedConnector3">
            <a:avLst>
              <a:gd name="adj1" fmla="val 434882"/>
            </a:avLst>
          </a:prstGeom>
          <a:ln w="47625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7092-C0B8-28F4-C352-DC1B9377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Deformation model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4B89D-62F5-8D00-D47B-F3549920A7F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2400" dirty="0"/>
              <a:t>Historically, geodetic agencies have used tightly integrated custom formats and software for managing deformation (e.g. HTDP)</a:t>
            </a:r>
          </a:p>
          <a:p>
            <a:pPr lvl="1"/>
            <a:r>
              <a:rPr lang="en-US" sz="2000" dirty="0"/>
              <a:t>Time dependent transformations were not supported by GIS/coordinate transformation software</a:t>
            </a:r>
          </a:p>
          <a:p>
            <a:pPr lvl="1"/>
            <a:r>
              <a:rPr lang="en-US" sz="2000" dirty="0"/>
              <a:t>No common format or structure for publishing deformation models</a:t>
            </a:r>
          </a:p>
          <a:p>
            <a:r>
              <a:rPr lang="en-US" sz="2400" dirty="0"/>
              <a:t>In 2019 Land Information New Zealand (LINZ) commissioned the development of a deformation model transformation capability in PROJ based on a JSON “master file” referencing multiple </a:t>
            </a:r>
            <a:r>
              <a:rPr lang="en-US" sz="2400" dirty="0" err="1"/>
              <a:t>GeoTIFF</a:t>
            </a:r>
            <a:r>
              <a:rPr lang="en-US" sz="2400" dirty="0"/>
              <a:t> gridded data sets</a:t>
            </a:r>
          </a:p>
          <a:p>
            <a:r>
              <a:rPr lang="en-US" sz="2400" dirty="0"/>
              <a:t>Lead to proposal for an OGC specification for </a:t>
            </a:r>
            <a:r>
              <a:rPr lang="en-US" sz="2400" dirty="0" err="1"/>
              <a:t>standardising</a:t>
            </a:r>
            <a:r>
              <a:rPr lang="en-US" sz="2400" dirty="0"/>
              <a:t> the description of deformation models.  Occurred at the same time as a proposal for GGXF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940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244F-CECB-E047-F397-27E96CB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OGC standards project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BD4D9-AF18-7977-3EEE-921957711BC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560"/>
            <a:ext cx="10790040" cy="4392360"/>
          </a:xfrm>
        </p:spPr>
        <p:txBody>
          <a:bodyPr/>
          <a:lstStyle/>
          <a:p>
            <a:r>
              <a:rPr lang="en-US" sz="1800" dirty="0"/>
              <a:t>GGXF (Geodetic gridded data exchange format) and deformation model functional model teams established in June 2020 </a:t>
            </a:r>
          </a:p>
          <a:p>
            <a:r>
              <a:rPr lang="en-US" sz="1800" dirty="0"/>
              <a:t>GGXF project to determine a common format for geodetic data sets</a:t>
            </a:r>
          </a:p>
          <a:p>
            <a:r>
              <a:rPr lang="en-US" sz="1800" dirty="0"/>
              <a:t>Deformation model to determine a common structure for defining deformation models for use in coordinate operations</a:t>
            </a:r>
          </a:p>
          <a:p>
            <a:r>
              <a:rPr lang="en-US" sz="1800" dirty="0"/>
              <a:t>Deformation model team working in conjunction with IAG (International Association of Geodesy) WG 1.3.1 on "Time-dependent transformations between reference frames in deforming regions".</a:t>
            </a:r>
          </a:p>
          <a:p>
            <a:r>
              <a:rPr lang="en-US" sz="1800" dirty="0"/>
              <a:t>Deformation models are structurally more complex than other gridded geodetic data sets - has dictated scope of GGXF, and depends on GGXF for realization</a:t>
            </a:r>
          </a:p>
          <a:p>
            <a:r>
              <a:rPr lang="en-US" sz="1800" dirty="0"/>
              <a:t>Project artefacts in </a:t>
            </a:r>
            <a:r>
              <a:rPr lang="en-US" sz="1800" dirty="0">
                <a:hlinkClick r:id="rId2"/>
              </a:rPr>
              <a:t>https://github.com/opengeospatial/CRS-Deformation-Models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https://github.com/opengeospatial/CRS-Gridded-Geodetic-data-eXchange-Format</a:t>
            </a:r>
            <a:r>
              <a:rPr lang="en-US" sz="1800" dirty="0"/>
              <a:t>.</a:t>
            </a:r>
          </a:p>
          <a:p>
            <a:r>
              <a:rPr lang="en-US" sz="1800" dirty="0"/>
              <a:t>Submitted to OGC for consideration in June 2022.  Public review period during April/May 2023. Next phase is responding to and integrating feedback, moving towards ratification.</a:t>
            </a:r>
          </a:p>
        </p:txBody>
      </p:sp>
    </p:spTree>
    <p:extLst>
      <p:ext uri="{BB962C8B-B14F-4D97-AF65-F5344CB8AC3E}">
        <p14:creationId xmlns:p14="http://schemas.microsoft.com/office/powerpoint/2010/main" val="136215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B057-DE1B-FE10-BA48-BD11FAFB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(primarily producer) survey (2020)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0BA9-6081-7EC9-A39A-C662477EBAC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Responses from 27 countries on 5 continents</a:t>
            </a:r>
          </a:p>
          <a:p>
            <a:r>
              <a:rPr lang="en-US" dirty="0"/>
              <a:t>Mainly from geodetic/mapping agencies – potential producers of deformation models</a:t>
            </a:r>
          </a:p>
          <a:p>
            <a:r>
              <a:rPr lang="en-US" dirty="0"/>
              <a:t>9 have models in use, 10 in development, 4 planned</a:t>
            </a:r>
          </a:p>
          <a:p>
            <a:r>
              <a:rPr lang="en-US" dirty="0"/>
              <a:t>13 are velocity models, but 7 include some coseismic or postseismic models</a:t>
            </a:r>
          </a:p>
          <a:p>
            <a:r>
              <a:rPr lang="en-US" dirty="0"/>
              <a:t>Production systems mainly using custom formats and custom software.  Recently some models implemented into PROJ coordinate system conversion library</a:t>
            </a:r>
            <a:r>
              <a:rPr lang="en-NZ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38F0-FD39-2698-CF95-440E1A7D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structure of deformation model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13C8-D857-032B-69CF-C65E0851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0" y="1690560"/>
            <a:ext cx="10683240" cy="46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2A90-CC44-BE55-6211-847D1682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NZGD2000 deformation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7E697-6C03-649B-50C7-3275FE2509C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3FF78-B6A9-3D3E-BDD0-B3D47A104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5" y="1690560"/>
            <a:ext cx="4176035" cy="380776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99C74-3E34-7462-1004-E184591CC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16849"/>
              </p:ext>
            </p:extLst>
          </p:nvPr>
        </p:nvGraphicFramePr>
        <p:xfrm>
          <a:off x="6106646" y="2049746"/>
          <a:ext cx="5269689" cy="39025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9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398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b="1" u="none" strike="noStrike" dirty="0">
                          <a:effectLst/>
                        </a:rPr>
                        <a:t>Version</a:t>
                      </a:r>
                      <a:endParaRPr lang="en-N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b="1" u="none" strike="noStrike" dirty="0">
                          <a:effectLst/>
                        </a:rPr>
                        <a:t>Reason</a:t>
                      </a:r>
                      <a:endParaRPr lang="en-N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96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20000101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National deformation model - initial version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064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20130801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Patches for the following events: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Dusky Sound, 2009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Darfield (Christchurch), September 2010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Christchurch, February 2011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Christchurch, June 2011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Christchurch, December 2011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baseline="0" dirty="0">
                          <a:effectLst/>
                        </a:rPr>
                        <a:t>    + 3 other earthquakes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16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>
                          <a:effectLst/>
                        </a:rPr>
                        <a:t>20140201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Patches for events: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Cook Strait, 17 July 2013</a:t>
                      </a:r>
                      <a:br>
                        <a:rPr lang="en-NZ" sz="1600" u="none" strike="noStrike" dirty="0">
                          <a:effectLst/>
                        </a:rPr>
                      </a:br>
                      <a:r>
                        <a:rPr lang="en-NZ" sz="1600" u="none" strike="noStrike" dirty="0">
                          <a:effectLst/>
                        </a:rPr>
                        <a:t>    Lake </a:t>
                      </a:r>
                      <a:r>
                        <a:rPr lang="en-NZ" sz="1600" u="none" strike="noStrike" dirty="0" err="1">
                          <a:effectLst/>
                        </a:rPr>
                        <a:t>Grassmere</a:t>
                      </a:r>
                      <a:r>
                        <a:rPr lang="en-NZ" sz="1600" u="none" strike="noStrike" dirty="0">
                          <a:effectLst/>
                        </a:rPr>
                        <a:t>, 16 August 2013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96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20160701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u="none" strike="noStrike" dirty="0">
                          <a:effectLst/>
                        </a:rPr>
                        <a:t>Patches Christchurch, 14 February 2016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96"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i="0" u="none" strike="noStrike" dirty="0">
                          <a:effectLst/>
                        </a:rPr>
                        <a:t>20170601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600" i="0" u="none" strike="noStrike" dirty="0">
                          <a:effectLst/>
                        </a:rPr>
                        <a:t>Patch for Kaikoura</a:t>
                      </a:r>
                      <a:r>
                        <a:rPr lang="en-NZ" sz="1600" i="0" u="none" strike="noStrike" baseline="0" dirty="0">
                          <a:effectLst/>
                        </a:rPr>
                        <a:t> </a:t>
                      </a:r>
                      <a:r>
                        <a:rPr lang="en-NZ" sz="1600" i="0" u="none" strike="noStrike" dirty="0">
                          <a:effectLst/>
                        </a:rPr>
                        <a:t>14 November 2016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7CB8CF-C08D-3B60-56F5-A4E29274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21" y="3616391"/>
            <a:ext cx="1997610" cy="2394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13D200-88FF-8759-E320-401F4210E048}"/>
              </a:ext>
            </a:extLst>
          </p:cNvPr>
          <p:cNvCxnSpPr>
            <a:cxnSpLocks/>
          </p:cNvCxnSpPr>
          <p:nvPr/>
        </p:nvCxnSpPr>
        <p:spPr>
          <a:xfrm flipH="1">
            <a:off x="4602480" y="2468880"/>
            <a:ext cx="1481151" cy="365760"/>
          </a:xfrm>
          <a:prstGeom prst="straightConnector1">
            <a:avLst/>
          </a:prstGeom>
          <a:noFill/>
          <a:ln w="1270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74E47-2B1A-CCB1-961C-97FF0391C6D8}"/>
              </a:ext>
            </a:extLst>
          </p:cNvPr>
          <p:cNvCxnSpPr>
            <a:cxnSpLocks/>
          </p:cNvCxnSpPr>
          <p:nvPr/>
        </p:nvCxnSpPr>
        <p:spPr>
          <a:xfrm flipH="1" flipV="1">
            <a:off x="5301231" y="5349240"/>
            <a:ext cx="782400" cy="344241"/>
          </a:xfrm>
          <a:prstGeom prst="straightConnector1">
            <a:avLst/>
          </a:prstGeom>
          <a:noFill/>
          <a:ln w="1270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5D43F8-A04B-55EF-71AE-AA197E68F424}"/>
              </a:ext>
            </a:extLst>
          </p:cNvPr>
          <p:cNvSpPr txBox="1"/>
          <p:nvPr/>
        </p:nvSpPr>
        <p:spPr>
          <a:xfrm>
            <a:off x="6621" y="582625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(Simplified for presentation)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68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AFF2-741D-3F7D-C8AA-91446B55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not</a:t>
            </a:r>
            <a:r>
              <a:rPr lang="en-US" dirty="0"/>
              <a:t> in the specification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D73D3-9789-C814-3919-B5646E9268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10320"/>
            <a:ext cx="10515240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Does not support other representations of deformation such as:</a:t>
            </a:r>
          </a:p>
          <a:p>
            <a:r>
              <a:rPr lang="en-US" sz="2400" dirty="0"/>
              <a:t>triangulation based spatial models</a:t>
            </a:r>
          </a:p>
          <a:p>
            <a:r>
              <a:rPr lang="en-US" sz="2400" dirty="0"/>
              <a:t>rigid body transformation between reference frames such as time dependent Helmert or Bursa-Wolf transformations,</a:t>
            </a:r>
          </a:p>
          <a:p>
            <a:r>
              <a:rPr lang="en-US" sz="2400" dirty="0"/>
              <a:t>trajectory models for individual points, such as ITRF reference station coordinate models,</a:t>
            </a:r>
          </a:p>
          <a:p>
            <a:r>
              <a:rPr lang="en-US" sz="2400" dirty="0"/>
              <a:t>global plate tectonic models,</a:t>
            </a:r>
          </a:p>
          <a:p>
            <a:r>
              <a:rPr lang="en-US" sz="2400" dirty="0"/>
              <a:t>three dimensional geophysical models of faulting, for example using elastic formulae for uniform half space models of the earth, or finite element models.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49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795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The OGC Deformation Model Abstract Specification</vt:lpstr>
      <vt:lpstr>Why do we need a specification?</vt:lpstr>
      <vt:lpstr>Coordinate transformations as “infrastructure”</vt:lpstr>
      <vt:lpstr>Deformation model history</vt:lpstr>
      <vt:lpstr>OGC standards project history</vt:lpstr>
      <vt:lpstr>User (primarily producer) survey (2020)</vt:lpstr>
      <vt:lpstr>High level structure of deformation model</vt:lpstr>
      <vt:lpstr>Example: NZGD2000 deformation model</vt:lpstr>
      <vt:lpstr>What is not in the specification</vt:lpstr>
      <vt:lpstr>What is in the specification</vt:lpstr>
      <vt:lpstr>Questions?</vt:lpstr>
      <vt:lpstr>Time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Kevin Ahlgren</dc:creator>
  <dc:description/>
  <cp:lastModifiedBy>Chris Crook</cp:lastModifiedBy>
  <cp:revision>11</cp:revision>
  <dcterms:created xsi:type="dcterms:W3CDTF">2023-05-08T14:35:22Z</dcterms:created>
  <dcterms:modified xsi:type="dcterms:W3CDTF">2023-05-24T05:25:16Z</dcterms:modified>
  <dc:language>en-NZ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