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2"/>
    <p:sldId id="283" r:id="rId3"/>
    <p:sldId id="284" r:id="rId4"/>
    <p:sldId id="288" r:id="rId5"/>
    <p:sldId id="286" r:id="rId6"/>
    <p:sldId id="285" r:id="rId7"/>
    <p:sldId id="287" r:id="rId8"/>
    <p:sldId id="289" r:id="rId9"/>
    <p:sldId id="291" r:id="rId10"/>
    <p:sldId id="293" r:id="rId11"/>
    <p:sldId id="292" r:id="rId12"/>
    <p:sldId id="265" r:id="rId13"/>
    <p:sldId id="290" r:id="rId14"/>
    <p:sldId id="267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262626"/>
        </a:solidFill>
        <a:effectLst/>
        <a:uFillTx/>
        <a:latin typeface="Mont Book"/>
        <a:ea typeface="Mont Book"/>
        <a:cs typeface="Mont Book"/>
        <a:sym typeface="Mont Book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 varScale="1">
        <p:scale>
          <a:sx n="62" d="100"/>
          <a:sy n="62" d="100"/>
        </p:scale>
        <p:origin x="1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7" name="Shape 2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BBFB6-EA16-814E-8BA7-170BD94223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30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3BBFB6-EA16-814E-8BA7-170BD942239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81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600" b="1">
                <a:solidFill>
                  <a:srgbClr val="00B1F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14035938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5500" b="1">
                <a:solidFill>
                  <a:srgbClr val="00B1FF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4" name="Image" descr="Image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54053" y="2390223"/>
            <a:ext cx="10429948" cy="113257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Image" descr="Image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4374" y="918735"/>
            <a:ext cx="6126909" cy="3121682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2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2785730"/>
            <a:ext cx="21971000" cy="971878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500"/>
              </a:spcBef>
              <a:defRPr/>
            </a:lvl1pPr>
            <a:lvl2pPr>
              <a:lnSpc>
                <a:spcPct val="100000"/>
              </a:lnSpc>
              <a:spcBef>
                <a:spcPts val="1500"/>
              </a:spcBef>
              <a:defRPr/>
            </a:lvl2pPr>
            <a:lvl3pPr>
              <a:lnSpc>
                <a:spcPct val="100000"/>
              </a:lnSpc>
              <a:spcBef>
                <a:spcPts val="1500"/>
              </a:spcBef>
              <a:defRPr/>
            </a:lvl3pPr>
            <a:lvl4pPr>
              <a:lnSpc>
                <a:spcPct val="100000"/>
              </a:lnSpc>
              <a:spcBef>
                <a:spcPts val="1500"/>
              </a:spcBef>
              <a:defRPr/>
            </a:lvl4pPr>
            <a:lvl5pPr>
              <a:lnSpc>
                <a:spcPct val="100000"/>
              </a:lnSpc>
              <a:spcBef>
                <a:spcPts val="1500"/>
              </a:spcBef>
              <a:defRPr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2B0C06E-0977-954B-BAB3-30BEF9D862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-1" y="-15246"/>
            <a:ext cx="24580123" cy="13732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</p:pic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spc="-232"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4400"/>
            </a:lvl2pPr>
            <a:lvl3pPr>
              <a:defRPr sz="4000"/>
            </a:lvl3pPr>
            <a:lvl4pPr>
              <a:defRPr sz="36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CC31B8C-D1BF-8D47-A3EB-AE9638A0471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11945301" y="12968286"/>
            <a:ext cx="480901" cy="487313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C7AC4-9ADF-FA4E-BD12-A120307F00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16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360" y="13080314"/>
            <a:ext cx="418783" cy="37528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2500">
                <a:solidFill>
                  <a:srgbClr val="00B1FF"/>
                </a:solidFill>
                <a:latin typeface="Mont SemiBold"/>
                <a:ea typeface="Mont SemiBold"/>
                <a:cs typeface="Mont SemiBold"/>
                <a:sym typeface="Mont Semi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9" r:id="rId3"/>
    <p:sldLayoutId id="2147483671" r:id="rId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B1FF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B1FF"/>
        </a:buClr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Mont Semi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resentation Title"/>
          <p:cNvSpPr txBox="1">
            <a:spLocks noGrp="1"/>
          </p:cNvSpPr>
          <p:nvPr>
            <p:ph type="title"/>
          </p:nvPr>
        </p:nvSpPr>
        <p:spPr>
          <a:xfrm>
            <a:off x="1201340" y="2725511"/>
            <a:ext cx="14035938" cy="4009345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Deformation Model abstract specification </a:t>
            </a:r>
            <a:endParaRPr dirty="0"/>
          </a:p>
        </p:txBody>
      </p:sp>
      <p:sp>
        <p:nvSpPr>
          <p:cNvPr id="262" name="Author and Date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The 123</a:t>
            </a:r>
            <a:r>
              <a:rPr lang="en-US" baseline="30000" dirty="0"/>
              <a:t>rd</a:t>
            </a:r>
            <a:r>
              <a:rPr lang="en-US" dirty="0"/>
              <a:t> OGC Member Meeting</a:t>
            </a:r>
            <a:endParaRPr dirty="0"/>
          </a:p>
        </p:txBody>
      </p:sp>
      <p:sp>
        <p:nvSpPr>
          <p:cNvPr id="5" name="Presentation Subtitle">
            <a:extLst>
              <a:ext uri="{FF2B5EF4-FFF2-40B4-BE49-F238E27FC236}">
                <a16:creationId xmlns:a16="http://schemas.microsoft.com/office/drawing/2014/main" id="{AD17ED5E-F497-D24E-82F8-50CA37AC85C0}"/>
              </a:ext>
            </a:extLst>
          </p:cNvPr>
          <p:cNvSpPr txBox="1">
            <a:spLocks noGrp="1"/>
          </p:cNvSpPr>
          <p:nvPr>
            <p:ph type="body" sz="quarter" idx="21"/>
          </p:nvPr>
        </p:nvSpPr>
        <p:spPr>
          <a:xfrm>
            <a:off x="1201340" y="11847162"/>
            <a:ext cx="21971003" cy="123152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Chris Crook, LINZ</a:t>
            </a:r>
          </a:p>
          <a:p>
            <a:r>
              <a:rPr lang="en-US" dirty="0"/>
              <a:t>DD June 2022</a:t>
            </a:r>
          </a:p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F3617E-90BE-984A-9825-F69529B2D3E4}"/>
              </a:ext>
            </a:extLst>
          </p:cNvPr>
          <p:cNvSpPr txBox="1"/>
          <p:nvPr/>
        </p:nvSpPr>
        <p:spPr>
          <a:xfrm>
            <a:off x="10514909" y="9591125"/>
            <a:ext cx="334386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600" b="1" dirty="0">
                <a:solidFill>
                  <a:srgbClr val="0096FF"/>
                </a:solidFill>
              </a:rPr>
              <a:t>Meeting sponsor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0096FF"/>
              </a:solidFill>
              <a:effectLst/>
              <a:uFillTx/>
              <a:latin typeface="Mont Book"/>
              <a:ea typeface="Mont Book"/>
              <a:cs typeface="Mont Book"/>
              <a:sym typeface="Mont Book"/>
            </a:endParaRPr>
          </a:p>
        </p:txBody>
      </p:sp>
      <p:pic>
        <p:nvPicPr>
          <p:cNvPr id="3" name="Picture 2" descr="European Union Satellite Centre – European Defence Network">
            <a:extLst>
              <a:ext uri="{FF2B5EF4-FFF2-40B4-BE49-F238E27FC236}">
                <a16:creationId xmlns:a16="http://schemas.microsoft.com/office/drawing/2014/main" id="{A3364186-B759-6286-CF4C-BDB2A39076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396262" y="10382684"/>
            <a:ext cx="3581157" cy="332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9E0D-244D-4A8B-9031-229B783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contents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AD187-9BC6-47E6-9AAF-71AFD9365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5. Deformation model definition </a:t>
            </a:r>
          </a:p>
          <a:p>
            <a:pPr marL="0" indent="0">
              <a:buNone/>
            </a:pPr>
            <a:r>
              <a:rPr lang="en-US" dirty="0"/>
              <a:t>6. Calculation formulae</a:t>
            </a:r>
          </a:p>
          <a:p>
            <a:pPr marL="609600" lvl="1" indent="0">
              <a:buNone/>
            </a:pPr>
            <a:r>
              <a:rPr lang="en-US" dirty="0"/>
              <a:t>6.1. Spatial interpolation</a:t>
            </a:r>
          </a:p>
          <a:p>
            <a:pPr marL="609600" lvl="1" indent="0">
              <a:buNone/>
            </a:pPr>
            <a:r>
              <a:rPr lang="en-US" dirty="0"/>
              <a:t>6.2. Time functions</a:t>
            </a:r>
          </a:p>
          <a:p>
            <a:pPr marL="609600" lvl="1" indent="0">
              <a:buNone/>
            </a:pPr>
            <a:r>
              <a:rPr lang="en-US" dirty="0"/>
              <a:t>6.3. Combination of elements</a:t>
            </a:r>
          </a:p>
          <a:p>
            <a:pPr marL="609600" lvl="1" indent="0">
              <a:buNone/>
            </a:pPr>
            <a:r>
              <a:rPr lang="en-US" dirty="0"/>
              <a:t>6.4. Applying the total displacement to a coordinate </a:t>
            </a:r>
          </a:p>
          <a:p>
            <a:pPr marL="0" indent="0">
              <a:buNone/>
            </a:pPr>
            <a:r>
              <a:rPr lang="en-US" dirty="0"/>
              <a:t>Annex A (informative) Notes for deformation model producers</a:t>
            </a:r>
          </a:p>
          <a:p>
            <a:pPr marL="609600" lvl="1" indent="0">
              <a:buNone/>
            </a:pPr>
            <a:r>
              <a:rPr lang="en-US" dirty="0"/>
              <a:t>A.1. Decomposition into elements </a:t>
            </a:r>
          </a:p>
          <a:p>
            <a:pPr marL="609600" lvl="1" indent="0">
              <a:buNone/>
            </a:pPr>
            <a:r>
              <a:rPr lang="en-US" dirty="0"/>
              <a:t>A.2. Requirement for the model to be continuous and invertible </a:t>
            </a:r>
          </a:p>
          <a:p>
            <a:pPr marL="609600" lvl="1" indent="0">
              <a:buNone/>
            </a:pPr>
            <a:r>
              <a:rPr lang="en-US" dirty="0"/>
              <a:t>A.3. No data and zero values </a:t>
            </a:r>
          </a:p>
          <a:p>
            <a:pPr marL="609600" lvl="1" indent="0">
              <a:buNone/>
            </a:pPr>
            <a:r>
              <a:rPr lang="en-US" dirty="0"/>
              <a:t>A.4. Alternative interpolation methods</a:t>
            </a:r>
          </a:p>
          <a:p>
            <a:pPr marL="609600" lvl="1" indent="0">
              <a:buNone/>
            </a:pPr>
            <a:r>
              <a:rPr lang="en-US" dirty="0"/>
              <a:t>A.5. Deformation models near poles </a:t>
            </a:r>
          </a:p>
          <a:p>
            <a:pPr marL="609600" lvl="1" indent="0">
              <a:buNone/>
            </a:pPr>
            <a:r>
              <a:rPr lang="en-US" dirty="0"/>
              <a:t>A.6. Time function epochs  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664494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06743-F81D-4DD9-9A95-280EC42A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specification exclusions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46319-939E-4368-8C61-BDEC863BC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Does not support other representations of deformation such as:</a:t>
            </a:r>
          </a:p>
          <a:p>
            <a:pPr lvl="1"/>
            <a:r>
              <a:rPr lang="en-US" dirty="0"/>
              <a:t>triangulation based spatial models</a:t>
            </a:r>
          </a:p>
          <a:p>
            <a:pPr lvl="1"/>
            <a:r>
              <a:rPr lang="en-US" dirty="0"/>
              <a:t>rigid body transformation between reference frames such as time dependent Helmert or Bursa-Wolf transformations,</a:t>
            </a:r>
          </a:p>
          <a:p>
            <a:pPr lvl="1"/>
            <a:r>
              <a:rPr lang="en-US" dirty="0"/>
              <a:t>trajectory models for individual points, such as ITRF reference station coordinate models,</a:t>
            </a:r>
          </a:p>
          <a:p>
            <a:pPr lvl="1"/>
            <a:r>
              <a:rPr lang="en-US" dirty="0"/>
              <a:t>global plate tectonic models,</a:t>
            </a:r>
          </a:p>
          <a:p>
            <a:pPr lvl="1"/>
            <a:r>
              <a:rPr lang="en-US" dirty="0"/>
              <a:t>three dimensional geophysical models of deformation in terms of dislocations on fault surfaces such as elastic half space or finite element models.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0440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86A05-703D-084C-8F05-D8CF6C3C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GGXF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F0785-A144-8146-B8F3-10B7E1BBE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Abstract specification of GGXF structure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YAML text based format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Proof of concept YAML/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NetCDF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implementation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NetCDF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agreed binary carrier</a:t>
            </a:r>
          </a:p>
          <a:p>
            <a:pPr marL="0" indent="0">
              <a:buNone/>
            </a:pPr>
            <a:r>
              <a:rPr lang="en-US" dirty="0" err="1"/>
              <a:t>NetCDF</a:t>
            </a:r>
            <a:r>
              <a:rPr lang="en-US" dirty="0"/>
              <a:t> implementation choices: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Investigating alignment with CF conventions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Investigating ACDD </a:t>
            </a:r>
            <a:r>
              <a:rPr lang="en-US" dirty="0" err="1"/>
              <a:t>NetCDF</a:t>
            </a:r>
            <a:r>
              <a:rPr lang="en-US" dirty="0"/>
              <a:t> metadata conventions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NetCDF</a:t>
            </a:r>
            <a:r>
              <a:rPr lang="en-US" dirty="0"/>
              <a:t> structure decided</a:t>
            </a:r>
          </a:p>
          <a:p>
            <a:pPr marL="0" indent="0">
              <a:buNone/>
            </a:pPr>
            <a:r>
              <a:rPr lang="en-US" dirty="0"/>
              <a:t>Next steps:</a:t>
            </a:r>
          </a:p>
          <a:p>
            <a:r>
              <a:rPr lang="en-US" dirty="0"/>
              <a:t>Documentation of </a:t>
            </a:r>
            <a:r>
              <a:rPr lang="en-US" dirty="0" err="1"/>
              <a:t>NetCDF</a:t>
            </a:r>
            <a:r>
              <a:rPr lang="en-US" dirty="0"/>
              <a:t> profile</a:t>
            </a:r>
          </a:p>
          <a:p>
            <a:r>
              <a:rPr lang="en-US" dirty="0"/>
              <a:t>Update </a:t>
            </a:r>
            <a:r>
              <a:rPr lang="en-US" dirty="0" err="1"/>
              <a:t>NetCDF</a:t>
            </a:r>
            <a:r>
              <a:rPr lang="en-US" dirty="0"/>
              <a:t> proof of concept </a:t>
            </a:r>
            <a:r>
              <a:rPr lang="en-US" dirty="0" err="1"/>
              <a:t>Github</a:t>
            </a:r>
            <a:r>
              <a:rPr lang="en-US" dirty="0"/>
              <a:t> implementation and example data sets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E64B-82F2-4A34-8612-4E3D34DEB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5EC4-3D6B-46A2-A92A-53FE81582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Commitment from global project team at four weekly meetings despite unfortunate time zone differences</a:t>
            </a:r>
          </a:p>
          <a:p>
            <a:r>
              <a:rPr lang="en-US" dirty="0"/>
              <a:t>Support from IAG working group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113644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ection Tit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C7D18-3F37-414C-8AE6-C08CA83CE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163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draft Abstract Specification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2C7D18-3F37-414C-8AE6-C08CA83C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9047" y="2634973"/>
            <a:ext cx="11344088" cy="9718786"/>
          </a:xfrm>
        </p:spPr>
        <p:txBody>
          <a:bodyPr/>
          <a:lstStyle/>
          <a:p>
            <a:r>
              <a:rPr lang="en-US" dirty="0"/>
              <a:t>The project team has endorsed this draft specification</a:t>
            </a:r>
          </a:p>
          <a:p>
            <a:r>
              <a:rPr lang="en-US" dirty="0"/>
              <a:t>Seek promotion to SWG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B79D9-0D0F-43C5-A768-EDD672E2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55" y="2634973"/>
            <a:ext cx="7753350" cy="1002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726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4FB2-2871-4839-AD5C-239B6A2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C784-95FD-40D8-84E5-466EB7A4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accurate and accessible positioning system is global reference frame based on GNSS</a:t>
            </a:r>
          </a:p>
          <a:p>
            <a:r>
              <a:rPr lang="en-US" dirty="0"/>
              <a:t>Everything is moving in terms of global reference frame!</a:t>
            </a:r>
          </a:p>
          <a:p>
            <a:r>
              <a:rPr lang="en-US" dirty="0"/>
              <a:t>Deformation model estimates movement of "stationary" objects on the surface of earth (</a:t>
            </a:r>
            <a:r>
              <a:rPr lang="en-US" dirty="0" err="1"/>
              <a:t>eg</a:t>
            </a:r>
            <a:r>
              <a:rPr lang="en-US" dirty="0"/>
              <a:t> buildings, buried services...)</a:t>
            </a:r>
          </a:p>
          <a:p>
            <a:r>
              <a:rPr lang="en-US" dirty="0"/>
              <a:t>Used in coordinate transformations to align data observed at different times</a:t>
            </a:r>
          </a:p>
          <a:p>
            <a:r>
              <a:rPr lang="en-US" dirty="0"/>
              <a:t>No standard format for encoding deformation models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544586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AA6D-B554-47CF-9F47-F1F742358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Deformation model history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BB4A3-B19E-4D91-89B0-6F33D2523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Historically geodetic agencies have used tightly integrated custom formats and software for managing deformation</a:t>
            </a:r>
          </a:p>
          <a:p>
            <a:pPr lvl="1"/>
            <a:r>
              <a:rPr lang="en-US" sz="4000" dirty="0"/>
              <a:t>Time dependent transformations were not supported by GIS/coordinate transformation software</a:t>
            </a:r>
          </a:p>
          <a:p>
            <a:pPr lvl="1"/>
            <a:r>
              <a:rPr lang="en-US" sz="4000" dirty="0"/>
              <a:t>No common format or structure for publishing deformation models</a:t>
            </a:r>
          </a:p>
          <a:p>
            <a:r>
              <a:rPr lang="en-NZ" dirty="0"/>
              <a:t>In 2019 Land Information New Zealand (LINZ) commissioned the development of a deformation model transformation capability in PROJ based on a JSON “master file” referencing multiple </a:t>
            </a:r>
            <a:r>
              <a:rPr lang="en-NZ" dirty="0" err="1"/>
              <a:t>GeoTIFF</a:t>
            </a:r>
            <a:r>
              <a:rPr lang="en-NZ" dirty="0"/>
              <a:t> gridded data sets</a:t>
            </a:r>
          </a:p>
          <a:p>
            <a:r>
              <a:rPr lang="en-NZ" dirty="0"/>
              <a:t>Proposal for an OGC specification for standardising the description of deformation models coincided with proposal for GGXF </a:t>
            </a:r>
          </a:p>
          <a:p>
            <a:pPr marL="0" indent="0">
              <a:buNone/>
            </a:pPr>
            <a:r>
              <a:rPr lang="en-NZ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43397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1C22D-2EE3-4548-A0C2-E411F8F0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history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02F96-8F0A-4436-A355-8BC634E14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GGXF (Geodetic gridded data exchange format) and deformation model functional model teams established in June 2020 </a:t>
            </a:r>
          </a:p>
          <a:p>
            <a:r>
              <a:rPr lang="en-US" dirty="0"/>
              <a:t>GGXF project to determine a common format for geodetic data sets</a:t>
            </a:r>
          </a:p>
          <a:p>
            <a:r>
              <a:rPr lang="en-US" dirty="0"/>
              <a:t>Deformation model to determine a common structure for defining deformation models for use in coordinate operations</a:t>
            </a:r>
          </a:p>
          <a:p>
            <a:r>
              <a:rPr lang="en-US" dirty="0"/>
              <a:t>Teams have been meeting on alternate fortnights – meetings well supported</a:t>
            </a:r>
          </a:p>
          <a:p>
            <a:r>
              <a:rPr lang="en-US" dirty="0"/>
              <a:t>Deformation model team working in conjunction with IAG (International Association of Geodesy) WG 1.3.1 on "Time-dependent transformations between reference frames in deforming regions".</a:t>
            </a:r>
          </a:p>
          <a:p>
            <a:r>
              <a:rPr lang="en-US" dirty="0"/>
              <a:t>Deformation models are structurally more complex than other gridded geodetic data sets - has dictated scope of GGXF, and depends on GGXF for realization</a:t>
            </a:r>
          </a:p>
          <a:p>
            <a:r>
              <a:rPr lang="en-US" dirty="0"/>
              <a:t>Project artefacts in https://github.com/opengeospatial/CRS-Deformation-Models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47521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A1F5-D4BF-4E2D-B3BB-D091FC62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survey (2020)</a:t>
            </a:r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265D-E1FB-4FDF-BCE5-629D8D64D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Responses from 27 countries on 5 continents</a:t>
            </a:r>
          </a:p>
          <a:p>
            <a:r>
              <a:rPr lang="en-US" dirty="0"/>
              <a:t>Mainly from geodetic/mapping agencies – potential producers of deformation models</a:t>
            </a:r>
          </a:p>
          <a:p>
            <a:r>
              <a:rPr lang="en-US" dirty="0"/>
              <a:t>9 have models in use, 10 in development, 4 planned</a:t>
            </a:r>
          </a:p>
          <a:p>
            <a:r>
              <a:rPr lang="en-US" dirty="0"/>
              <a:t>13 are velocity models, but 7 include some coseismic or postseismic models</a:t>
            </a:r>
          </a:p>
          <a:p>
            <a:r>
              <a:rPr lang="en-US" dirty="0"/>
              <a:t>Production systems mainly using custom formats and custom software.  Recently some models implemented into PROJ coordinate system conversion library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50433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22649-8AFB-4192-A774-05CAE829E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structure of deformation model</a:t>
            </a:r>
            <a:endParaRPr lang="en-NZ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6E351E8-DF56-44D4-A53C-7C7A799D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7599" y="3151586"/>
            <a:ext cx="16864180" cy="741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27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D51E-1D4A-4228-9CE1-76389D4C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NZGD2000 deformation model</a:t>
            </a:r>
            <a:endParaRPr lang="en-NZ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B92A0-3EEF-4EB2-8584-4BAC7A3B5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66" y="4030529"/>
            <a:ext cx="7745124" cy="706211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4E3E6F-6F29-4597-90B7-4289C6E7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288799"/>
              </p:ext>
            </p:extLst>
          </p:nvPr>
        </p:nvGraphicFramePr>
        <p:xfrm>
          <a:off x="11013991" y="3447982"/>
          <a:ext cx="12613684" cy="856113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242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1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941"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b="1" u="none" strike="noStrike" dirty="0">
                          <a:effectLst/>
                        </a:rPr>
                        <a:t>Version</a:t>
                      </a:r>
                      <a:endParaRPr lang="en-NZ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b="1" u="none" strike="noStrike" dirty="0">
                          <a:effectLst/>
                        </a:rPr>
                        <a:t>Reason</a:t>
                      </a:r>
                      <a:endParaRPr lang="en-NZ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333"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>
                          <a:effectLst/>
                        </a:rPr>
                        <a:t>20000101</a:t>
                      </a:r>
                      <a:endParaRPr lang="en-NZ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 dirty="0">
                          <a:effectLst/>
                        </a:rPr>
                        <a:t>National deformation model - initial version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6376"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>
                          <a:effectLst/>
                        </a:rPr>
                        <a:t>20130801</a:t>
                      </a:r>
                      <a:endParaRPr lang="en-NZ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 dirty="0">
                          <a:effectLst/>
                        </a:rPr>
                        <a:t>Update of national deformation model</a:t>
                      </a:r>
                      <a:r>
                        <a:rPr lang="en-NZ" sz="3200" u="none" strike="noStrike" baseline="0" dirty="0">
                          <a:effectLst/>
                        </a:rPr>
                        <a:t> and patches for: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Patches for the following events: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Dusky Sound, 2009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Darfield (Christchurch), September 2010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Christchurch, February 2011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Christchurch, June 2011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Christchurch, December 2011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baseline="0" dirty="0">
                          <a:effectLst/>
                        </a:rPr>
                        <a:t>    + 3 other earthquakes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7538"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>
                          <a:effectLst/>
                        </a:rPr>
                        <a:t>20140201</a:t>
                      </a:r>
                      <a:endParaRPr lang="en-NZ" sz="3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 dirty="0">
                          <a:effectLst/>
                        </a:rPr>
                        <a:t>Patches for events: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Cook Strait, 17 July 2013</a:t>
                      </a:r>
                      <a:br>
                        <a:rPr lang="en-NZ" sz="3200" u="none" strike="noStrike" dirty="0">
                          <a:effectLst/>
                        </a:rPr>
                      </a:br>
                      <a:r>
                        <a:rPr lang="en-NZ" sz="3200" u="none" strike="noStrike" dirty="0">
                          <a:effectLst/>
                        </a:rPr>
                        <a:t>    Lake </a:t>
                      </a:r>
                      <a:r>
                        <a:rPr lang="en-NZ" sz="3200" u="none" strike="noStrike" dirty="0" err="1">
                          <a:effectLst/>
                        </a:rPr>
                        <a:t>Grassmere</a:t>
                      </a:r>
                      <a:r>
                        <a:rPr lang="en-NZ" sz="3200" u="none" strike="noStrike" dirty="0">
                          <a:effectLst/>
                        </a:rPr>
                        <a:t>, 16 August 2013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333"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 dirty="0">
                          <a:effectLst/>
                        </a:rPr>
                        <a:t>20160701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u="none" strike="noStrike" dirty="0">
                          <a:effectLst/>
                        </a:rPr>
                        <a:t>Patches Christchurch, 14 February 2016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333"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i="0" u="none" strike="noStrike" dirty="0">
                          <a:effectLst/>
                        </a:rPr>
                        <a:t>20170601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3200" i="0" u="none" strike="noStrike" dirty="0">
                          <a:effectLst/>
                        </a:rPr>
                        <a:t>Patch for Kaikoura</a:t>
                      </a:r>
                      <a:r>
                        <a:rPr lang="en-NZ" sz="3200" i="0" u="none" strike="noStrike" baseline="0" dirty="0">
                          <a:effectLst/>
                        </a:rPr>
                        <a:t> </a:t>
                      </a:r>
                      <a:r>
                        <a:rPr lang="en-NZ" sz="3200" i="0" u="none" strike="noStrike" dirty="0">
                          <a:effectLst/>
                        </a:rPr>
                        <a:t>14 November 2016</a:t>
                      </a:r>
                      <a:endParaRPr lang="en-NZ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6018" marR="6018" marT="6018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BED12AB0-5C0A-4A6B-873B-966046786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75" y="8982636"/>
            <a:ext cx="2924175" cy="35052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57763A-3BAD-470C-B036-543576A3EEEC}"/>
              </a:ext>
            </a:extLst>
          </p:cNvPr>
          <p:cNvCxnSpPr>
            <a:cxnSpLocks/>
          </p:cNvCxnSpPr>
          <p:nvPr/>
        </p:nvCxnSpPr>
        <p:spPr>
          <a:xfrm flipH="1">
            <a:off x="8364071" y="4262718"/>
            <a:ext cx="2339789" cy="497541"/>
          </a:xfrm>
          <a:prstGeom prst="straightConnector1">
            <a:avLst/>
          </a:prstGeom>
          <a:noFill/>
          <a:ln w="1270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6AEAA6-F8DA-4A4A-B665-E206DB787609}"/>
              </a:ext>
            </a:extLst>
          </p:cNvPr>
          <p:cNvCxnSpPr>
            <a:cxnSpLocks/>
          </p:cNvCxnSpPr>
          <p:nvPr/>
        </p:nvCxnSpPr>
        <p:spPr>
          <a:xfrm flipH="1">
            <a:off x="9439482" y="11577918"/>
            <a:ext cx="1264378" cy="12264"/>
          </a:xfrm>
          <a:prstGeom prst="straightConnector1">
            <a:avLst/>
          </a:prstGeom>
          <a:noFill/>
          <a:ln w="127000" cap="flat">
            <a:solidFill>
              <a:schemeClr val="accent1">
                <a:lumMod val="40000"/>
                <a:lumOff val="60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382364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30_BasicColor">
  <a:themeElements>
    <a:clrScheme name="30_BasicColor">
      <a:dk1>
        <a:srgbClr val="262626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Mont Book"/>
            <a:ea typeface="Mont Book"/>
            <a:cs typeface="Mont Book"/>
            <a:sym typeface="Mon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262626"/>
            </a:solidFill>
            <a:effectLst/>
            <a:uFillTx/>
            <a:latin typeface="Mont Book"/>
            <a:ea typeface="Mont Book"/>
            <a:cs typeface="Mont Book"/>
            <a:sym typeface="Mont Boo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9462</TotalTime>
  <Words>738</Words>
  <Application>Microsoft Office PowerPoint</Application>
  <PresentationFormat>Custom</PresentationFormat>
  <Paragraphs>89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Helvetica Neue</vt:lpstr>
      <vt:lpstr>Mont Book</vt:lpstr>
      <vt:lpstr>Mont SemiBold</vt:lpstr>
      <vt:lpstr>Wingdings</vt:lpstr>
      <vt:lpstr>30_BasicColor</vt:lpstr>
      <vt:lpstr>Deformation Model abstract specification </vt:lpstr>
      <vt:lpstr>Agenda</vt:lpstr>
      <vt:lpstr>Promoting draft Abstract Specification</vt:lpstr>
      <vt:lpstr>Why?</vt:lpstr>
      <vt:lpstr>Deformation model history</vt:lpstr>
      <vt:lpstr>Project history</vt:lpstr>
      <vt:lpstr>User survey (2020)</vt:lpstr>
      <vt:lpstr>High level structure of deformation model</vt:lpstr>
      <vt:lpstr>Example: NZGD2000 deformation model</vt:lpstr>
      <vt:lpstr>Specification contents</vt:lpstr>
      <vt:lpstr>Abstract specification exclusions</vt:lpstr>
      <vt:lpstr>GGXF update</vt:lpstr>
      <vt:lpstr>Acknowledgements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Chris Crook</cp:lastModifiedBy>
  <cp:revision>48</cp:revision>
  <dcterms:modified xsi:type="dcterms:W3CDTF">2022-06-14T22:44:53Z</dcterms:modified>
</cp:coreProperties>
</file>