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  <p:sldMasterId id="2147483719" r:id="rId2"/>
    <p:sldMasterId id="2147483648" r:id="rId3"/>
    <p:sldMasterId id="2147483716" r:id="rId4"/>
    <p:sldMasterId id="2147483660" r:id="rId5"/>
    <p:sldMasterId id="2147483663" r:id="rId6"/>
    <p:sldMasterId id="2147483666" r:id="rId7"/>
  </p:sldMasterIdLst>
  <p:notesMasterIdLst>
    <p:notesMasterId r:id="rId14"/>
  </p:notesMasterIdLst>
  <p:handoutMasterIdLst>
    <p:handoutMasterId r:id="rId15"/>
  </p:handoutMasterIdLst>
  <p:sldIdLst>
    <p:sldId id="273" r:id="rId8"/>
    <p:sldId id="274" r:id="rId9"/>
    <p:sldId id="276" r:id="rId10"/>
    <p:sldId id="275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745"/>
    <a:srgbClr val="002060"/>
    <a:srgbClr val="F2F2F2"/>
    <a:srgbClr val="D6DCE5"/>
    <a:srgbClr val="0A1F60"/>
    <a:srgbClr val="2ED0FF"/>
    <a:srgbClr val="6DD6EC"/>
    <a:srgbClr val="BEF7FA"/>
    <a:srgbClr val="A7F1FB"/>
    <a:srgbClr val="A6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90C33-0F66-765E-BDAA-4ECE5381845B}" v="339" dt="2021-03-22T19:07:43.397"/>
    <p1510:client id="{B6F9769A-29CC-6399-88E5-711B4D5CA1B8}" v="1202" dt="2021-03-22T01:09:44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5" autoAdjust="0"/>
    <p:restoredTop sz="96208" autoAdjust="0"/>
  </p:normalViewPr>
  <p:slideViewPr>
    <p:cSldViewPr snapToGrid="0" snapToObjects="1">
      <p:cViewPr varScale="1">
        <p:scale>
          <a:sx n="106" d="100"/>
          <a:sy n="106" d="100"/>
        </p:scale>
        <p:origin x="40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1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4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A3E-7A4D-2D44-B741-6836F377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4490720"/>
            <a:ext cx="10515600" cy="160528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927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4B18D-9076-9647-83FB-D6F68658F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338FA-2266-9647-AE07-C542B6650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" y="3911600"/>
            <a:ext cx="8184515" cy="579438"/>
          </a:xfrm>
          <a:prstGeom prst="rect">
            <a:avLst/>
          </a:prstGeom>
        </p:spPr>
        <p:txBody>
          <a:bodyPr anchor="b"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14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8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49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  <p:sldLayoutId id="2147483715" r:id="rId4"/>
    <p:sldLayoutId id="2147483718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4400" b="1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33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813417" y="390301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148347" y="385390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2612387" y="386643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790891" y="43567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281325" y="43590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6747" y="385690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016" y="389524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12" y="43147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251" y="43392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274117" y="393201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461331" y="44365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927345" y="44359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3632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48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CRS-Deformation-Model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13C-DDE8-3A40-83D2-1CC6D80A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37" y="1277846"/>
            <a:ext cx="10515600" cy="1605280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Deformation model functional model project team report</a:t>
            </a:r>
            <a:br>
              <a:rPr lang="en-US" dirty="0">
                <a:latin typeface="Arial"/>
                <a:cs typeface="Arial"/>
              </a:rPr>
            </a:br>
            <a:r>
              <a:rPr lang="en-US" sz="2400" b="0" i="1" dirty="0">
                <a:latin typeface="Arial"/>
                <a:cs typeface="Arial"/>
              </a:rPr>
              <a:t>Chris Crook, Kevin Kelly – convenors</a:t>
            </a:r>
            <a:endParaRPr lang="en-US" sz="2400" b="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D7F88-512E-4245-8CBB-51D8173D6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0EED2-9AD7-A941-BC61-3A0063F7F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749" y="5296080"/>
            <a:ext cx="8195247" cy="579438"/>
          </a:xfrm>
        </p:spPr>
        <p:txBody>
          <a:bodyPr lIns="91440" tIns="45720" rIns="91440" bIns="45720" anchor="b"/>
          <a:lstStyle/>
          <a:p>
            <a:r>
              <a:rPr lang="en-US" dirty="0">
                <a:latin typeface="Arial"/>
                <a:cs typeface="Arial"/>
              </a:rPr>
              <a:t>Note: this work is being conducted in association with the International Association of Geodesy (IAG) working group IAG WG 1.3.1 on "Time-dependent transformations between reference frames in deforming regions".</a:t>
            </a:r>
          </a:p>
          <a:p>
            <a:r>
              <a:rPr lang="en-US" dirty="0">
                <a:latin typeface="Arial"/>
                <a:cs typeface="Arial"/>
              </a:rPr>
              <a:t>Working with associated project Gridded Geodetic Data Exchange Format (GGXF) project for transport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6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CB70-2222-4282-89AB-3041CC4C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30" y="1254981"/>
            <a:ext cx="10515600" cy="975802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Why?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/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C75CA-0486-4F4B-90A1-F5A2C5EA2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16B5-7506-44FB-A6DC-B29E0B1F1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4830" y="4982818"/>
            <a:ext cx="8184515" cy="579438"/>
          </a:xfrm>
        </p:spPr>
        <p:txBody>
          <a:bodyPr lIns="91440" tIns="45720" rIns="91440" bIns="45720" anchor="b"/>
          <a:lstStyle/>
          <a:p>
            <a:pPr marL="342900" indent="-342900">
              <a:buChar char="•"/>
            </a:pPr>
            <a:r>
              <a:rPr lang="en-US" dirty="0">
                <a:latin typeface="Arial"/>
                <a:cs typeface="Arial"/>
              </a:rPr>
              <a:t>Most accurate and accessible positioning system is global reference frame based on GNSS</a:t>
            </a:r>
            <a:endParaRPr lang="en-US"/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Everything is moving in terms of global reference frame!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Deformation model estimates movement of "stationary" objects on the surface of earth (eg buildings, </a:t>
            </a:r>
            <a:r>
              <a:rPr lang="en-US" dirty="0">
                <a:latin typeface="Arial"/>
                <a:cs typeface="Arial"/>
              </a:rPr>
              <a:t>buried services</a:t>
            </a:r>
            <a:r>
              <a:rPr lang="en-US">
                <a:latin typeface="Arial"/>
                <a:cs typeface="Arial"/>
              </a:rPr>
              <a:t>...)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 dirty="0">
                <a:latin typeface="Arial"/>
                <a:cs typeface="Arial"/>
              </a:rPr>
              <a:t>Used in coordinate transformations to align data observed at different times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No standard format for encoding deformation models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78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D159-6B3A-422D-ADA1-0CF818B7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3" y="1508981"/>
            <a:ext cx="10515600" cy="1605280"/>
          </a:xfrm>
        </p:spPr>
        <p:txBody>
          <a:bodyPr lIns="91440" tIns="45720" rIns="91440" bIns="45720" anchor="t"/>
          <a:lstStyle/>
          <a:p>
            <a:r>
              <a:rPr lang="en-US">
                <a:latin typeface="Arial"/>
                <a:cs typeface="Arial"/>
              </a:rPr>
              <a:t>Working definition: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B5172-A924-416B-A346-DD13E3A73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F9EFD-B26B-4AA3-98B6-7C28714E53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b"/>
          <a:lstStyle/>
          <a:p>
            <a:r>
              <a:rPr lang="en-US" sz="2000">
                <a:latin typeface="Arial"/>
                <a:cs typeface="Arial"/>
              </a:rPr>
              <a:t>A deformation model is a model of the </a:t>
            </a:r>
            <a:r>
              <a:rPr lang="en-US" sz="2000" dirty="0">
                <a:latin typeface="Arial"/>
                <a:cs typeface="Arial"/>
              </a:rPr>
              <a:t>displacement of the earth’s surface within a defined spatial and temporal extent. It predicts the location of a point fixed to the surface at any time within the temporal extent in terms of an accessible coordinate system. The position of the point is represented as a displacement from a reference position for that point.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543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1DE-4B9C-429F-93A2-D75468A3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22" y="1152946"/>
            <a:ext cx="10515600" cy="1605280"/>
          </a:xfrm>
        </p:spPr>
        <p:txBody>
          <a:bodyPr lIns="91440" tIns="45720" rIns="91440" bIns="45720" anchor="t"/>
          <a:lstStyle/>
          <a:p>
            <a:r>
              <a:rPr lang="en-US">
                <a:latin typeface="Arial"/>
                <a:cs typeface="Arial"/>
              </a:rPr>
              <a:t>User survey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B123F-CADF-4B3D-BB21-63660E5B4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4AA9B-3757-4EC4-92A8-D9E5842DC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1" y="5521459"/>
            <a:ext cx="8184515" cy="579438"/>
          </a:xfrm>
        </p:spPr>
        <p:txBody>
          <a:bodyPr lIns="91440" tIns="45720" rIns="91440" bIns="45720" anchor="b"/>
          <a:lstStyle/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Responses from 27 countries on 5 continents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Mainly from geodetic/mapping agencies – potential producers of deformation models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9 have models in use, 10 in development, 4 planned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13 are velocity models, but 7 include some coseismic or postseismic models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Production systems mainly using custom formats and custom software.  Recently some models implemented into PROJ coordinate system conversion library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83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570C-EA58-4908-BC26-494C15BB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7" y="1203081"/>
            <a:ext cx="11760557" cy="1605280"/>
          </a:xfrm>
        </p:spPr>
        <p:txBody>
          <a:bodyPr lIns="91440" tIns="45720" rIns="91440" bIns="45720" anchor="t"/>
          <a:lstStyle/>
          <a:p>
            <a:r>
              <a:rPr lang="en-US" sz="4000">
                <a:latin typeface="Arial"/>
                <a:cs typeface="Arial"/>
              </a:rPr>
              <a:t>"Straw man" functional model specification</a:t>
            </a:r>
            <a:endParaRPr lang="en-US" sz="4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D7474-25C0-4F00-A5FE-5D88E0472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6B443-8314-4EAA-87BB-216F9A52FE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299" y="2380393"/>
            <a:ext cx="9408007" cy="579438"/>
          </a:xfrm>
        </p:spPr>
        <p:txBody>
          <a:bodyPr lIns="91440" tIns="45720" rIns="91440" bIns="45720" anchor="b"/>
          <a:lstStyle/>
          <a:p>
            <a:r>
              <a:rPr lang="en-US">
                <a:latin typeface="Arial"/>
                <a:cs typeface="Arial"/>
              </a:rPr>
              <a:t>Focus of the project team for the last 6 months</a:t>
            </a:r>
          </a:p>
          <a:p>
            <a:r>
              <a:rPr lang="en-US" dirty="0">
                <a:latin typeface="Arial"/>
                <a:cs typeface="Arial"/>
              </a:rPr>
              <a:t>Raised 23 technical github issues for discussion – </a:t>
            </a:r>
            <a:r>
              <a:rPr lang="en-US">
                <a:latin typeface="Arial"/>
                <a:cs typeface="Arial"/>
              </a:rPr>
              <a:t>resolved 18</a:t>
            </a:r>
            <a:endParaRPr lang="en-US" dirty="0"/>
          </a:p>
        </p:txBody>
      </p:sp>
      <p:pic>
        <p:nvPicPr>
          <p:cNvPr id="5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CE692815-8792-40E8-9E46-F701A05A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71" y="3136903"/>
            <a:ext cx="5848927" cy="3079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D66CF-DA95-4AD8-B191-4250995EB855}"/>
              </a:ext>
            </a:extLst>
          </p:cNvPr>
          <p:cNvSpPr txBox="1"/>
          <p:nvPr/>
        </p:nvSpPr>
        <p:spPr>
          <a:xfrm>
            <a:off x="7183582" y="3142673"/>
            <a:ext cx="432492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cs typeface="Calibri"/>
              </a:rPr>
              <a:t>Example technical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displacement model?</a:t>
            </a:r>
            <a:endParaRPr lang="en-US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triangulated spatial models?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choice of time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handling of discontinuity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representation of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no-data values</a:t>
            </a:r>
          </a:p>
        </p:txBody>
      </p:sp>
    </p:spTree>
    <p:extLst>
      <p:ext uri="{BB962C8B-B14F-4D97-AF65-F5344CB8AC3E}">
        <p14:creationId xmlns:p14="http://schemas.microsoft.com/office/powerpoint/2010/main" val="293056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3F88-2B2A-44C4-9EEA-C80FE364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96" y="1485650"/>
            <a:ext cx="10515600" cy="1605280"/>
          </a:xfrm>
        </p:spPr>
        <p:txBody>
          <a:bodyPr lIns="91440" tIns="45720" rIns="91440" bIns="45720" anchor="t"/>
          <a:lstStyle/>
          <a:p>
            <a:r>
              <a:rPr lang="en-US">
                <a:latin typeface="Arial"/>
                <a:cs typeface="Arial"/>
              </a:rPr>
              <a:t>Want more information?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1E8AE-1538-4F1E-9FF0-AD360BB85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C4CB4-FE52-4843-86F5-1029E53283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396" y="3535966"/>
            <a:ext cx="9783641" cy="579438"/>
          </a:xfrm>
        </p:spPr>
        <p:txBody>
          <a:bodyPr lIns="91440" tIns="45720" rIns="91440" bIns="45720" anchor="b"/>
          <a:lstStyle/>
          <a:p>
            <a:r>
              <a:rPr lang="en-US">
                <a:latin typeface="Arial"/>
                <a:cs typeface="Arial"/>
              </a:rPr>
              <a:t>The work of the project team is documented in github at: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  <a:hlinkClick r:id="rId2"/>
              </a:rPr>
              <a:t>https://github.com/opengeospatial/CRS-Deformation-Models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The main discussion points are recorded as github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5321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12872</TotalTime>
  <Words>21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1_Custom Design</vt:lpstr>
      <vt:lpstr>2_Custom Design</vt:lpstr>
      <vt:lpstr>Title Slide</vt:lpstr>
      <vt:lpstr>1_Title Slide</vt:lpstr>
      <vt:lpstr>What is OGC?</vt:lpstr>
      <vt:lpstr>What do our members value?</vt:lpstr>
      <vt:lpstr>Thank You</vt:lpstr>
      <vt:lpstr>Deformation model functional model project team report Chris Crook, Kevin Kelly – convenors</vt:lpstr>
      <vt:lpstr>Why?  </vt:lpstr>
      <vt:lpstr>Working definition:</vt:lpstr>
      <vt:lpstr>User survey</vt:lpstr>
      <vt:lpstr>"Straw man" functional model specification</vt:lpstr>
      <vt:lpstr>Want more information?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Keith Ryden</cp:lastModifiedBy>
  <cp:revision>405</cp:revision>
  <dcterms:created xsi:type="dcterms:W3CDTF">2020-04-17T22:01:33Z</dcterms:created>
  <dcterms:modified xsi:type="dcterms:W3CDTF">2021-06-14T20:17:48Z</dcterms:modified>
</cp:coreProperties>
</file>