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slideLayouts/slideLayout10.xml" ContentType="application/vnd.openxmlformats-officedocument.presentationml.slideLayout+xml"/>
  <Override PartName="/ppt/theme/theme6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  <p:sldMasterId id="2147483719" r:id="rId2"/>
    <p:sldMasterId id="2147483648" r:id="rId3"/>
    <p:sldMasterId id="2147483716" r:id="rId4"/>
    <p:sldMasterId id="2147483660" r:id="rId5"/>
    <p:sldMasterId id="2147483663" r:id="rId6"/>
    <p:sldMasterId id="2147483666" r:id="rId7"/>
  </p:sldMasterIdLst>
  <p:notesMasterIdLst>
    <p:notesMasterId r:id="rId15"/>
  </p:notesMasterIdLst>
  <p:handoutMasterIdLst>
    <p:handoutMasterId r:id="rId16"/>
  </p:handoutMasterIdLst>
  <p:sldIdLst>
    <p:sldId id="273" r:id="rId8"/>
    <p:sldId id="274" r:id="rId9"/>
    <p:sldId id="276" r:id="rId10"/>
    <p:sldId id="275" r:id="rId11"/>
    <p:sldId id="277" r:id="rId12"/>
    <p:sldId id="279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s1" initials="U" lastIdx="1" clrIdx="0">
    <p:extLst>
      <p:ext uri="{19B8F6BF-5375-455C-9EA6-DF929625EA0E}">
        <p15:presenceInfo xmlns:p15="http://schemas.microsoft.com/office/powerpoint/2012/main" userId="S::office365a@redflashgroup.com::29337bfe-bcdc-4963-a64e-ab88f009bbc4" providerId="AD"/>
      </p:ext>
    </p:extLst>
  </p:cmAuthor>
  <p:cmAuthor id="2" name="Erick Felsey" initials="EF" lastIdx="1" clrIdx="1">
    <p:extLst>
      <p:ext uri="{19B8F6BF-5375-455C-9EA6-DF929625EA0E}">
        <p15:presenceInfo xmlns:p15="http://schemas.microsoft.com/office/powerpoint/2012/main" userId="S::erick@elearningmind.com::92ba58ee-c2fc-42d9-9196-061e6b82511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745"/>
    <a:srgbClr val="002060"/>
    <a:srgbClr val="F2F2F2"/>
    <a:srgbClr val="D6DCE5"/>
    <a:srgbClr val="0A1F60"/>
    <a:srgbClr val="2ED0FF"/>
    <a:srgbClr val="6DD6EC"/>
    <a:srgbClr val="BEF7FA"/>
    <a:srgbClr val="A7F1FB"/>
    <a:srgbClr val="A6E7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F90C33-0F66-765E-BDAA-4ECE5381845B}" v="339" dt="2021-03-22T19:07:43.397"/>
    <p1510:client id="{B6F9769A-29CC-6399-88E5-711B4D5CA1B8}" v="1202" dt="2021-03-22T01:09:44.540"/>
    <p1510:client id="{F5743ACA-2C32-3C80-03DF-64E413FC52AB}" v="686" dt="2021-06-15T01:28:13.9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95" autoAdjust="0"/>
    <p:restoredTop sz="96208" autoAdjust="0"/>
  </p:normalViewPr>
  <p:slideViewPr>
    <p:cSldViewPr snapToGrid="0" snapToObjects="1">
      <p:cViewPr varScale="1">
        <p:scale>
          <a:sx n="106" d="100"/>
          <a:sy n="106" d="100"/>
        </p:scale>
        <p:origin x="40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3" d="100"/>
          <a:sy n="123" d="100"/>
        </p:scale>
        <p:origin x="49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3537F67-8843-42B4-9051-D6F4A61DD2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3B5AC-6035-4FCB-ACBF-BFFD34ED4E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0AEA4-3F19-4F42-91AE-A93231ABB6A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6D496-F68B-4433-9AEF-E7D73F3FD8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8BF13-2098-43A7-AF3D-88038BED56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12071-85AE-4634-ADF4-671944ADD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62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64895-6A18-451E-B7CB-0F11BB972913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BFD32-2F24-4FA9-B7DE-53D903241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0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linkedin.com/company/open-geospatial-consortium" TargetMode="External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5.png"/><Relationship Id="rId4" Type="http://schemas.openxmlformats.org/officeDocument/2006/relationships/hyperlink" Target="https://twitter.com/opengeospatial?ref_src=twsrc%5Egoogle%7Ctwcamp%5Eserp%7Ctwgr%5Eauthor" TargetMode="Externa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linkedin.com/company/open-geospatial-consortium" TargetMode="External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5.png"/><Relationship Id="rId4" Type="http://schemas.openxmlformats.org/officeDocument/2006/relationships/hyperlink" Target="https://twitter.com/opengeospatial?ref_src=twsrc%5Egoogle%7Ctwcamp%5Eserp%7Ctwgr%5Eautho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linkedin.com/company/open-geospatial-consortium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hyperlink" Target="https://twitter.com/opengeospatial?ref_src=twsrc%5Egoogle%7Ctwcamp%5Eserp%7Ctwgr%5Eautho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52092-82D1-461F-807E-84F5B15DC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26E5D17-F33D-4327-A7B8-A6331A0F7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A4D5ED7-4916-4EF5-9B14-DD6D0EE6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616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E12AB-4740-48C7-A306-8BC65841A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61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sig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EB54FDB-76A2-4243-86B5-611386F46E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1944" y="6109215"/>
            <a:ext cx="436507" cy="436507"/>
          </a:xfrm>
          <a:prstGeom prst="rect">
            <a:avLst/>
          </a:prstGeom>
        </p:spPr>
      </p:pic>
      <p:pic>
        <p:nvPicPr>
          <p:cNvPr id="13" name="Picture 12" descr="A picture containing shirt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A76BF76E-0419-4D4C-A49E-9895A6B5461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5716" y="6022887"/>
            <a:ext cx="598016" cy="598016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563F8E6-7209-4995-BB0C-79F5A590D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841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sig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E57135AE-A9F7-49E4-A4C5-F848A82772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1944" y="6109215"/>
            <a:ext cx="436507" cy="436507"/>
          </a:xfrm>
          <a:prstGeom prst="rect">
            <a:avLst/>
          </a:prstGeom>
        </p:spPr>
      </p:pic>
      <p:pic>
        <p:nvPicPr>
          <p:cNvPr id="10" name="Picture 9" descr="A picture containing shirt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029A5884-52CE-4BD4-B4CC-F852684E8D1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5716" y="6022887"/>
            <a:ext cx="598016" cy="598016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382FF6-9475-4B95-8754-697DEAD1A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FAF647A-F430-493F-8C59-3B8606183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07" y="1162838"/>
            <a:ext cx="10515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BA26529-85C0-4F43-A661-C246EECB0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F4EB3E8-5FEC-4C3E-A5D3-50A8AFCC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822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46320-0324-4809-B373-A030DCF95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69129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61D4E-334B-43FF-8C44-6087A8997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69129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66660E1-DC61-49B7-B1BF-758191AD8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8CEC819-3D8B-4945-9089-70431865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085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8C676-7022-455C-BC96-C417EAD0C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325950" y="1169129"/>
            <a:ext cx="551075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FC6BE87-7DC1-4304-9721-F91A29FAEA3F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8200" y="1169129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1033C92-6E24-468B-B940-53DC3CAD3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41B954B2-D76F-441F-9CC1-B9786CEA2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390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sig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EB54FDB-76A2-4243-86B5-611386F46E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1944" y="6109215"/>
            <a:ext cx="436507" cy="436507"/>
          </a:xfrm>
          <a:prstGeom prst="rect">
            <a:avLst/>
          </a:prstGeom>
        </p:spPr>
      </p:pic>
      <p:pic>
        <p:nvPicPr>
          <p:cNvPr id="13" name="Picture 12" descr="A picture containing shirt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A76BF76E-0419-4D4C-A49E-9895A6B5461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5716" y="6022887"/>
            <a:ext cx="598016" cy="598016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563F8E6-7209-4995-BB0C-79F5A590D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136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E1A3E-7A4D-2D44-B741-6836F377B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4490720"/>
            <a:ext cx="10515600" cy="1605280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0927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04B18D-9076-9647-83FB-D6F68658FA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B338FA-2266-9647-AE07-C542B66504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1960" y="3911600"/>
            <a:ext cx="8184515" cy="579438"/>
          </a:xfrm>
          <a:prstGeom prst="rect">
            <a:avLst/>
          </a:prstGeom>
        </p:spPr>
        <p:txBody>
          <a:bodyPr anchor="b"/>
          <a:lstStyle>
            <a:lvl1pPr>
              <a:defRPr sz="2400" b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414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287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149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F54E6A5-FBEC-4C3A-B47B-6D153CDEB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8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2.jpeg"/><Relationship Id="rId7" Type="http://schemas.openxmlformats.org/officeDocument/2006/relationships/image" Target="../media/image15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heme" Target="../theme/theme7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BAAD1DE8-F1F5-4FAF-963B-2A354EA7A4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33"/>
            <a:ext cx="12192000" cy="951172"/>
          </a:xfrm>
          <a:prstGeom prst="rect">
            <a:avLst/>
          </a:prstGeom>
        </p:spPr>
      </p:pic>
      <p:pic>
        <p:nvPicPr>
          <p:cNvPr id="13" name="Picture 12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8652D866-B14F-454C-BDF6-5545A022FB29}"/>
              </a:ext>
            </a:extLst>
          </p:cNvPr>
          <p:cNvPicPr>
            <a:picLocks/>
          </p:cNvPicPr>
          <p:nvPr userDrawn="1"/>
        </p:nvPicPr>
        <p:blipFill rotWithShape="1">
          <a:blip r:embed="rId8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50DF1-7CB9-4ADA-A6E3-3CDCA86EF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107" y="116283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AD972-4108-434B-AA8C-8EFF7EECE85D}"/>
              </a:ext>
            </a:extLst>
          </p:cNvPr>
          <p:cNvSpPr txBox="1"/>
          <p:nvPr userDrawn="1"/>
        </p:nvSpPr>
        <p:spPr>
          <a:xfrm>
            <a:off x="10575181" y="31837"/>
            <a:ext cx="1429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197B7C-A314-4779-BD55-2FC2CEB16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C634C5-3617-497F-B2D8-90501346CE33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98B25B4-87D2-40A8-8FCE-9DC7E68F0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45953386-97ED-4C4D-B208-AB8727D6635F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6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2" r:id="rId2"/>
    <p:sldLayoutId id="2147483710" r:id="rId3"/>
    <p:sldLayoutId id="2147483715" r:id="rId4"/>
    <p:sldLayoutId id="2147483718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>
              <a:lumMod val="95000"/>
            </a:schemeClr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2800" kern="1200">
          <a:solidFill>
            <a:srgbClr val="09274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BAAD1DE8-F1F5-4FAF-963B-2A354EA7A4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33"/>
            <a:ext cx="12192000" cy="951172"/>
          </a:xfrm>
          <a:prstGeom prst="rect">
            <a:avLst/>
          </a:prstGeom>
        </p:spPr>
      </p:pic>
      <p:pic>
        <p:nvPicPr>
          <p:cNvPr id="13" name="Picture 12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8652D866-B14F-454C-BDF6-5545A022FB29}"/>
              </a:ext>
            </a:extLst>
          </p:cNvPr>
          <p:cNvPicPr>
            <a:picLocks/>
          </p:cNvPicPr>
          <p:nvPr userDrawn="1"/>
        </p:nvPicPr>
        <p:blipFill rotWithShape="1">
          <a:blip r:embed="rId4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8AD972-4108-434B-AA8C-8EFF7EECE85D}"/>
              </a:ext>
            </a:extLst>
          </p:cNvPr>
          <p:cNvSpPr txBox="1"/>
          <p:nvPr userDrawn="1"/>
        </p:nvSpPr>
        <p:spPr>
          <a:xfrm>
            <a:off x="10575181" y="31837"/>
            <a:ext cx="1429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C634C5-3617-497F-B2D8-90501346CE33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98B25B4-87D2-40A8-8FCE-9DC7E68F0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45953386-97ED-4C4D-B208-AB8727D6635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3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>
              <a:lumMod val="95000"/>
            </a:schemeClr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None/>
        <a:defRPr sz="4400" b="1" kern="1200">
          <a:solidFill>
            <a:srgbClr val="09274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None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F567DE2-1201-4602-845D-5E4183EB3E09}"/>
              </a:ext>
            </a:extLst>
          </p:cNvPr>
          <p:cNvSpPr/>
          <p:nvPr userDrawn="1"/>
        </p:nvSpPr>
        <p:spPr>
          <a:xfrm>
            <a:off x="0" y="0"/>
            <a:ext cx="6370710" cy="64972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picture containing person, man, using, water&#10;&#10;Description automatically generated">
            <a:extLst>
              <a:ext uri="{FF2B5EF4-FFF2-40B4-BE49-F238E27FC236}">
                <a16:creationId xmlns:a16="http://schemas.microsoft.com/office/drawing/2014/main" id="{79F6AB73-CACD-420F-94FF-329572A037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6370710" y="0"/>
            <a:ext cx="5821290" cy="649725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CD55CC2-ECB2-4C8C-AAE9-6DA13C3C1667}"/>
              </a:ext>
            </a:extLst>
          </p:cNvPr>
          <p:cNvSpPr txBox="1"/>
          <p:nvPr userDrawn="1"/>
        </p:nvSpPr>
        <p:spPr>
          <a:xfrm>
            <a:off x="1290937" y="4502457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F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indable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6B235F-86D9-4CA4-A3A8-F1D9D5E31F50}"/>
              </a:ext>
            </a:extLst>
          </p:cNvPr>
          <p:cNvSpPr txBox="1"/>
          <p:nvPr userDrawn="1"/>
        </p:nvSpPr>
        <p:spPr>
          <a:xfrm>
            <a:off x="9836205" y="5657802"/>
            <a:ext cx="1897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sp>
        <p:nvSpPr>
          <p:cNvPr id="38" name="Google Shape;118;p19">
            <a:extLst>
              <a:ext uri="{FF2B5EF4-FFF2-40B4-BE49-F238E27FC236}">
                <a16:creationId xmlns:a16="http://schemas.microsoft.com/office/drawing/2014/main" id="{638F4D43-BD4D-41AF-B951-05D3354CD8D8}"/>
              </a:ext>
            </a:extLst>
          </p:cNvPr>
          <p:cNvSpPr/>
          <p:nvPr userDrawn="1"/>
        </p:nvSpPr>
        <p:spPr>
          <a:xfrm>
            <a:off x="625867" y="4453345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Google Shape;119;p19">
            <a:extLst>
              <a:ext uri="{FF2B5EF4-FFF2-40B4-BE49-F238E27FC236}">
                <a16:creationId xmlns:a16="http://schemas.microsoft.com/office/drawing/2014/main" id="{C9E8958B-3720-421F-BE83-BD36693B81B1}"/>
              </a:ext>
            </a:extLst>
          </p:cNvPr>
          <p:cNvSpPr/>
          <p:nvPr userDrawn="1"/>
        </p:nvSpPr>
        <p:spPr>
          <a:xfrm>
            <a:off x="3089907" y="4465878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Google Shape;120;p19">
            <a:extLst>
              <a:ext uri="{FF2B5EF4-FFF2-40B4-BE49-F238E27FC236}">
                <a16:creationId xmlns:a16="http://schemas.microsoft.com/office/drawing/2014/main" id="{EB6376F3-3CAD-4103-8C58-5BFB967035C3}"/>
              </a:ext>
            </a:extLst>
          </p:cNvPr>
          <p:cNvSpPr/>
          <p:nvPr userDrawn="1"/>
        </p:nvSpPr>
        <p:spPr>
          <a:xfrm>
            <a:off x="618171" y="5220332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Google Shape;121;p19">
            <a:extLst>
              <a:ext uri="{FF2B5EF4-FFF2-40B4-BE49-F238E27FC236}">
                <a16:creationId xmlns:a16="http://schemas.microsoft.com/office/drawing/2014/main" id="{355FA745-80DE-47BC-BBAB-FD75AA5511A6}"/>
              </a:ext>
            </a:extLst>
          </p:cNvPr>
          <p:cNvSpPr/>
          <p:nvPr userDrawn="1"/>
        </p:nvSpPr>
        <p:spPr>
          <a:xfrm>
            <a:off x="3108605" y="5222629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Google Shape;127;p19" descr="A picture containing drawing, light, clock&#10;&#10;Description automatically generated">
            <a:extLst>
              <a:ext uri="{FF2B5EF4-FFF2-40B4-BE49-F238E27FC236}">
                <a16:creationId xmlns:a16="http://schemas.microsoft.com/office/drawing/2014/main" id="{678C7BC9-B6AA-4F18-ABEA-AE4DA001F542}"/>
              </a:ext>
            </a:extLst>
          </p:cNvPr>
          <p:cNvPicPr preferRelativeResize="0"/>
          <p:nvPr userDrawn="1"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4267" y="4456346"/>
            <a:ext cx="532289" cy="532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124;p19" descr="A close up of a logo&#10;&#10;Description automatically generated">
            <a:extLst>
              <a:ext uri="{FF2B5EF4-FFF2-40B4-BE49-F238E27FC236}">
                <a16:creationId xmlns:a16="http://schemas.microsoft.com/office/drawing/2014/main" id="{52D1C18E-6B7A-4CD6-B819-59FEC83D66AF}"/>
              </a:ext>
            </a:extLst>
          </p:cNvPr>
          <p:cNvPicPr preferRelativeResize="0"/>
          <p:nvPr userDrawn="1"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0536" y="4494683"/>
            <a:ext cx="465951" cy="46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125;p19" descr="A close up of a logo&#10;&#10;Description automatically generated">
            <a:extLst>
              <a:ext uri="{FF2B5EF4-FFF2-40B4-BE49-F238E27FC236}">
                <a16:creationId xmlns:a16="http://schemas.microsoft.com/office/drawing/2014/main" id="{13536215-45EB-4C98-8BC0-C9AEFB27DDCD}"/>
              </a:ext>
            </a:extLst>
          </p:cNvPr>
          <p:cNvPicPr preferRelativeResize="0"/>
          <p:nvPr userDrawn="1"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4892" y="5178394"/>
            <a:ext cx="612940" cy="612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126;p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BC565F-DE29-4080-B712-23B93B737BF6}"/>
              </a:ext>
            </a:extLst>
          </p:cNvPr>
          <p:cNvPicPr preferRelativeResize="0"/>
          <p:nvPr userDrawn="1"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65531" y="5202827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39FB623-817F-4F93-A288-978EC23E3A04}"/>
              </a:ext>
            </a:extLst>
          </p:cNvPr>
          <p:cNvSpPr txBox="1"/>
          <p:nvPr userDrawn="1"/>
        </p:nvSpPr>
        <p:spPr>
          <a:xfrm>
            <a:off x="3751637" y="4531453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A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ccessible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B2939A-F19C-4224-86A7-EF97F4D2E0E6}"/>
              </a:ext>
            </a:extLst>
          </p:cNvPr>
          <p:cNvSpPr txBox="1"/>
          <p:nvPr userDrawn="1"/>
        </p:nvSpPr>
        <p:spPr>
          <a:xfrm>
            <a:off x="1288611" y="5300198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I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nteroperable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327126-140B-4A3D-9476-05C34A3920A5}"/>
              </a:ext>
            </a:extLst>
          </p:cNvPr>
          <p:cNvSpPr txBox="1"/>
          <p:nvPr userDrawn="1"/>
        </p:nvSpPr>
        <p:spPr>
          <a:xfrm>
            <a:off x="3754625" y="5299592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R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eusable</a:t>
            </a:r>
            <a:endParaRPr lang="en-US" sz="1800" dirty="0">
              <a:solidFill>
                <a:srgbClr val="002060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21F7842-FB62-4D03-A267-0ECABCF803CE}"/>
              </a:ext>
            </a:extLst>
          </p:cNvPr>
          <p:cNvSpPr/>
          <p:nvPr userDrawn="1"/>
        </p:nvSpPr>
        <p:spPr>
          <a:xfrm>
            <a:off x="0" y="3068852"/>
            <a:ext cx="6370711" cy="732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72C414-D113-4B8F-88E8-4DE4B29A2295}"/>
              </a:ext>
            </a:extLst>
          </p:cNvPr>
          <p:cNvSpPr txBox="1"/>
          <p:nvPr userDrawn="1"/>
        </p:nvSpPr>
        <p:spPr>
          <a:xfrm>
            <a:off x="153004" y="3142719"/>
            <a:ext cx="6008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b="1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The world’s leading and comprehensive </a:t>
            </a:r>
            <a:br>
              <a:rPr lang="en-CA" b="1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</a:br>
            <a:r>
              <a:rPr lang="en-CA" b="1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community of experts making location information:</a:t>
            </a:r>
            <a:endParaRPr lang="en-US" b="1" dirty="0">
              <a:solidFill>
                <a:srgbClr val="002060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345468-F921-49D3-A341-9DC9068F2906}"/>
              </a:ext>
            </a:extLst>
          </p:cNvPr>
          <p:cNvSpPr txBox="1"/>
          <p:nvPr userDrawn="1"/>
        </p:nvSpPr>
        <p:spPr>
          <a:xfrm>
            <a:off x="11560254" y="5795401"/>
            <a:ext cx="30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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12533E42-C92B-4F9B-9039-39298932638B}"/>
              </a:ext>
            </a:extLst>
          </p:cNvPr>
          <p:cNvPicPr>
            <a:picLocks/>
          </p:cNvPicPr>
          <p:nvPr userDrawn="1"/>
        </p:nvPicPr>
        <p:blipFill rotWithShape="1">
          <a:blip r:embed="rId8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0B76AA4-6C64-4F1F-ADCB-CF84C5173688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28B69FD2-131B-4899-A007-3AA20C8DC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6" name="Picture 35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EECBDD7C-B804-4A09-801E-60E613AF5867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A4ED7CC-B2CC-4EDC-9BD3-54F30E099634}"/>
              </a:ext>
            </a:extLst>
          </p:cNvPr>
          <p:cNvSpPr/>
          <p:nvPr userDrawn="1"/>
        </p:nvSpPr>
        <p:spPr>
          <a:xfrm>
            <a:off x="584892" y="6551206"/>
            <a:ext cx="32575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en-US" sz="1000" b="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Copyright © 2021 Open Geospatial Consortium</a:t>
            </a:r>
          </a:p>
        </p:txBody>
      </p:sp>
    </p:spTree>
    <p:extLst>
      <p:ext uri="{BB962C8B-B14F-4D97-AF65-F5344CB8AC3E}">
        <p14:creationId xmlns:p14="http://schemas.microsoft.com/office/powerpoint/2010/main" val="405331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F567DE2-1201-4602-845D-5E4183EB3E09}"/>
              </a:ext>
            </a:extLst>
          </p:cNvPr>
          <p:cNvSpPr/>
          <p:nvPr userDrawn="1"/>
        </p:nvSpPr>
        <p:spPr>
          <a:xfrm>
            <a:off x="0" y="0"/>
            <a:ext cx="6370710" cy="64972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picture containing person, man, using, water&#10;&#10;Description automatically generated">
            <a:extLst>
              <a:ext uri="{FF2B5EF4-FFF2-40B4-BE49-F238E27FC236}">
                <a16:creationId xmlns:a16="http://schemas.microsoft.com/office/drawing/2014/main" id="{79F6AB73-CACD-420F-94FF-329572A037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6370710" y="0"/>
            <a:ext cx="5821290" cy="649725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CD55CC2-ECB2-4C8C-AAE9-6DA13C3C1667}"/>
              </a:ext>
            </a:extLst>
          </p:cNvPr>
          <p:cNvSpPr txBox="1"/>
          <p:nvPr userDrawn="1"/>
        </p:nvSpPr>
        <p:spPr>
          <a:xfrm>
            <a:off x="813417" y="3903017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F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indable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6B235F-86D9-4CA4-A3A8-F1D9D5E31F50}"/>
              </a:ext>
            </a:extLst>
          </p:cNvPr>
          <p:cNvSpPr txBox="1"/>
          <p:nvPr userDrawn="1"/>
        </p:nvSpPr>
        <p:spPr>
          <a:xfrm>
            <a:off x="9836205" y="5657802"/>
            <a:ext cx="1897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sp>
        <p:nvSpPr>
          <p:cNvPr id="38" name="Google Shape;118;p19">
            <a:extLst>
              <a:ext uri="{FF2B5EF4-FFF2-40B4-BE49-F238E27FC236}">
                <a16:creationId xmlns:a16="http://schemas.microsoft.com/office/drawing/2014/main" id="{638F4D43-BD4D-41AF-B951-05D3354CD8D8}"/>
              </a:ext>
            </a:extLst>
          </p:cNvPr>
          <p:cNvSpPr/>
          <p:nvPr userDrawn="1"/>
        </p:nvSpPr>
        <p:spPr>
          <a:xfrm>
            <a:off x="148347" y="3853905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Google Shape;119;p19">
            <a:extLst>
              <a:ext uri="{FF2B5EF4-FFF2-40B4-BE49-F238E27FC236}">
                <a16:creationId xmlns:a16="http://schemas.microsoft.com/office/drawing/2014/main" id="{C9E8958B-3720-421F-BE83-BD36693B81B1}"/>
              </a:ext>
            </a:extLst>
          </p:cNvPr>
          <p:cNvSpPr/>
          <p:nvPr userDrawn="1"/>
        </p:nvSpPr>
        <p:spPr>
          <a:xfrm>
            <a:off x="2612387" y="3866438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Google Shape;120;p19">
            <a:extLst>
              <a:ext uri="{FF2B5EF4-FFF2-40B4-BE49-F238E27FC236}">
                <a16:creationId xmlns:a16="http://schemas.microsoft.com/office/drawing/2014/main" id="{EB6376F3-3CAD-4103-8C58-5BFB967035C3}"/>
              </a:ext>
            </a:extLst>
          </p:cNvPr>
          <p:cNvSpPr/>
          <p:nvPr userDrawn="1"/>
        </p:nvSpPr>
        <p:spPr>
          <a:xfrm>
            <a:off x="790891" y="4356732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Google Shape;121;p19">
            <a:extLst>
              <a:ext uri="{FF2B5EF4-FFF2-40B4-BE49-F238E27FC236}">
                <a16:creationId xmlns:a16="http://schemas.microsoft.com/office/drawing/2014/main" id="{355FA745-80DE-47BC-BBAB-FD75AA5511A6}"/>
              </a:ext>
            </a:extLst>
          </p:cNvPr>
          <p:cNvSpPr/>
          <p:nvPr userDrawn="1"/>
        </p:nvSpPr>
        <p:spPr>
          <a:xfrm>
            <a:off x="3281325" y="4359029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Google Shape;127;p19" descr="A picture containing drawing, light, clock&#10;&#10;Description automatically generated">
            <a:extLst>
              <a:ext uri="{FF2B5EF4-FFF2-40B4-BE49-F238E27FC236}">
                <a16:creationId xmlns:a16="http://schemas.microsoft.com/office/drawing/2014/main" id="{678C7BC9-B6AA-4F18-ABEA-AE4DA001F542}"/>
              </a:ext>
            </a:extLst>
          </p:cNvPr>
          <p:cNvPicPr preferRelativeResize="0"/>
          <p:nvPr userDrawn="1"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36747" y="3856906"/>
            <a:ext cx="532289" cy="532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124;p19" descr="A close up of a logo&#10;&#10;Description automatically generated">
            <a:extLst>
              <a:ext uri="{FF2B5EF4-FFF2-40B4-BE49-F238E27FC236}">
                <a16:creationId xmlns:a16="http://schemas.microsoft.com/office/drawing/2014/main" id="{52D1C18E-6B7A-4CD6-B819-59FEC83D66AF}"/>
              </a:ext>
            </a:extLst>
          </p:cNvPr>
          <p:cNvPicPr preferRelativeResize="0"/>
          <p:nvPr userDrawn="1"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3016" y="3895243"/>
            <a:ext cx="465951" cy="46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125;p19" descr="A close up of a logo&#10;&#10;Description automatically generated">
            <a:extLst>
              <a:ext uri="{FF2B5EF4-FFF2-40B4-BE49-F238E27FC236}">
                <a16:creationId xmlns:a16="http://schemas.microsoft.com/office/drawing/2014/main" id="{13536215-45EB-4C98-8BC0-C9AEFB27DDCD}"/>
              </a:ext>
            </a:extLst>
          </p:cNvPr>
          <p:cNvPicPr preferRelativeResize="0"/>
          <p:nvPr userDrawn="1"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7612" y="4314794"/>
            <a:ext cx="612940" cy="612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126;p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BC565F-DE29-4080-B712-23B93B737BF6}"/>
              </a:ext>
            </a:extLst>
          </p:cNvPr>
          <p:cNvPicPr preferRelativeResize="0"/>
          <p:nvPr userDrawn="1"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38251" y="4339227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39FB623-817F-4F93-A288-978EC23E3A04}"/>
              </a:ext>
            </a:extLst>
          </p:cNvPr>
          <p:cNvSpPr txBox="1"/>
          <p:nvPr userDrawn="1"/>
        </p:nvSpPr>
        <p:spPr>
          <a:xfrm>
            <a:off x="3274117" y="3932013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A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ccessible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B2939A-F19C-4224-86A7-EF97F4D2E0E6}"/>
              </a:ext>
            </a:extLst>
          </p:cNvPr>
          <p:cNvSpPr txBox="1"/>
          <p:nvPr userDrawn="1"/>
        </p:nvSpPr>
        <p:spPr>
          <a:xfrm>
            <a:off x="1461331" y="4436598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I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nteroperable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327126-140B-4A3D-9476-05C34A3920A5}"/>
              </a:ext>
            </a:extLst>
          </p:cNvPr>
          <p:cNvSpPr txBox="1"/>
          <p:nvPr userDrawn="1"/>
        </p:nvSpPr>
        <p:spPr>
          <a:xfrm>
            <a:off x="3927345" y="4435992"/>
            <a:ext cx="206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u="sng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R</a:t>
            </a:r>
            <a:r>
              <a:rPr lang="en-CA" sz="1800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eusable</a:t>
            </a:r>
            <a:endParaRPr lang="en-US" sz="1800" dirty="0">
              <a:solidFill>
                <a:srgbClr val="002060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21F7842-FB62-4D03-A267-0ECABCF803CE}"/>
              </a:ext>
            </a:extLst>
          </p:cNvPr>
          <p:cNvSpPr/>
          <p:nvPr userDrawn="1"/>
        </p:nvSpPr>
        <p:spPr>
          <a:xfrm>
            <a:off x="0" y="3068852"/>
            <a:ext cx="6370711" cy="732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72C414-D113-4B8F-88E8-4DE4B29A2295}"/>
              </a:ext>
            </a:extLst>
          </p:cNvPr>
          <p:cNvSpPr txBox="1"/>
          <p:nvPr userDrawn="1"/>
        </p:nvSpPr>
        <p:spPr>
          <a:xfrm>
            <a:off x="153004" y="3142719"/>
            <a:ext cx="6008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b="1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The world’s leading and comprehensive </a:t>
            </a:r>
            <a:br>
              <a:rPr lang="en-CA" b="1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</a:br>
            <a:r>
              <a:rPr lang="en-CA" b="1" dirty="0">
                <a:solidFill>
                  <a:srgbClr val="002060"/>
                </a:solidFill>
                <a:latin typeface="Lato" panose="020F0502020204030203" pitchFamily="34" charset="0"/>
                <a:cs typeface="Arial" panose="020B0604020202020204" pitchFamily="34" charset="0"/>
              </a:rPr>
              <a:t>community of experts making location information:</a:t>
            </a:r>
            <a:endParaRPr lang="en-US" b="1" dirty="0">
              <a:solidFill>
                <a:srgbClr val="002060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345468-F921-49D3-A341-9DC9068F2906}"/>
              </a:ext>
            </a:extLst>
          </p:cNvPr>
          <p:cNvSpPr txBox="1"/>
          <p:nvPr userDrawn="1"/>
        </p:nvSpPr>
        <p:spPr>
          <a:xfrm>
            <a:off x="11560254" y="5795401"/>
            <a:ext cx="300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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12533E42-C92B-4F9B-9039-39298932638B}"/>
              </a:ext>
            </a:extLst>
          </p:cNvPr>
          <p:cNvPicPr>
            <a:picLocks/>
          </p:cNvPicPr>
          <p:nvPr userDrawn="1"/>
        </p:nvPicPr>
        <p:blipFill rotWithShape="1">
          <a:blip r:embed="rId8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0B76AA4-6C64-4F1F-ADCB-CF84C5173688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28B69FD2-131B-4899-A007-3AA20C8DC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6" name="Picture 35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EECBDD7C-B804-4A09-801E-60E613AF5867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A4ED7CC-B2CC-4EDC-9BD3-54F30E099634}"/>
              </a:ext>
            </a:extLst>
          </p:cNvPr>
          <p:cNvSpPr/>
          <p:nvPr userDrawn="1"/>
        </p:nvSpPr>
        <p:spPr>
          <a:xfrm>
            <a:off x="584892" y="6551206"/>
            <a:ext cx="32575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en-US" sz="1000" b="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Copyright © 2021 Open Geospatial Consortium</a:t>
            </a:r>
          </a:p>
        </p:txBody>
      </p:sp>
    </p:spTree>
    <p:extLst>
      <p:ext uri="{BB962C8B-B14F-4D97-AF65-F5344CB8AC3E}">
        <p14:creationId xmlns:p14="http://schemas.microsoft.com/office/powerpoint/2010/main" val="136320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tar, night, sky, rain&#10;&#10;Description automatically generated">
            <a:extLst>
              <a:ext uri="{FF2B5EF4-FFF2-40B4-BE49-F238E27FC236}">
                <a16:creationId xmlns:a16="http://schemas.microsoft.com/office/drawing/2014/main" id="{7B2C781C-F1D4-43C0-8B19-F550E83D95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8" y="-10012"/>
            <a:ext cx="5689757" cy="65050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824283-A9D3-422D-9507-DB546AE54C2D}"/>
              </a:ext>
            </a:extLst>
          </p:cNvPr>
          <p:cNvSpPr/>
          <p:nvPr userDrawn="1"/>
        </p:nvSpPr>
        <p:spPr>
          <a:xfrm>
            <a:off x="5441795" y="-10014"/>
            <a:ext cx="6750205" cy="65124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60A2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51AAC2-6396-4424-BF19-D890A992B45C}"/>
              </a:ext>
            </a:extLst>
          </p:cNvPr>
          <p:cNvSpPr txBox="1"/>
          <p:nvPr userDrawn="1"/>
        </p:nvSpPr>
        <p:spPr>
          <a:xfrm>
            <a:off x="5724298" y="457198"/>
            <a:ext cx="5590447" cy="80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US" sz="60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What is OGC?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D50D0E-47C9-4289-9377-7039660FA830}"/>
              </a:ext>
            </a:extLst>
          </p:cNvPr>
          <p:cNvSpPr txBox="1"/>
          <p:nvPr userDrawn="1"/>
        </p:nvSpPr>
        <p:spPr>
          <a:xfrm>
            <a:off x="5869260" y="1548523"/>
            <a:ext cx="57837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Global consortium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representing over 500 industry, government, research and academic member organizations: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78EA83-B972-44E2-8502-877E21BD0A4E}"/>
              </a:ext>
            </a:extLst>
          </p:cNvPr>
          <p:cNvCxnSpPr>
            <a:cxnSpLocks/>
          </p:cNvCxnSpPr>
          <p:nvPr userDrawn="1"/>
        </p:nvCxnSpPr>
        <p:spPr>
          <a:xfrm>
            <a:off x="5952197" y="1185765"/>
            <a:ext cx="1385228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5738DE-268C-49A1-9F15-630125AB7E22}"/>
              </a:ext>
            </a:extLst>
          </p:cNvPr>
          <p:cNvSpPr txBox="1"/>
          <p:nvPr userDrawn="1"/>
        </p:nvSpPr>
        <p:spPr>
          <a:xfrm>
            <a:off x="2682362" y="709053"/>
            <a:ext cx="1423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Communities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6D778-491D-4733-BD13-4BC240378364}"/>
              </a:ext>
            </a:extLst>
          </p:cNvPr>
          <p:cNvSpPr txBox="1"/>
          <p:nvPr userDrawn="1"/>
        </p:nvSpPr>
        <p:spPr>
          <a:xfrm>
            <a:off x="5842419" y="2966634"/>
            <a:ext cx="63495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hub for thought leadership and innovation </a:t>
            </a: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b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things related to location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AF216B-3971-4E4D-8083-2287E9E9CB78}"/>
              </a:ext>
            </a:extLst>
          </p:cNvPr>
          <p:cNvSpPr txBox="1"/>
          <p:nvPr userDrawn="1"/>
        </p:nvSpPr>
        <p:spPr>
          <a:xfrm>
            <a:off x="3281069" y="1759532"/>
            <a:ext cx="1518601" cy="52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 Expertise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EBF33A-666B-47CD-9AD2-C722B6F61016}"/>
              </a:ext>
            </a:extLst>
          </p:cNvPr>
          <p:cNvSpPr txBox="1"/>
          <p:nvPr userDrawn="1"/>
        </p:nvSpPr>
        <p:spPr>
          <a:xfrm>
            <a:off x="3720640" y="2810002"/>
            <a:ext cx="1612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Thought Leadership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46BEC0-AED8-46D5-800D-23299C632733}"/>
              </a:ext>
            </a:extLst>
          </p:cNvPr>
          <p:cNvSpPr txBox="1"/>
          <p:nvPr userDrawn="1"/>
        </p:nvSpPr>
        <p:spPr>
          <a:xfrm>
            <a:off x="4137312" y="4910959"/>
            <a:ext cx="1225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Standards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7E5300-143A-47B9-A37C-143FDA06EDBF}"/>
              </a:ext>
            </a:extLst>
          </p:cNvPr>
          <p:cNvSpPr txBox="1"/>
          <p:nvPr userDrawn="1"/>
        </p:nvSpPr>
        <p:spPr>
          <a:xfrm>
            <a:off x="4051628" y="3860481"/>
            <a:ext cx="1214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Trusted Forum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7D05123-7DEC-45A2-BF48-CB4F45FCBFF9}"/>
              </a:ext>
            </a:extLst>
          </p:cNvPr>
          <p:cNvCxnSpPr>
            <a:cxnSpLocks/>
          </p:cNvCxnSpPr>
          <p:nvPr userDrawn="1"/>
        </p:nvCxnSpPr>
        <p:spPr>
          <a:xfrm>
            <a:off x="1719621" y="970663"/>
            <a:ext cx="938430" cy="0"/>
          </a:xfrm>
          <a:prstGeom prst="line">
            <a:avLst/>
          </a:prstGeom>
          <a:ln>
            <a:solidFill>
              <a:srgbClr val="6DD6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06FF68A-BE1D-4769-9DDE-1DD0718933EA}"/>
              </a:ext>
            </a:extLst>
          </p:cNvPr>
          <p:cNvCxnSpPr>
            <a:cxnSpLocks/>
          </p:cNvCxnSpPr>
          <p:nvPr userDrawn="1"/>
        </p:nvCxnSpPr>
        <p:spPr>
          <a:xfrm>
            <a:off x="2280060" y="2038472"/>
            <a:ext cx="991319" cy="0"/>
          </a:xfrm>
          <a:prstGeom prst="line">
            <a:avLst/>
          </a:prstGeom>
          <a:ln>
            <a:solidFill>
              <a:srgbClr val="BEF7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FABBC1D-4520-465A-AAB6-25303685BDBD}"/>
              </a:ext>
            </a:extLst>
          </p:cNvPr>
          <p:cNvCxnSpPr>
            <a:cxnSpLocks/>
          </p:cNvCxnSpPr>
          <p:nvPr userDrawn="1"/>
        </p:nvCxnSpPr>
        <p:spPr>
          <a:xfrm>
            <a:off x="2570179" y="3075559"/>
            <a:ext cx="1079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7C087A-3B66-4E3A-B650-C8E8211A354D}"/>
              </a:ext>
            </a:extLst>
          </p:cNvPr>
          <p:cNvCxnSpPr/>
          <p:nvPr userDrawn="1"/>
        </p:nvCxnSpPr>
        <p:spPr>
          <a:xfrm>
            <a:off x="2668499" y="4099335"/>
            <a:ext cx="1373748" cy="0"/>
          </a:xfrm>
          <a:prstGeom prst="line">
            <a:avLst/>
          </a:prstGeom>
          <a:ln>
            <a:solidFill>
              <a:srgbClr val="A7F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0CFCE9-4062-4014-8F61-40F0062D1B54}"/>
              </a:ext>
            </a:extLst>
          </p:cNvPr>
          <p:cNvCxnSpPr>
            <a:cxnSpLocks/>
          </p:cNvCxnSpPr>
          <p:nvPr userDrawn="1"/>
        </p:nvCxnSpPr>
        <p:spPr>
          <a:xfrm>
            <a:off x="2991849" y="5175832"/>
            <a:ext cx="1114025" cy="0"/>
          </a:xfrm>
          <a:prstGeom prst="line">
            <a:avLst/>
          </a:prstGeom>
          <a:ln>
            <a:solidFill>
              <a:srgbClr val="A6E7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C4FB14-4BBB-495D-8986-A4A3E1053D8D}"/>
              </a:ext>
            </a:extLst>
          </p:cNvPr>
          <p:cNvSpPr txBox="1"/>
          <p:nvPr userDrawn="1"/>
        </p:nvSpPr>
        <p:spPr>
          <a:xfrm>
            <a:off x="5842419" y="4819117"/>
            <a:ext cx="63495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consensus-based open standards organization </a:t>
            </a: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 information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8FC4B8-5E3F-4EBC-BA10-AAE0E300E381}"/>
              </a:ext>
            </a:extLst>
          </p:cNvPr>
          <p:cNvSpPr txBox="1"/>
          <p:nvPr userDrawn="1"/>
        </p:nvSpPr>
        <p:spPr>
          <a:xfrm>
            <a:off x="5842419" y="3892876"/>
            <a:ext cx="63495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neutral and trusted forum </a:t>
            </a: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br>
              <a:rPr lang="en-US" sz="17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7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tackling interoperability issues within and across communities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C15780-4A67-4428-8E17-EC5E95832895}"/>
              </a:ext>
            </a:extLst>
          </p:cNvPr>
          <p:cNvSpPr txBox="1"/>
          <p:nvPr userDrawn="1"/>
        </p:nvSpPr>
        <p:spPr>
          <a:xfrm>
            <a:off x="662116" y="5265370"/>
            <a:ext cx="1897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pic>
        <p:nvPicPr>
          <p:cNvPr id="27" name="Picture 26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424DC046-7E24-4C41-9851-06E0B4DEDF8C}"/>
              </a:ext>
            </a:extLst>
          </p:cNvPr>
          <p:cNvPicPr>
            <a:picLocks/>
          </p:cNvPicPr>
          <p:nvPr userDrawn="1"/>
        </p:nvPicPr>
        <p:blipFill rotWithShape="1">
          <a:blip r:embed="rId4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7D29AD2-AF62-47EE-AEE9-224A0BB53668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ADD31773-BFA5-4F96-BD69-A4FA49334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3" name="Picture 32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32F96E37-490A-4AE9-B5F8-3CC5C4722FA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0A513AF-3F0E-4BF4-A409-0E6A02E99C50}"/>
              </a:ext>
            </a:extLst>
          </p:cNvPr>
          <p:cNvSpPr/>
          <p:nvPr userDrawn="1"/>
        </p:nvSpPr>
        <p:spPr>
          <a:xfrm>
            <a:off x="0" y="6560736"/>
            <a:ext cx="1219199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en-US" sz="1000" b="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Copyright © 2021 Open Geospatial Consortium</a:t>
            </a:r>
          </a:p>
        </p:txBody>
      </p:sp>
    </p:spTree>
    <p:extLst>
      <p:ext uri="{BB962C8B-B14F-4D97-AF65-F5344CB8AC3E}">
        <p14:creationId xmlns:p14="http://schemas.microsoft.com/office/powerpoint/2010/main" val="4059380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laptop, indoor, computer, person&#10;&#10;Description automatically generated">
            <a:extLst>
              <a:ext uri="{FF2B5EF4-FFF2-40B4-BE49-F238E27FC236}">
                <a16:creationId xmlns:a16="http://schemas.microsoft.com/office/drawing/2014/main" id="{B5445D77-1EFD-483D-A03A-EF38776DC6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620"/>
            <a:ext cx="6763432" cy="64896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465E5B-22B8-4E72-B835-DF9A4CFD14C9}"/>
              </a:ext>
            </a:extLst>
          </p:cNvPr>
          <p:cNvSpPr/>
          <p:nvPr userDrawn="1"/>
        </p:nvSpPr>
        <p:spPr>
          <a:xfrm>
            <a:off x="6297731" y="0"/>
            <a:ext cx="5902712" cy="64972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EB67D19A-99E1-4749-A4A8-10A9B5F7EA33}"/>
              </a:ext>
            </a:extLst>
          </p:cNvPr>
          <p:cNvPicPr>
            <a:picLocks/>
          </p:cNvPicPr>
          <p:nvPr userDrawn="1"/>
        </p:nvPicPr>
        <p:blipFill rotWithShape="1">
          <a:blip r:embed="rId4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4C919E-6033-44D8-A82E-BAC7C8B41DA4}"/>
              </a:ext>
            </a:extLst>
          </p:cNvPr>
          <p:cNvSpPr/>
          <p:nvPr userDrawn="1"/>
        </p:nvSpPr>
        <p:spPr>
          <a:xfrm>
            <a:off x="-2304" y="6430"/>
            <a:ext cx="6307631" cy="1957137"/>
          </a:xfrm>
          <a:prstGeom prst="rect">
            <a:avLst/>
          </a:prstGeom>
          <a:solidFill>
            <a:srgbClr val="060A24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2C3632-C874-4FE5-988C-668B6AA0FA2A}"/>
              </a:ext>
            </a:extLst>
          </p:cNvPr>
          <p:cNvSpPr/>
          <p:nvPr userDrawn="1"/>
        </p:nvSpPr>
        <p:spPr>
          <a:xfrm>
            <a:off x="6305328" y="7406"/>
            <a:ext cx="5902712" cy="1957137"/>
          </a:xfrm>
          <a:prstGeom prst="rect">
            <a:avLst/>
          </a:prstGeom>
          <a:solidFill>
            <a:srgbClr val="0927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3F7420-6F97-420E-AB6D-7DCC48B44A70}"/>
              </a:ext>
            </a:extLst>
          </p:cNvPr>
          <p:cNvSpPr txBox="1"/>
          <p:nvPr userDrawn="1"/>
        </p:nvSpPr>
        <p:spPr>
          <a:xfrm>
            <a:off x="6529135" y="383248"/>
            <a:ext cx="5505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CA" dirty="0">
                <a:solidFill>
                  <a:schemeClr val="bg1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The world’s leading and comprehensive community of experts making location data more findable, accessible, interoperable and reusable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A23890-AF8D-4846-8121-CDF7ADE81E24}"/>
              </a:ext>
            </a:extLst>
          </p:cNvPr>
          <p:cNvSpPr txBox="1"/>
          <p:nvPr userDrawn="1"/>
        </p:nvSpPr>
        <p:spPr>
          <a:xfrm>
            <a:off x="6935536" y="2226115"/>
            <a:ext cx="1845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</a:t>
            </a:r>
            <a:endParaRPr lang="en-US" sz="1600" b="1" dirty="0">
              <a:solidFill>
                <a:srgbClr val="002060"/>
              </a:solidFill>
              <a:latin typeface="Arial" panose="020B0604020202020204" pitchFamily="34" charset="0"/>
              <a:ea typeface="MS PGothic" charset="-128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EC0237-CA9B-459A-9D1C-A8F9952C7102}"/>
              </a:ext>
            </a:extLst>
          </p:cNvPr>
          <p:cNvSpPr txBox="1"/>
          <p:nvPr userDrawn="1"/>
        </p:nvSpPr>
        <p:spPr>
          <a:xfrm>
            <a:off x="6935535" y="3552272"/>
            <a:ext cx="2062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Government</a:t>
            </a:r>
            <a:endParaRPr lang="en-US" sz="1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75ED4-BB99-419E-8740-98414831B88D}"/>
              </a:ext>
            </a:extLst>
          </p:cNvPr>
          <p:cNvSpPr txBox="1"/>
          <p:nvPr userDrawn="1"/>
        </p:nvSpPr>
        <p:spPr>
          <a:xfrm>
            <a:off x="6935535" y="4887785"/>
            <a:ext cx="3320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&amp; Academia</a:t>
            </a:r>
            <a:endParaRPr lang="en-US" sz="1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274F26-6D78-4CF2-88B7-6D78A1FC647C}"/>
              </a:ext>
            </a:extLst>
          </p:cNvPr>
          <p:cNvSpPr txBox="1"/>
          <p:nvPr userDrawn="1"/>
        </p:nvSpPr>
        <p:spPr>
          <a:xfrm>
            <a:off x="611977" y="383248"/>
            <a:ext cx="5165947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400"/>
              </a:lnSpc>
            </a:pPr>
            <a:r>
              <a:rPr lang="en-US" sz="4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Who are our members?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6206074-9906-4596-A595-3DF70721DC35}"/>
              </a:ext>
            </a:extLst>
          </p:cNvPr>
          <p:cNvCxnSpPr>
            <a:cxnSpLocks/>
          </p:cNvCxnSpPr>
          <p:nvPr userDrawn="1"/>
        </p:nvCxnSpPr>
        <p:spPr>
          <a:xfrm flipV="1">
            <a:off x="5933937" y="433137"/>
            <a:ext cx="0" cy="1138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4D96724-508B-4C86-852C-9348DD865620}"/>
              </a:ext>
            </a:extLst>
          </p:cNvPr>
          <p:cNvSpPr txBox="1"/>
          <p:nvPr userDrawn="1"/>
        </p:nvSpPr>
        <p:spPr>
          <a:xfrm>
            <a:off x="6935536" y="2553019"/>
            <a:ext cx="4303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Business Development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Competitive Technical Advantage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Global; Brand Exposure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Funding for Innovation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C99D9C-DBAE-4B78-81E3-45BAAFA88CC2}"/>
              </a:ext>
            </a:extLst>
          </p:cNvPr>
          <p:cNvSpPr txBox="1"/>
          <p:nvPr userDrawn="1"/>
        </p:nvSpPr>
        <p:spPr>
          <a:xfrm>
            <a:off x="6935535" y="3872411"/>
            <a:ext cx="51173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Innovation and Market Support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Trusted Advice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International Partnerships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Operational Policy, Support, and Certification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A093A5-D3EC-45CD-A5FA-8B94D9CD9390}"/>
              </a:ext>
            </a:extLst>
          </p:cNvPr>
          <p:cNvSpPr txBox="1"/>
          <p:nvPr userDrawn="1"/>
        </p:nvSpPr>
        <p:spPr>
          <a:xfrm>
            <a:off x="6935535" y="5196997"/>
            <a:ext cx="3626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Applied Research Partners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Funding for Innovation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International Collaboration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ea typeface="MS PGothic" charset="-128"/>
                <a:cs typeface="Arial" panose="020B0604020202020204" pitchFamily="34" charset="0"/>
              </a:rPr>
              <a:t>Citations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4EBF67-3402-4B27-B109-22EF82CBAB31}"/>
              </a:ext>
            </a:extLst>
          </p:cNvPr>
          <p:cNvSpPr txBox="1"/>
          <p:nvPr userDrawn="1"/>
        </p:nvSpPr>
        <p:spPr>
          <a:xfrm>
            <a:off x="10550013" y="1218068"/>
            <a:ext cx="1478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09B4A003-567F-484E-B389-DD6F5934C67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8552" y="2135917"/>
            <a:ext cx="450880" cy="450880"/>
          </a:xfrm>
          <a:prstGeom prst="rect">
            <a:avLst/>
          </a:prstGeom>
        </p:spPr>
      </p:pic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D98627A3-9CDA-4281-8D00-48A0905A5D0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1252" y="3423022"/>
            <a:ext cx="539998" cy="539998"/>
          </a:xfrm>
          <a:prstGeom prst="rect">
            <a:avLst/>
          </a:prstGeom>
        </p:spPr>
      </p:pic>
      <p:pic>
        <p:nvPicPr>
          <p:cNvPr id="27" name="Picture 26" descr="A picture containing clock&#10;&#10;Description automatically generated">
            <a:extLst>
              <a:ext uri="{FF2B5EF4-FFF2-40B4-BE49-F238E27FC236}">
                <a16:creationId xmlns:a16="http://schemas.microsoft.com/office/drawing/2014/main" id="{E07B5C55-17C4-42B7-9E39-100E77B94CA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75750" y="4855060"/>
            <a:ext cx="393700" cy="3937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3D0596D-FDD8-4353-A183-BBC22A1D96E7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18D1E095-E24B-4EAC-95AF-53F0C7758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4" name="Picture 33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9161A6E4-E812-4AB0-80D6-1D2E4164543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41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54190970-6525-44D3-9AE8-4614745807E8}"/>
              </a:ext>
            </a:extLst>
          </p:cNvPr>
          <p:cNvSpPr/>
          <p:nvPr userDrawn="1"/>
        </p:nvSpPr>
        <p:spPr>
          <a:xfrm>
            <a:off x="0" y="6147896"/>
            <a:ext cx="12192000" cy="429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F66AB522-982A-4FA7-ACDF-5358F4032C6C}"/>
              </a:ext>
            </a:extLst>
          </p:cNvPr>
          <p:cNvPicPr>
            <a:picLocks/>
          </p:cNvPicPr>
          <p:nvPr userDrawn="1"/>
        </p:nvPicPr>
        <p:blipFill rotWithShape="1">
          <a:blip r:embed="rId4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</p:spPr>
      </p:pic>
      <p:pic>
        <p:nvPicPr>
          <p:cNvPr id="7" name="Picture 6" descr="A picture containing building, outdoor, light, city&#10;&#10;Description automatically generated">
            <a:extLst>
              <a:ext uri="{FF2B5EF4-FFF2-40B4-BE49-F238E27FC236}">
                <a16:creationId xmlns:a16="http://schemas.microsoft.com/office/drawing/2014/main" id="{CED46392-1508-4C8D-9D6E-3A41BFC61F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48"/>
          <a:stretch/>
        </p:blipFill>
        <p:spPr>
          <a:xfrm>
            <a:off x="0" y="0"/>
            <a:ext cx="6096000" cy="6147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F17066-E003-4E0F-B44B-7583D77BC76E}"/>
              </a:ext>
            </a:extLst>
          </p:cNvPr>
          <p:cNvSpPr txBox="1"/>
          <p:nvPr userDrawn="1"/>
        </p:nvSpPr>
        <p:spPr>
          <a:xfrm>
            <a:off x="6282388" y="290354"/>
            <a:ext cx="4259765" cy="797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500"/>
              </a:lnSpc>
            </a:pPr>
            <a:r>
              <a:rPr lang="en-US" sz="4800" b="1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Thank You!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8F0087-078C-4D1E-A87E-2D4DB1EF4F3E}"/>
              </a:ext>
            </a:extLst>
          </p:cNvPr>
          <p:cNvCxnSpPr>
            <a:cxnSpLocks/>
          </p:cNvCxnSpPr>
          <p:nvPr userDrawn="1"/>
        </p:nvCxnSpPr>
        <p:spPr>
          <a:xfrm flipH="1">
            <a:off x="6403539" y="1063993"/>
            <a:ext cx="1227951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920684B-B77A-4314-88F0-E06F6049CE6A}"/>
              </a:ext>
            </a:extLst>
          </p:cNvPr>
          <p:cNvSpPr txBox="1"/>
          <p:nvPr userDrawn="1"/>
        </p:nvSpPr>
        <p:spPr>
          <a:xfrm>
            <a:off x="171519" y="184151"/>
            <a:ext cx="1791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OGC</a:t>
            </a:r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20CE82-746C-42D6-A03A-EA776CC1FB4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1704" y="3096747"/>
            <a:ext cx="439378" cy="439378"/>
          </a:xfrm>
          <a:prstGeom prst="rect">
            <a:avLst/>
          </a:prstGeom>
        </p:spPr>
      </p:pic>
      <p:pic>
        <p:nvPicPr>
          <p:cNvPr id="19" name="Picture 18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55F7A46D-C012-4930-9CC3-4FE49C3FFE9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1705" y="4374326"/>
            <a:ext cx="394259" cy="39425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13D5327-B18B-4464-8A47-5205408F1ABD}"/>
              </a:ext>
            </a:extLst>
          </p:cNvPr>
          <p:cNvSpPr txBox="1"/>
          <p:nvPr userDrawn="1"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2F2F2"/>
                </a:solidFill>
                <a:latin typeface="Lato" panose="020F0502020204030203" pitchFamily="34" charset="0"/>
              </a:rPr>
              <a:t>ogc.org  |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3DA7BAE-9FA0-459E-9E5B-50E1679AD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0F9F7EA0-3F56-4C7E-9B2D-3423B3AF02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 picture containing building, drawing, window&#10;&#10;Description automatically generated">
            <a:extLst>
              <a:ext uri="{FF2B5EF4-FFF2-40B4-BE49-F238E27FC236}">
                <a16:creationId xmlns:a16="http://schemas.microsoft.com/office/drawing/2014/main" id="{20A3F6FC-0327-45A8-AAC3-6D612851F9F8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68" y="6517414"/>
            <a:ext cx="324582" cy="3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4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geospatial/CRS-Deformation-Models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913C-DDE8-3A40-83D2-1CC6D80A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37" y="1277846"/>
            <a:ext cx="10515600" cy="1605280"/>
          </a:xfrm>
        </p:spPr>
        <p:txBody>
          <a:bodyPr lIns="91440" tIns="45720" rIns="91440" bIns="45720" anchor="t"/>
          <a:lstStyle/>
          <a:p>
            <a:r>
              <a:rPr lang="en-US" dirty="0">
                <a:latin typeface="Arial"/>
                <a:cs typeface="Arial"/>
              </a:rPr>
              <a:t>Deformation model functional model project team report</a:t>
            </a:r>
            <a:br>
              <a:rPr lang="en-US" dirty="0">
                <a:latin typeface="Arial"/>
                <a:cs typeface="Arial"/>
              </a:rPr>
            </a:br>
            <a:r>
              <a:rPr lang="en-US" sz="2400" b="0" i="1" dirty="0">
                <a:latin typeface="Arial"/>
                <a:cs typeface="Arial"/>
              </a:rPr>
              <a:t>Chris Crook, Kevin Kelly – convenors</a:t>
            </a:r>
            <a:endParaRPr lang="en-US" sz="2400" b="0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AD7F88-512E-4245-8CBB-51D8173D66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F7EA0-3F56-4C7E-9B2D-3423B3AF028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0EED2-9AD7-A941-BC61-3A0063F7F7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0749" y="5296080"/>
            <a:ext cx="8195247" cy="579438"/>
          </a:xfrm>
        </p:spPr>
        <p:txBody>
          <a:bodyPr lIns="91440" tIns="45720" rIns="91440" bIns="45720" anchor="b"/>
          <a:lstStyle/>
          <a:p>
            <a:r>
              <a:rPr lang="en-US" dirty="0">
                <a:latin typeface="Arial"/>
                <a:cs typeface="Arial"/>
              </a:rPr>
              <a:t>Note: this work is being conducted in association with the International Association of Geodesy (IAG) working group IAG WG 1.3.1 on "Time-dependent transformations between reference frames in deforming regions".</a:t>
            </a:r>
          </a:p>
          <a:p>
            <a:r>
              <a:rPr lang="en-US" dirty="0">
                <a:latin typeface="Arial"/>
                <a:cs typeface="Arial"/>
              </a:rPr>
              <a:t>Working with associated project Gridded Geodetic Data Exchange Format (GGXF) project for transport layer.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26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CCB70-2222-4282-89AB-3041CC4C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830" y="1254981"/>
            <a:ext cx="10515600" cy="975802"/>
          </a:xfrm>
        </p:spPr>
        <p:txBody>
          <a:bodyPr lIns="91440" tIns="45720" rIns="91440" bIns="45720" anchor="t"/>
          <a:lstStyle/>
          <a:p>
            <a:r>
              <a:rPr lang="en-US" dirty="0">
                <a:latin typeface="Arial"/>
                <a:cs typeface="Arial"/>
              </a:rPr>
              <a:t>Why?</a:t>
            </a:r>
            <a:br>
              <a:rPr lang="en-US" dirty="0">
                <a:latin typeface="Arial"/>
                <a:cs typeface="Arial"/>
              </a:rPr>
            </a:br>
            <a:br>
              <a:rPr lang="en-US" dirty="0"/>
            </a:b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DC75CA-0486-4F4B-90A1-F5A2C5EA20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F7EA0-3F56-4C7E-9B2D-3423B3AF028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C16B5-7506-44FB-A6DC-B29E0B1F16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4830" y="4982818"/>
            <a:ext cx="8184515" cy="579438"/>
          </a:xfrm>
        </p:spPr>
        <p:txBody>
          <a:bodyPr lIns="91440" tIns="45720" rIns="91440" bIns="45720" anchor="b"/>
          <a:lstStyle/>
          <a:p>
            <a:pPr marL="342900" indent="-342900">
              <a:buChar char="•"/>
            </a:pPr>
            <a:r>
              <a:rPr lang="en-US" dirty="0">
                <a:latin typeface="Arial"/>
                <a:cs typeface="Arial"/>
              </a:rPr>
              <a:t>Most accurate and accessible positioning system is global reference frame based on GNSS</a:t>
            </a:r>
            <a:endParaRPr lang="en-US"/>
          </a:p>
          <a:p>
            <a:pPr marL="342900" indent="-342900">
              <a:buChar char="•"/>
            </a:pPr>
            <a:r>
              <a:rPr lang="en-US">
                <a:latin typeface="Arial"/>
                <a:cs typeface="Arial"/>
              </a:rPr>
              <a:t>Everything is moving in terms of global reference frame!</a:t>
            </a:r>
            <a:endParaRPr lang="en-US" dirty="0">
              <a:latin typeface="Arial"/>
              <a:cs typeface="Arial"/>
            </a:endParaRPr>
          </a:p>
          <a:p>
            <a:pPr marL="342900" indent="-342900">
              <a:buChar char="•"/>
            </a:pPr>
            <a:r>
              <a:rPr lang="en-US">
                <a:latin typeface="Arial"/>
                <a:cs typeface="Arial"/>
              </a:rPr>
              <a:t>Deformation model estimates movement of "stationary" objects on the surface of earth (eg buildings, </a:t>
            </a:r>
            <a:r>
              <a:rPr lang="en-US" dirty="0">
                <a:latin typeface="Arial"/>
                <a:cs typeface="Arial"/>
              </a:rPr>
              <a:t>buried services</a:t>
            </a:r>
            <a:r>
              <a:rPr lang="en-US">
                <a:latin typeface="Arial"/>
                <a:cs typeface="Arial"/>
              </a:rPr>
              <a:t>...)</a:t>
            </a:r>
            <a:endParaRPr lang="en-US" dirty="0">
              <a:latin typeface="Arial"/>
              <a:cs typeface="Arial"/>
            </a:endParaRPr>
          </a:p>
          <a:p>
            <a:pPr marL="342900" indent="-342900">
              <a:buChar char="•"/>
            </a:pPr>
            <a:r>
              <a:rPr lang="en-US" dirty="0">
                <a:latin typeface="Arial"/>
                <a:cs typeface="Arial"/>
              </a:rPr>
              <a:t>Used in coordinate transformations to align data observed at different times</a:t>
            </a:r>
          </a:p>
          <a:p>
            <a:pPr marL="342900" indent="-342900">
              <a:buChar char="•"/>
            </a:pPr>
            <a:r>
              <a:rPr lang="en-US">
                <a:latin typeface="Arial"/>
                <a:cs typeface="Arial"/>
              </a:rPr>
              <a:t>No standard format for encoding deformation models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5789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8D159-6B3A-422D-ADA1-0CF818B7C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43" y="1508981"/>
            <a:ext cx="10515600" cy="1605280"/>
          </a:xfrm>
        </p:spPr>
        <p:txBody>
          <a:bodyPr lIns="91440" tIns="45720" rIns="91440" bIns="45720" anchor="t"/>
          <a:lstStyle/>
          <a:p>
            <a:r>
              <a:rPr lang="en-US">
                <a:latin typeface="Arial"/>
                <a:cs typeface="Arial"/>
              </a:rPr>
              <a:t>Working definition: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7B5172-A924-416B-A346-DD13E3A732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F7EA0-3F56-4C7E-9B2D-3423B3AF028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F9EFD-B26B-4AA3-98B6-7C28714E53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b"/>
          <a:lstStyle/>
          <a:p>
            <a:r>
              <a:rPr lang="en-US" sz="2000">
                <a:latin typeface="Arial"/>
                <a:cs typeface="Arial"/>
              </a:rPr>
              <a:t>A deformation model is a model of the </a:t>
            </a:r>
            <a:r>
              <a:rPr lang="en-US" sz="2000" dirty="0">
                <a:latin typeface="Arial"/>
                <a:cs typeface="Arial"/>
              </a:rPr>
              <a:t>displacement of the earth’s surface within a defined spatial and temporal extent. It predicts the location of a point fixed to the surface at any time within the temporal extent in terms of an accessible coordinate system. The position of the point is represented as a displacement from a reference position for that point.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543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41DE-4B9C-429F-93A2-D75468A3A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22" y="1152946"/>
            <a:ext cx="10515600" cy="1605280"/>
          </a:xfrm>
        </p:spPr>
        <p:txBody>
          <a:bodyPr lIns="91440" tIns="45720" rIns="91440" bIns="45720" anchor="t"/>
          <a:lstStyle/>
          <a:p>
            <a:r>
              <a:rPr lang="en-US">
                <a:latin typeface="Arial"/>
                <a:cs typeface="Arial"/>
              </a:rPr>
              <a:t>User survey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AB123F-CADF-4B3D-BB21-63660E5B49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F7EA0-3F56-4C7E-9B2D-3423B3AF028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4AA9B-3757-4EC4-92A8-D9E5842DC2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8551" y="5521459"/>
            <a:ext cx="8184515" cy="579438"/>
          </a:xfrm>
        </p:spPr>
        <p:txBody>
          <a:bodyPr lIns="91440" tIns="45720" rIns="91440" bIns="45720" anchor="b"/>
          <a:lstStyle/>
          <a:p>
            <a:pPr marL="342900" indent="-342900">
              <a:buChar char="•"/>
            </a:pPr>
            <a:r>
              <a:rPr lang="en-US">
                <a:latin typeface="Arial"/>
                <a:cs typeface="Arial"/>
              </a:rPr>
              <a:t>Responses from 27 countries on 5 continents</a:t>
            </a:r>
          </a:p>
          <a:p>
            <a:pPr marL="342900" indent="-342900">
              <a:buChar char="•"/>
            </a:pPr>
            <a:r>
              <a:rPr lang="en-US">
                <a:latin typeface="Arial"/>
                <a:cs typeface="Arial"/>
              </a:rPr>
              <a:t>Mainly from geodetic/mapping agencies – potential producers of deformation models</a:t>
            </a:r>
          </a:p>
          <a:p>
            <a:pPr marL="342900" indent="-342900">
              <a:buChar char="•"/>
            </a:pPr>
            <a:r>
              <a:rPr lang="en-US">
                <a:latin typeface="Arial"/>
                <a:cs typeface="Arial"/>
              </a:rPr>
              <a:t>9 have models in use, 10 in development, 4 planned</a:t>
            </a:r>
          </a:p>
          <a:p>
            <a:pPr marL="342900" indent="-342900">
              <a:buChar char="•"/>
            </a:pPr>
            <a:r>
              <a:rPr lang="en-US">
                <a:latin typeface="Arial"/>
                <a:cs typeface="Arial"/>
              </a:rPr>
              <a:t>13 are velocity models, but 7 include some coseismic or postseismic models</a:t>
            </a:r>
          </a:p>
          <a:p>
            <a:pPr marL="342900" indent="-342900">
              <a:buChar char="•"/>
            </a:pPr>
            <a:r>
              <a:rPr lang="en-US">
                <a:latin typeface="Arial"/>
                <a:cs typeface="Arial"/>
              </a:rPr>
              <a:t>Production systems mainly using custom formats and custom software.  Recently some models implemented into PROJ coordinate system conversion library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083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4570C-EA58-4908-BC26-494C15BB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97" y="1203081"/>
            <a:ext cx="11760557" cy="1605280"/>
          </a:xfrm>
        </p:spPr>
        <p:txBody>
          <a:bodyPr lIns="91440" tIns="45720" rIns="91440" bIns="45720" anchor="t"/>
          <a:lstStyle/>
          <a:p>
            <a:r>
              <a:rPr lang="en-US" sz="4000" dirty="0">
                <a:latin typeface="Arial"/>
                <a:cs typeface="Arial"/>
              </a:rPr>
              <a:t>Analysis of potential capabilities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6D7474-25C0-4F00-A5FE-5D88E0472D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F7EA0-3F56-4C7E-9B2D-3423B3AF028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6B443-8314-4EAA-87BB-216F9A52FE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6951" y="2057372"/>
            <a:ext cx="9408007" cy="1300024"/>
          </a:xfrm>
        </p:spPr>
        <p:txBody>
          <a:bodyPr lIns="91440" tIns="45720" rIns="91440" bIns="45720" anchor="b"/>
          <a:lstStyle/>
          <a:p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Focus over the last three months has been deciding which capabilities the functional model specification should support.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5" descr="Diagram, text&#10;&#10;Description automatically generated">
            <a:extLst>
              <a:ext uri="{FF2B5EF4-FFF2-40B4-BE49-F238E27FC236}">
                <a16:creationId xmlns:a16="http://schemas.microsoft.com/office/drawing/2014/main" id="{CE692815-8792-40E8-9E46-F701A05AA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71" y="3136903"/>
            <a:ext cx="5848927" cy="30795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1D66CF-DA95-4AD8-B191-4250995EB855}"/>
              </a:ext>
            </a:extLst>
          </p:cNvPr>
          <p:cNvSpPr txBox="1"/>
          <p:nvPr/>
        </p:nvSpPr>
        <p:spPr>
          <a:xfrm>
            <a:off x="6810865" y="3134391"/>
            <a:ext cx="4697643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Opened 7 technical </a:t>
            </a:r>
            <a:r>
              <a:rPr lang="en-US" sz="2400" dirty="0" err="1">
                <a:latin typeface="Arial"/>
                <a:cs typeface="Arial"/>
              </a:rPr>
              <a:t>github</a:t>
            </a:r>
            <a:r>
              <a:rPr lang="en-US" sz="2400" dirty="0">
                <a:latin typeface="Arial"/>
                <a:cs typeface="Arial"/>
              </a:rPr>
              <a:t> issues for discussion – resolved 2</a:t>
            </a:r>
            <a:endParaRPr lang="en-US" sz="2400" dirty="0"/>
          </a:p>
          <a:p>
            <a:r>
              <a:rPr lang="en-US" sz="2400" i="1" dirty="0">
                <a:cs typeface="Calibri"/>
              </a:rPr>
              <a:t>Example technical issues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Calibri"/>
              </a:rPr>
              <a:t>Refine feature matrix</a:t>
            </a:r>
            <a:endParaRPr lang="en-US" dirty="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Calibri"/>
              </a:rPr>
              <a:t>Refine calculation formulae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Calibri"/>
              </a:rPr>
              <a:t>Choice of time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056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4570C-EA58-4908-BC26-494C15BB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97" y="1203081"/>
            <a:ext cx="11760557" cy="826715"/>
          </a:xfrm>
        </p:spPr>
        <p:txBody>
          <a:bodyPr lIns="91440" tIns="45720" rIns="91440" bIns="45720" anchor="t"/>
          <a:lstStyle/>
          <a:p>
            <a:r>
              <a:rPr lang="en-US" sz="4000" dirty="0">
                <a:latin typeface="Arial"/>
                <a:cs typeface="Arial"/>
              </a:rPr>
              <a:t>Alignment with GGXF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6D7474-25C0-4F00-A5FE-5D88E0472D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F7EA0-3F56-4C7E-9B2D-3423B3AF028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6B443-8314-4EAA-87BB-216F9A52FE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3212" y="2090502"/>
            <a:ext cx="9408007" cy="4082981"/>
          </a:xfrm>
        </p:spPr>
        <p:txBody>
          <a:bodyPr lIns="91440" tIns="45720" rIns="91440" bIns="45720" anchor="b"/>
          <a:lstStyle/>
          <a:p>
            <a:r>
              <a:rPr lang="en-US" dirty="0">
                <a:latin typeface="Arial"/>
                <a:cs typeface="Arial"/>
              </a:rPr>
              <a:t>It is hoped that GGXF will provide a transport mechanism for deformation  models</a:t>
            </a:r>
            <a:endParaRPr lang="en-US" dirty="0"/>
          </a:p>
          <a:p>
            <a:r>
              <a:rPr lang="en-US" dirty="0">
                <a:latin typeface="Arial"/>
                <a:cs typeface="Arial"/>
              </a:rPr>
              <a:t>The deformation model is the most complex data type likely to be encoded in GGXF and is driving some aspects of the specification.  </a:t>
            </a:r>
          </a:p>
          <a:p>
            <a:r>
              <a:rPr lang="en-US" dirty="0">
                <a:latin typeface="Arial"/>
                <a:cs typeface="Arial"/>
              </a:rPr>
              <a:t>To support developing the standard the deformation model meetings have considered the parameters and keywords that are required in GGXF to ensure it will be able to carry deformation models.  </a:t>
            </a:r>
            <a:endParaRPr lang="en-US" dirty="0"/>
          </a:p>
          <a:p>
            <a:r>
              <a:rPr lang="en-US" dirty="0">
                <a:latin typeface="Arial"/>
                <a:cs typeface="Arial"/>
              </a:rPr>
              <a:t>For example deformation models include time functions – how should these be specified in GGXF.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065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3F88-2B2A-44C4-9EEA-C80FE3642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396" y="1485650"/>
            <a:ext cx="10515600" cy="1605280"/>
          </a:xfrm>
        </p:spPr>
        <p:txBody>
          <a:bodyPr lIns="91440" tIns="45720" rIns="91440" bIns="45720" anchor="t"/>
          <a:lstStyle/>
          <a:p>
            <a:r>
              <a:rPr lang="en-US">
                <a:latin typeface="Arial"/>
                <a:cs typeface="Arial"/>
              </a:rPr>
              <a:t>Want more information?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F1E8AE-1538-4F1E-9FF0-AD360BB854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F7EA0-3F56-4C7E-9B2D-3423B3AF0281}" type="slidenum">
              <a:rPr lang="en-US" dirty="0" smtClean="0"/>
              <a:pPr/>
              <a:t>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C4CB4-FE52-4843-86F5-1029E53283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5396" y="2500640"/>
            <a:ext cx="9783641" cy="2782611"/>
          </a:xfrm>
        </p:spPr>
        <p:txBody>
          <a:bodyPr lIns="91440" tIns="45720" rIns="91440" bIns="45720" anchor="b"/>
          <a:lstStyle/>
          <a:p>
            <a:r>
              <a:rPr lang="en-US" dirty="0">
                <a:latin typeface="Arial"/>
                <a:cs typeface="Arial"/>
              </a:rPr>
              <a:t>The work of the project team is documented in </a:t>
            </a:r>
            <a:r>
              <a:rPr lang="en-US" dirty="0" err="1">
                <a:latin typeface="Arial"/>
                <a:cs typeface="Arial"/>
              </a:rPr>
              <a:t>github</a:t>
            </a:r>
            <a:r>
              <a:rPr lang="en-US" dirty="0">
                <a:latin typeface="Arial"/>
                <a:cs typeface="Arial"/>
              </a:rPr>
              <a:t> at:</a:t>
            </a:r>
          </a:p>
          <a:p>
            <a:r>
              <a:rPr lang="en-US" dirty="0">
                <a:latin typeface="Arial"/>
                <a:cs typeface="Arial"/>
                <a:hlinkClick r:id="rId2"/>
              </a:rPr>
              <a:t>https://github.com/opengeospatial/CRS-Deformation-Models</a:t>
            </a:r>
            <a:endParaRPr lang="en-US"/>
          </a:p>
          <a:p>
            <a:r>
              <a:rPr lang="en-US" dirty="0">
                <a:latin typeface="Arial"/>
                <a:cs typeface="Arial"/>
              </a:rPr>
              <a:t>Meeting dates and connection </a:t>
            </a:r>
            <a:r>
              <a:rPr lang="en-US" dirty="0" err="1">
                <a:latin typeface="Arial"/>
                <a:cs typeface="Arial"/>
              </a:rPr>
              <a:t>urls</a:t>
            </a:r>
            <a:r>
              <a:rPr lang="en-US" dirty="0">
                <a:latin typeface="Arial"/>
                <a:cs typeface="Arial"/>
              </a:rPr>
              <a:t> are published on this page.</a:t>
            </a:r>
          </a:p>
          <a:p>
            <a:r>
              <a:rPr lang="en-US" dirty="0">
                <a:latin typeface="Arial"/>
                <a:cs typeface="Arial"/>
              </a:rPr>
              <a:t>The main discussion points from meetings are recorded as </a:t>
            </a:r>
            <a:r>
              <a:rPr lang="en-US" dirty="0" err="1">
                <a:latin typeface="Arial"/>
                <a:cs typeface="Arial"/>
              </a:rPr>
              <a:t>github</a:t>
            </a:r>
            <a:r>
              <a:rPr lang="en-US" dirty="0">
                <a:latin typeface="Arial"/>
                <a:cs typeface="Arial"/>
              </a:rPr>
              <a:t> issues.</a:t>
            </a:r>
          </a:p>
        </p:txBody>
      </p:sp>
    </p:spTree>
    <p:extLst>
      <p:ext uri="{BB962C8B-B14F-4D97-AF65-F5344CB8AC3E}">
        <p14:creationId xmlns:p14="http://schemas.microsoft.com/office/powerpoint/2010/main" val="4060453213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Titl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What is OGC?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What do our members value?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ank Yo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12872</TotalTime>
  <Words>21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1_Custom Design</vt:lpstr>
      <vt:lpstr>2_Custom Design</vt:lpstr>
      <vt:lpstr>Title Slide</vt:lpstr>
      <vt:lpstr>1_Title Slide</vt:lpstr>
      <vt:lpstr>What is OGC?</vt:lpstr>
      <vt:lpstr>What do our members value?</vt:lpstr>
      <vt:lpstr>Thank You</vt:lpstr>
      <vt:lpstr>Deformation model functional model project team report Chris Crook, Kevin Kelly – convenors</vt:lpstr>
      <vt:lpstr>Why?  </vt:lpstr>
      <vt:lpstr>Working definition:</vt:lpstr>
      <vt:lpstr>User survey</vt:lpstr>
      <vt:lpstr>Analysis of potential capabilities</vt:lpstr>
      <vt:lpstr>Alignment with GGXF</vt:lpstr>
      <vt:lpstr>Want more information?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Felsey</dc:creator>
  <cp:lastModifiedBy>Keith Ryden</cp:lastModifiedBy>
  <cp:revision>496</cp:revision>
  <dcterms:created xsi:type="dcterms:W3CDTF">2020-04-17T22:01:33Z</dcterms:created>
  <dcterms:modified xsi:type="dcterms:W3CDTF">2021-06-15T01:29:05Z</dcterms:modified>
</cp:coreProperties>
</file>