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79" r:id="rId5"/>
    <p:sldId id="432" r:id="rId6"/>
    <p:sldId id="464" r:id="rId7"/>
    <p:sldId id="466" r:id="rId8"/>
    <p:sldId id="467" r:id="rId9"/>
    <p:sldId id="462" r:id="rId10"/>
    <p:sldId id="348" r:id="rId11"/>
  </p:sldIdLst>
  <p:sldSz cx="18288000" cy="10287000"/>
  <p:notesSz cx="6858000" cy="9144000"/>
  <p:embeddedFontLst>
    <p:embeddedFont>
      <p:font typeface="Aptos SemiBold" panose="020B0004020202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B3D8A3E-2763-BBE8-2B15-E74F1DB7656D}" name="Simon Chester" initials="SC" userId="S::schester@ogc.org::fefb1974-f0e7-428b-b44e-2b26a8de5167" providerId="AD"/>
  <p188:author id="{0933B96F-A88B-F1B0-C2BF-5C1F50CDD902}" name="Deepti Kala" initials="DK" userId="2b002ef7cfccb82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3BD3"/>
    <a:srgbClr val="EDF786"/>
    <a:srgbClr val="ECF456"/>
    <a:srgbClr val="1A31A0"/>
    <a:srgbClr val="1A2584"/>
    <a:srgbClr val="191CB5"/>
    <a:srgbClr val="191C71"/>
    <a:srgbClr val="261AEA"/>
    <a:srgbClr val="CAD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6197" autoAdjust="0"/>
  </p:normalViewPr>
  <p:slideViewPr>
    <p:cSldViewPr>
      <p:cViewPr varScale="1">
        <p:scale>
          <a:sx n="58" d="100"/>
          <a:sy n="58" d="100"/>
        </p:scale>
        <p:origin x="499" y="2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8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7179B-905C-4FB0-8F36-1A14349F5A2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AFE76E-9505-457F-ADE0-4257BF1B8124}">
      <dgm:prSet/>
      <dgm:spPr/>
      <dgm:t>
        <a:bodyPr/>
        <a:lstStyle/>
        <a:p>
          <a:r>
            <a:rPr lang="en-US" dirty="0"/>
            <a:t>Khronos </a:t>
          </a:r>
          <a:r>
            <a:rPr lang="en-US" dirty="0" err="1"/>
            <a:t>glTF</a:t>
          </a:r>
          <a:r>
            <a:rPr lang="en-US" dirty="0"/>
            <a:t> lives in its own space.</a:t>
          </a:r>
        </a:p>
      </dgm:t>
    </dgm:pt>
    <dgm:pt modelId="{0027A9D7-4D00-4B2A-B7EE-090E934BD63E}" type="parTrans" cxnId="{AA7239D5-262E-46A1-AEF8-22098F15C8F1}">
      <dgm:prSet/>
      <dgm:spPr/>
      <dgm:t>
        <a:bodyPr/>
        <a:lstStyle/>
        <a:p>
          <a:endParaRPr lang="en-US"/>
        </a:p>
      </dgm:t>
    </dgm:pt>
    <dgm:pt modelId="{9E4DAEF1-F12C-4943-A3EF-DE70FB303617}" type="sibTrans" cxnId="{AA7239D5-262E-46A1-AEF8-22098F15C8F1}">
      <dgm:prSet/>
      <dgm:spPr/>
      <dgm:t>
        <a:bodyPr/>
        <a:lstStyle/>
        <a:p>
          <a:endParaRPr lang="en-US"/>
        </a:p>
      </dgm:t>
    </dgm:pt>
    <dgm:pt modelId="{9A6A81DA-0401-4F81-ADE7-E2C7352F6E15}">
      <dgm:prSet/>
      <dgm:spPr/>
      <dgm:t>
        <a:bodyPr/>
        <a:lstStyle/>
        <a:p>
          <a:r>
            <a:rPr lang="en-US" dirty="0" err="1"/>
            <a:t>GeoPose</a:t>
          </a:r>
          <a:r>
            <a:rPr lang="en-US" dirty="0"/>
            <a:t> links the space to the planet.</a:t>
          </a:r>
        </a:p>
      </dgm:t>
    </dgm:pt>
    <dgm:pt modelId="{618823F5-A047-4F41-993A-D84C4C7F066F}" type="parTrans" cxnId="{0C36D1C6-54CC-4512-A5D0-84E567501A5F}">
      <dgm:prSet/>
      <dgm:spPr/>
      <dgm:t>
        <a:bodyPr/>
        <a:lstStyle/>
        <a:p>
          <a:endParaRPr lang="en-US"/>
        </a:p>
      </dgm:t>
    </dgm:pt>
    <dgm:pt modelId="{5BFB3999-B1CF-4611-80ED-996DDC240DDF}" type="sibTrans" cxnId="{0C36D1C6-54CC-4512-A5D0-84E567501A5F}">
      <dgm:prSet/>
      <dgm:spPr/>
      <dgm:t>
        <a:bodyPr/>
        <a:lstStyle/>
        <a:p>
          <a:endParaRPr lang="en-US"/>
        </a:p>
      </dgm:t>
    </dgm:pt>
    <dgm:pt modelId="{ADAD1D57-9FB0-43FD-9685-A2DEC192F48B}">
      <dgm:prSet/>
      <dgm:spPr/>
      <dgm:t>
        <a:bodyPr/>
        <a:lstStyle/>
        <a:p>
          <a:r>
            <a:rPr lang="en-US" dirty="0"/>
            <a:t>That’s the extension.</a:t>
          </a:r>
        </a:p>
      </dgm:t>
    </dgm:pt>
    <dgm:pt modelId="{D4716E6B-3F61-4B7B-8819-708DD05D0FB0}" type="parTrans" cxnId="{3A3910AF-1E1F-42C0-AF9B-1A71912E3DE1}">
      <dgm:prSet/>
      <dgm:spPr/>
      <dgm:t>
        <a:bodyPr/>
        <a:lstStyle/>
        <a:p>
          <a:endParaRPr lang="en-US"/>
        </a:p>
      </dgm:t>
    </dgm:pt>
    <dgm:pt modelId="{A4FF6AB0-D7CA-449F-8523-156D965088A4}" type="sibTrans" cxnId="{3A3910AF-1E1F-42C0-AF9B-1A71912E3DE1}">
      <dgm:prSet/>
      <dgm:spPr/>
      <dgm:t>
        <a:bodyPr/>
        <a:lstStyle/>
        <a:p>
          <a:endParaRPr lang="en-US"/>
        </a:p>
      </dgm:t>
    </dgm:pt>
    <dgm:pt modelId="{BCA95835-2885-46A3-B432-905F0A2C148F}" type="pres">
      <dgm:prSet presAssocID="{C207179B-905C-4FB0-8F36-1A14349F5A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34780F-7B08-4728-A2D8-C1D542631AFC}" type="pres">
      <dgm:prSet presAssocID="{8CAFE76E-9505-457F-ADE0-4257BF1B8124}" presName="hierRoot1" presStyleCnt="0"/>
      <dgm:spPr/>
    </dgm:pt>
    <dgm:pt modelId="{25017B52-38A7-4953-96B7-9BE7412672E7}" type="pres">
      <dgm:prSet presAssocID="{8CAFE76E-9505-457F-ADE0-4257BF1B8124}" presName="composite" presStyleCnt="0"/>
      <dgm:spPr/>
    </dgm:pt>
    <dgm:pt modelId="{D9E8DEC5-6ACE-41EA-A26E-96D1302D1F57}" type="pres">
      <dgm:prSet presAssocID="{8CAFE76E-9505-457F-ADE0-4257BF1B8124}" presName="background" presStyleLbl="node0" presStyleIdx="0" presStyleCnt="3"/>
      <dgm:spPr/>
    </dgm:pt>
    <dgm:pt modelId="{0C3913E7-4E36-418B-8F37-A1912C015640}" type="pres">
      <dgm:prSet presAssocID="{8CAFE76E-9505-457F-ADE0-4257BF1B8124}" presName="text" presStyleLbl="fgAcc0" presStyleIdx="0" presStyleCnt="3">
        <dgm:presLayoutVars>
          <dgm:chPref val="3"/>
        </dgm:presLayoutVars>
      </dgm:prSet>
      <dgm:spPr/>
    </dgm:pt>
    <dgm:pt modelId="{F12C5E00-A2B3-45FE-AC34-79BFC9D15EC2}" type="pres">
      <dgm:prSet presAssocID="{8CAFE76E-9505-457F-ADE0-4257BF1B8124}" presName="hierChild2" presStyleCnt="0"/>
      <dgm:spPr/>
    </dgm:pt>
    <dgm:pt modelId="{130D1922-D0BD-4BAE-9BD8-E6E6DE3C17C4}" type="pres">
      <dgm:prSet presAssocID="{9A6A81DA-0401-4F81-ADE7-E2C7352F6E15}" presName="hierRoot1" presStyleCnt="0"/>
      <dgm:spPr/>
    </dgm:pt>
    <dgm:pt modelId="{073DC46C-047A-4D76-99BE-891DE5805CC9}" type="pres">
      <dgm:prSet presAssocID="{9A6A81DA-0401-4F81-ADE7-E2C7352F6E15}" presName="composite" presStyleCnt="0"/>
      <dgm:spPr/>
    </dgm:pt>
    <dgm:pt modelId="{EB02E32F-7AFC-498F-97AE-BB9C01D254F8}" type="pres">
      <dgm:prSet presAssocID="{9A6A81DA-0401-4F81-ADE7-E2C7352F6E15}" presName="background" presStyleLbl="node0" presStyleIdx="1" presStyleCnt="3"/>
      <dgm:spPr/>
    </dgm:pt>
    <dgm:pt modelId="{F86F224E-DEB2-4B58-934A-39C441476962}" type="pres">
      <dgm:prSet presAssocID="{9A6A81DA-0401-4F81-ADE7-E2C7352F6E15}" presName="text" presStyleLbl="fgAcc0" presStyleIdx="1" presStyleCnt="3">
        <dgm:presLayoutVars>
          <dgm:chPref val="3"/>
        </dgm:presLayoutVars>
      </dgm:prSet>
      <dgm:spPr/>
    </dgm:pt>
    <dgm:pt modelId="{3A424184-D2AC-4EA3-92D4-A0D5F7C5D863}" type="pres">
      <dgm:prSet presAssocID="{9A6A81DA-0401-4F81-ADE7-E2C7352F6E15}" presName="hierChild2" presStyleCnt="0"/>
      <dgm:spPr/>
    </dgm:pt>
    <dgm:pt modelId="{C44170CF-9050-406F-AF0A-BF4158081A95}" type="pres">
      <dgm:prSet presAssocID="{ADAD1D57-9FB0-43FD-9685-A2DEC192F48B}" presName="hierRoot1" presStyleCnt="0"/>
      <dgm:spPr/>
    </dgm:pt>
    <dgm:pt modelId="{9B6BE692-01B2-4F51-A57C-1CD9645B4BA2}" type="pres">
      <dgm:prSet presAssocID="{ADAD1D57-9FB0-43FD-9685-A2DEC192F48B}" presName="composite" presStyleCnt="0"/>
      <dgm:spPr/>
    </dgm:pt>
    <dgm:pt modelId="{CA738EE1-2A6F-424F-9681-3CCBC85D29A6}" type="pres">
      <dgm:prSet presAssocID="{ADAD1D57-9FB0-43FD-9685-A2DEC192F48B}" presName="background" presStyleLbl="node0" presStyleIdx="2" presStyleCnt="3"/>
      <dgm:spPr/>
    </dgm:pt>
    <dgm:pt modelId="{206E067B-F1A0-4B2A-97F2-58D7082A0B78}" type="pres">
      <dgm:prSet presAssocID="{ADAD1D57-9FB0-43FD-9685-A2DEC192F48B}" presName="text" presStyleLbl="fgAcc0" presStyleIdx="2" presStyleCnt="3">
        <dgm:presLayoutVars>
          <dgm:chPref val="3"/>
        </dgm:presLayoutVars>
      </dgm:prSet>
      <dgm:spPr/>
    </dgm:pt>
    <dgm:pt modelId="{23B2C8BB-0EF4-4E02-BC7C-F7671B5991F1}" type="pres">
      <dgm:prSet presAssocID="{ADAD1D57-9FB0-43FD-9685-A2DEC192F48B}" presName="hierChild2" presStyleCnt="0"/>
      <dgm:spPr/>
    </dgm:pt>
  </dgm:ptLst>
  <dgm:cxnLst>
    <dgm:cxn modelId="{3BD9E319-6902-4BAD-95A9-B1BF4279066A}" type="presOf" srcId="{ADAD1D57-9FB0-43FD-9685-A2DEC192F48B}" destId="{206E067B-F1A0-4B2A-97F2-58D7082A0B78}" srcOrd="0" destOrd="0" presId="urn:microsoft.com/office/officeart/2005/8/layout/hierarchy1"/>
    <dgm:cxn modelId="{82385D66-4DC2-4B40-8E66-8BD9C1934526}" type="presOf" srcId="{9A6A81DA-0401-4F81-ADE7-E2C7352F6E15}" destId="{F86F224E-DEB2-4B58-934A-39C441476962}" srcOrd="0" destOrd="0" presId="urn:microsoft.com/office/officeart/2005/8/layout/hierarchy1"/>
    <dgm:cxn modelId="{F2D4004E-0832-4094-A423-C47347C224EC}" type="presOf" srcId="{C207179B-905C-4FB0-8F36-1A14349F5A2F}" destId="{BCA95835-2885-46A3-B432-905F0A2C148F}" srcOrd="0" destOrd="0" presId="urn:microsoft.com/office/officeart/2005/8/layout/hierarchy1"/>
    <dgm:cxn modelId="{3A3910AF-1E1F-42C0-AF9B-1A71912E3DE1}" srcId="{C207179B-905C-4FB0-8F36-1A14349F5A2F}" destId="{ADAD1D57-9FB0-43FD-9685-A2DEC192F48B}" srcOrd="2" destOrd="0" parTransId="{D4716E6B-3F61-4B7B-8819-708DD05D0FB0}" sibTransId="{A4FF6AB0-D7CA-449F-8523-156D965088A4}"/>
    <dgm:cxn modelId="{0C36D1C6-54CC-4512-A5D0-84E567501A5F}" srcId="{C207179B-905C-4FB0-8F36-1A14349F5A2F}" destId="{9A6A81DA-0401-4F81-ADE7-E2C7352F6E15}" srcOrd="1" destOrd="0" parTransId="{618823F5-A047-4F41-993A-D84C4C7F066F}" sibTransId="{5BFB3999-B1CF-4611-80ED-996DDC240DDF}"/>
    <dgm:cxn modelId="{C03C36CA-6674-483A-BFA8-293DAF01E616}" type="presOf" srcId="{8CAFE76E-9505-457F-ADE0-4257BF1B8124}" destId="{0C3913E7-4E36-418B-8F37-A1912C015640}" srcOrd="0" destOrd="0" presId="urn:microsoft.com/office/officeart/2005/8/layout/hierarchy1"/>
    <dgm:cxn modelId="{AA7239D5-262E-46A1-AEF8-22098F15C8F1}" srcId="{C207179B-905C-4FB0-8F36-1A14349F5A2F}" destId="{8CAFE76E-9505-457F-ADE0-4257BF1B8124}" srcOrd="0" destOrd="0" parTransId="{0027A9D7-4D00-4B2A-B7EE-090E934BD63E}" sibTransId="{9E4DAEF1-F12C-4943-A3EF-DE70FB303617}"/>
    <dgm:cxn modelId="{B25615CB-45F1-4923-A2BF-7D9D102CCCB7}" type="presParOf" srcId="{BCA95835-2885-46A3-B432-905F0A2C148F}" destId="{4034780F-7B08-4728-A2D8-C1D542631AFC}" srcOrd="0" destOrd="0" presId="urn:microsoft.com/office/officeart/2005/8/layout/hierarchy1"/>
    <dgm:cxn modelId="{DC6EBF5A-938F-4C79-ADF7-EC14B43016E1}" type="presParOf" srcId="{4034780F-7B08-4728-A2D8-C1D542631AFC}" destId="{25017B52-38A7-4953-96B7-9BE7412672E7}" srcOrd="0" destOrd="0" presId="urn:microsoft.com/office/officeart/2005/8/layout/hierarchy1"/>
    <dgm:cxn modelId="{78D82F9D-2B76-43FB-9737-7A30DB21B63B}" type="presParOf" srcId="{25017B52-38A7-4953-96B7-9BE7412672E7}" destId="{D9E8DEC5-6ACE-41EA-A26E-96D1302D1F57}" srcOrd="0" destOrd="0" presId="urn:microsoft.com/office/officeart/2005/8/layout/hierarchy1"/>
    <dgm:cxn modelId="{4D6B5EC1-987E-47B6-8B10-37A646731732}" type="presParOf" srcId="{25017B52-38A7-4953-96B7-9BE7412672E7}" destId="{0C3913E7-4E36-418B-8F37-A1912C015640}" srcOrd="1" destOrd="0" presId="urn:microsoft.com/office/officeart/2005/8/layout/hierarchy1"/>
    <dgm:cxn modelId="{48AE3F46-28E4-4DAD-8D86-752E554070FB}" type="presParOf" srcId="{4034780F-7B08-4728-A2D8-C1D542631AFC}" destId="{F12C5E00-A2B3-45FE-AC34-79BFC9D15EC2}" srcOrd="1" destOrd="0" presId="urn:microsoft.com/office/officeart/2005/8/layout/hierarchy1"/>
    <dgm:cxn modelId="{25739B1C-974E-473A-81A8-02796AC27CAB}" type="presParOf" srcId="{BCA95835-2885-46A3-B432-905F0A2C148F}" destId="{130D1922-D0BD-4BAE-9BD8-E6E6DE3C17C4}" srcOrd="1" destOrd="0" presId="urn:microsoft.com/office/officeart/2005/8/layout/hierarchy1"/>
    <dgm:cxn modelId="{39501522-841B-4019-A06C-5EEE49F4485F}" type="presParOf" srcId="{130D1922-D0BD-4BAE-9BD8-E6E6DE3C17C4}" destId="{073DC46C-047A-4D76-99BE-891DE5805CC9}" srcOrd="0" destOrd="0" presId="urn:microsoft.com/office/officeart/2005/8/layout/hierarchy1"/>
    <dgm:cxn modelId="{AC8B45DB-0743-47F8-9668-D134C0831541}" type="presParOf" srcId="{073DC46C-047A-4D76-99BE-891DE5805CC9}" destId="{EB02E32F-7AFC-498F-97AE-BB9C01D254F8}" srcOrd="0" destOrd="0" presId="urn:microsoft.com/office/officeart/2005/8/layout/hierarchy1"/>
    <dgm:cxn modelId="{19E664D6-7314-4A28-B58D-29D62D4E3B78}" type="presParOf" srcId="{073DC46C-047A-4D76-99BE-891DE5805CC9}" destId="{F86F224E-DEB2-4B58-934A-39C441476962}" srcOrd="1" destOrd="0" presId="urn:microsoft.com/office/officeart/2005/8/layout/hierarchy1"/>
    <dgm:cxn modelId="{F6B82392-5851-48BA-AEBB-D55151F78A39}" type="presParOf" srcId="{130D1922-D0BD-4BAE-9BD8-E6E6DE3C17C4}" destId="{3A424184-D2AC-4EA3-92D4-A0D5F7C5D863}" srcOrd="1" destOrd="0" presId="urn:microsoft.com/office/officeart/2005/8/layout/hierarchy1"/>
    <dgm:cxn modelId="{CBC521B7-3F58-49CE-B55E-5080B5927A11}" type="presParOf" srcId="{BCA95835-2885-46A3-B432-905F0A2C148F}" destId="{C44170CF-9050-406F-AF0A-BF4158081A95}" srcOrd="2" destOrd="0" presId="urn:microsoft.com/office/officeart/2005/8/layout/hierarchy1"/>
    <dgm:cxn modelId="{43F5FE8D-2638-427F-9810-F94F96115B28}" type="presParOf" srcId="{C44170CF-9050-406F-AF0A-BF4158081A95}" destId="{9B6BE692-01B2-4F51-A57C-1CD9645B4BA2}" srcOrd="0" destOrd="0" presId="urn:microsoft.com/office/officeart/2005/8/layout/hierarchy1"/>
    <dgm:cxn modelId="{3653635B-C013-4216-B0D9-434C021AC54F}" type="presParOf" srcId="{9B6BE692-01B2-4F51-A57C-1CD9645B4BA2}" destId="{CA738EE1-2A6F-424F-9681-3CCBC85D29A6}" srcOrd="0" destOrd="0" presId="urn:microsoft.com/office/officeart/2005/8/layout/hierarchy1"/>
    <dgm:cxn modelId="{92CBD077-1880-43EA-B968-49F0CBE4E7AB}" type="presParOf" srcId="{9B6BE692-01B2-4F51-A57C-1CD9645B4BA2}" destId="{206E067B-F1A0-4B2A-97F2-58D7082A0B78}" srcOrd="1" destOrd="0" presId="urn:microsoft.com/office/officeart/2005/8/layout/hierarchy1"/>
    <dgm:cxn modelId="{BC7B1FB3-2328-4360-B8B2-76A31501F9BC}" type="presParOf" srcId="{C44170CF-9050-406F-AF0A-BF4158081A95}" destId="{23B2C8BB-0EF4-4E02-BC7C-F7671B5991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8DEC5-6ACE-41EA-A26E-96D1302D1F57}">
      <dsp:nvSpPr>
        <dsp:cNvPr id="0" name=""/>
        <dsp:cNvSpPr/>
      </dsp:nvSpPr>
      <dsp:spPr>
        <a:xfrm>
          <a:off x="0" y="1788402"/>
          <a:ext cx="3986212" cy="25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913E7-4E36-418B-8F37-A1912C015640}">
      <dsp:nvSpPr>
        <dsp:cNvPr id="0" name=""/>
        <dsp:cNvSpPr/>
      </dsp:nvSpPr>
      <dsp:spPr>
        <a:xfrm>
          <a:off x="442912" y="2209168"/>
          <a:ext cx="3986212" cy="25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Khronos </a:t>
          </a:r>
          <a:r>
            <a:rPr lang="en-US" sz="4800" kern="1200" dirty="0" err="1"/>
            <a:t>glTF</a:t>
          </a:r>
          <a:r>
            <a:rPr lang="en-US" sz="4800" kern="1200" dirty="0"/>
            <a:t> lives in its own space.</a:t>
          </a:r>
        </a:p>
      </dsp:txBody>
      <dsp:txXfrm>
        <a:off x="517050" y="2283306"/>
        <a:ext cx="3837936" cy="2382968"/>
      </dsp:txXfrm>
    </dsp:sp>
    <dsp:sp modelId="{EB02E32F-7AFC-498F-97AE-BB9C01D254F8}">
      <dsp:nvSpPr>
        <dsp:cNvPr id="0" name=""/>
        <dsp:cNvSpPr/>
      </dsp:nvSpPr>
      <dsp:spPr>
        <a:xfrm>
          <a:off x="4872037" y="1788402"/>
          <a:ext cx="3986212" cy="25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F224E-DEB2-4B58-934A-39C441476962}">
      <dsp:nvSpPr>
        <dsp:cNvPr id="0" name=""/>
        <dsp:cNvSpPr/>
      </dsp:nvSpPr>
      <dsp:spPr>
        <a:xfrm>
          <a:off x="5314949" y="2209168"/>
          <a:ext cx="3986212" cy="25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GeoPose</a:t>
          </a:r>
          <a:r>
            <a:rPr lang="en-US" sz="4800" kern="1200" dirty="0"/>
            <a:t> links the space to the planet.</a:t>
          </a:r>
        </a:p>
      </dsp:txBody>
      <dsp:txXfrm>
        <a:off x="5389087" y="2283306"/>
        <a:ext cx="3837936" cy="2382968"/>
      </dsp:txXfrm>
    </dsp:sp>
    <dsp:sp modelId="{CA738EE1-2A6F-424F-9681-3CCBC85D29A6}">
      <dsp:nvSpPr>
        <dsp:cNvPr id="0" name=""/>
        <dsp:cNvSpPr/>
      </dsp:nvSpPr>
      <dsp:spPr>
        <a:xfrm>
          <a:off x="9744075" y="1788402"/>
          <a:ext cx="3986212" cy="25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E067B-F1A0-4B2A-97F2-58D7082A0B78}">
      <dsp:nvSpPr>
        <dsp:cNvPr id="0" name=""/>
        <dsp:cNvSpPr/>
      </dsp:nvSpPr>
      <dsp:spPr>
        <a:xfrm>
          <a:off x="10186987" y="2209168"/>
          <a:ext cx="3986212" cy="25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That’s the extension.</a:t>
          </a:r>
        </a:p>
      </dsp:txBody>
      <dsp:txXfrm>
        <a:off x="10261125" y="2283306"/>
        <a:ext cx="3837936" cy="2382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2EF98C-C3F1-EA29-7B47-8E3A0A8702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AF560-0EC2-50D5-DE42-C7440E2430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8D1E4-4BBA-6F41-9D9B-7C498DFA1119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18C8C-72F6-C0BC-D6B9-F9F0ACDBDC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F2DF8-0D80-D9E8-E1BF-F78D65111D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D2C68-F934-1540-BB6F-D78EF71B2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9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ABE01-8AD2-744F-9651-CCC9DC857332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575CF-62AD-8041-932F-56D977C8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2" Type="http://schemas.openxmlformats.org/officeDocument/2006/relationships/hyperlink" Target="https://www.linkedin.com/company/open-geospatial-consortiu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hyperlink" Target="https://www.youtube.com/@opengeospatial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0.svg"/><Relationship Id="rId9" Type="http://schemas.openxmlformats.org/officeDocument/2006/relationships/image" Target="../media/image1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">
    <p:bg>
      <p:bgPr>
        <a:solidFill>
          <a:srgbClr val="1A25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1DD0F2-3B07-4CD9-C9D4-BD97590197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3024" y="0"/>
            <a:ext cx="18361023" cy="10287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309EC5-8A84-9079-0A32-DD694DDB84E2}"/>
              </a:ext>
            </a:extLst>
          </p:cNvPr>
          <p:cNvSpPr/>
          <p:nvPr userDrawn="1"/>
        </p:nvSpPr>
        <p:spPr>
          <a:xfrm>
            <a:off x="762000" y="8343900"/>
            <a:ext cx="152400" cy="1219200"/>
          </a:xfrm>
          <a:prstGeom prst="rect">
            <a:avLst/>
          </a:prstGeom>
          <a:solidFill>
            <a:srgbClr val="D6E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0D2371B-9266-15FA-FC2A-1708C7327F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1878" y="4229100"/>
            <a:ext cx="9525000" cy="2209800"/>
          </a:xfrm>
        </p:spPr>
        <p:txBody>
          <a:bodyPr anchor="ctr">
            <a:noAutofit/>
          </a:bodyPr>
          <a:lstStyle>
            <a:lvl1pPr marL="0" indent="0">
              <a:lnSpc>
                <a:spcPts val="7340"/>
              </a:lnSpc>
              <a:buNone/>
              <a:defRPr sz="75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GB" dirty="0"/>
              <a:t>OPEN GEOSPATIAL CONSORTIUM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BD5B0C9-DE43-2451-ECE2-D1E27B88CE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1878" y="3253711"/>
            <a:ext cx="4533901" cy="955104"/>
          </a:xfrm>
        </p:spPr>
        <p:txBody>
          <a:bodyPr anchor="t">
            <a:noAutofit/>
          </a:bodyPr>
          <a:lstStyle>
            <a:lvl1pPr marL="0" indent="0">
              <a:lnSpc>
                <a:spcPts val="7340"/>
              </a:lnSpc>
              <a:buNone/>
              <a:defRPr sz="13300" b="1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GB" dirty="0"/>
              <a:t>OGC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9D9D9-ACF1-FDFC-9EA3-26D0F3C22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600" y="8479631"/>
            <a:ext cx="5486400" cy="947738"/>
          </a:xfrm>
        </p:spPr>
        <p:txBody>
          <a:bodyPr anchor="b"/>
          <a:lstStyle>
            <a:lvl1pPr algn="l">
              <a:lnSpc>
                <a:spcPts val="3700"/>
              </a:lnSpc>
              <a:defRPr sz="25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PERSON</a:t>
            </a:r>
            <a:br>
              <a:rPr lang="en-US" dirty="0"/>
            </a:br>
            <a:r>
              <a:rPr lang="en-US" dirty="0"/>
              <a:t>YYYY/MM/DD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6684FE-59EA-B16B-2A79-6A7F5F5A7A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328" y="547189"/>
            <a:ext cx="1154872" cy="11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E4324800-CFC8-4CF1-B297-52EC07618F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6436" y="9473536"/>
            <a:ext cx="622964" cy="622964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0E63C18-4494-429D-C7BD-8F1E6789EF1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8200" y="2322444"/>
            <a:ext cx="16598236" cy="6853503"/>
          </a:xfrm>
        </p:spPr>
        <p:txBody>
          <a:bodyPr anchor="t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3000" b="0" i="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4D061A-9182-0E47-58BB-1394889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80" y="555036"/>
            <a:ext cx="16573356" cy="916056"/>
          </a:xfrm>
        </p:spPr>
        <p:txBody>
          <a:bodyPr anchor="ctr"/>
          <a:lstStyle>
            <a:lvl1pPr>
              <a:lnSpc>
                <a:spcPts val="4100"/>
              </a:lnSpc>
              <a:defRPr sz="4200">
                <a:solidFill>
                  <a:srgbClr val="263BD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5ECD6-ECF9-90A5-110C-BF2E6CC263AA}"/>
              </a:ext>
            </a:extLst>
          </p:cNvPr>
          <p:cNvSpPr/>
          <p:nvPr userDrawn="1"/>
        </p:nvSpPr>
        <p:spPr>
          <a:xfrm rot="16200000">
            <a:off x="-178533" y="572374"/>
            <a:ext cx="1149261" cy="792193"/>
          </a:xfrm>
          <a:prstGeom prst="rect">
            <a:avLst/>
          </a:prstGeom>
          <a:solidFill>
            <a:srgbClr val="CAD3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1AF7A7B-5F01-B0D5-6D4A-6D583D50D3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272" y="9334997"/>
            <a:ext cx="2858164" cy="79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794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75991E-3D80-1093-0B9E-40DD452E6206}"/>
              </a:ext>
            </a:extLst>
          </p:cNvPr>
          <p:cNvSpPr/>
          <p:nvPr userDrawn="1"/>
        </p:nvSpPr>
        <p:spPr>
          <a:xfrm>
            <a:off x="0" y="-30843"/>
            <a:ext cx="18288000" cy="10286999"/>
          </a:xfrm>
          <a:prstGeom prst="rect">
            <a:avLst/>
          </a:prstGeom>
          <a:gradFill flip="none" rotWithShape="1">
            <a:gsLst>
              <a:gs pos="8000">
                <a:srgbClr val="263BD3"/>
              </a:gs>
              <a:gs pos="80000">
                <a:srgbClr val="1A258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B08F70-9A8A-1BA7-803F-99BBD0A32D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169" y="5981700"/>
            <a:ext cx="10867292" cy="3301612"/>
          </a:xfrm>
        </p:spPr>
        <p:txBody>
          <a:bodyPr anchor="t"/>
          <a:lstStyle>
            <a:lvl1pPr algn="l">
              <a:lnSpc>
                <a:spcPts val="8420"/>
              </a:lnSpc>
              <a:defRPr sz="9800" b="0" i="0" cap="none">
                <a:solidFill>
                  <a:srgbClr val="FFFFFF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/>
              <a:t>Main Subject Headline Click To Add Content</a:t>
            </a:r>
          </a:p>
        </p:txBody>
      </p:sp>
      <p:pic>
        <p:nvPicPr>
          <p:cNvPr id="9" name="Picture 8" descr="A green globe with blue and yellow lines&#10;&#10;Description automatically generated">
            <a:extLst>
              <a:ext uri="{FF2B5EF4-FFF2-40B4-BE49-F238E27FC236}">
                <a16:creationId xmlns:a16="http://schemas.microsoft.com/office/drawing/2014/main" id="{3ACEB540-D319-D15F-94E4-6EB8FA97CA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3672" y="3225248"/>
            <a:ext cx="11601450" cy="706175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3DC18C82-B48C-86A4-AE95-988D03A9D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43736" y="482666"/>
            <a:ext cx="1010864" cy="1010864"/>
          </a:xfrm>
          <a:prstGeom prst="rect">
            <a:avLst/>
          </a:prstGeom>
        </p:spPr>
      </p:pic>
      <p:pic>
        <p:nvPicPr>
          <p:cNvPr id="4" name="Picture 3" descr="A logo for a company&#10;&#10;AI-generated content may be incorrect.">
            <a:extLst>
              <a:ext uri="{FF2B5EF4-FFF2-40B4-BE49-F238E27FC236}">
                <a16:creationId xmlns:a16="http://schemas.microsoft.com/office/drawing/2014/main" id="{65EDFFFD-3062-C0CA-A962-E1493002FC8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653" y="548024"/>
            <a:ext cx="1519147" cy="136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2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rgbClr val="E1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A0BC1B-E121-22F6-EA4F-315A21DADD34}"/>
              </a:ext>
            </a:extLst>
          </p:cNvPr>
          <p:cNvSpPr/>
          <p:nvPr userDrawn="1"/>
        </p:nvSpPr>
        <p:spPr>
          <a:xfrm>
            <a:off x="0" y="-4313"/>
            <a:ext cx="18266434" cy="10286999"/>
          </a:xfrm>
          <a:prstGeom prst="rect">
            <a:avLst/>
          </a:prstGeom>
          <a:gradFill>
            <a:gsLst>
              <a:gs pos="24000">
                <a:schemeClr val="bg1"/>
              </a:gs>
              <a:gs pos="100000">
                <a:srgbClr val="A3C3FF"/>
              </a:gs>
              <a:gs pos="77000">
                <a:srgbClr val="D3E4FF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/>
              <a:t>OPEN GEOSPATIAL CONSORTIUM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F978E1-8A8E-5738-7509-37BA651F49E3}"/>
              </a:ext>
            </a:extLst>
          </p:cNvPr>
          <p:cNvSpPr/>
          <p:nvPr userDrawn="1"/>
        </p:nvSpPr>
        <p:spPr>
          <a:xfrm>
            <a:off x="17527150" y="8420100"/>
            <a:ext cx="739284" cy="1862584"/>
          </a:xfrm>
          <a:prstGeom prst="rect">
            <a:avLst/>
          </a:prstGeom>
          <a:solidFill>
            <a:srgbClr val="CAD3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CBAD72-8B13-ACB0-75FF-44382C60299A}"/>
              </a:ext>
            </a:extLst>
          </p:cNvPr>
          <p:cNvSpPr/>
          <p:nvPr userDrawn="1"/>
        </p:nvSpPr>
        <p:spPr>
          <a:xfrm>
            <a:off x="21566" y="8420100"/>
            <a:ext cx="9122434" cy="1921892"/>
          </a:xfrm>
          <a:prstGeom prst="rect">
            <a:avLst/>
          </a:prstGeom>
          <a:solidFill>
            <a:srgbClr val="263B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7C539DE-7351-F083-BA2A-B4218EFAE00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348594" y="9076976"/>
            <a:ext cx="6186805" cy="548831"/>
          </a:xfrm>
        </p:spPr>
        <p:txBody>
          <a:bodyPr>
            <a:noAutofit/>
          </a:bodyPr>
          <a:lstStyle>
            <a:lvl1pPr marL="0" indent="0">
              <a:buNone/>
              <a:defRPr sz="2800" b="1" i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https://metaverse-standards.org/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4B6E06-9D16-BF9D-CD4A-43497B2A6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314" y="3486090"/>
            <a:ext cx="7634039" cy="2495610"/>
          </a:xfrm>
        </p:spPr>
        <p:txBody>
          <a:bodyPr anchor="t"/>
          <a:lstStyle>
            <a:lvl1pPr algn="l">
              <a:lnSpc>
                <a:spcPts val="9900"/>
              </a:lnSpc>
              <a:defRPr sz="12300" b="0" i="0" cap="none">
                <a:solidFill>
                  <a:schemeClr val="accent1">
                    <a:lumMod val="75000"/>
                  </a:schemeClr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pic>
        <p:nvPicPr>
          <p:cNvPr id="23" name="Graphic 22">
            <a:hlinkClick r:id="rId2"/>
            <a:extLst>
              <a:ext uri="{FF2B5EF4-FFF2-40B4-BE49-F238E27FC236}">
                <a16:creationId xmlns:a16="http://schemas.microsoft.com/office/drawing/2014/main" id="{5E80DEB9-7302-517D-D762-3B89B5331F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3553" y="9115879"/>
            <a:ext cx="444357" cy="434969"/>
          </a:xfrm>
          <a:prstGeom prst="rect">
            <a:avLst/>
          </a:prstGeom>
        </p:spPr>
      </p:pic>
      <p:pic>
        <p:nvPicPr>
          <p:cNvPr id="25" name="Graphic 24">
            <a:hlinkClick r:id="rId5"/>
            <a:extLst>
              <a:ext uri="{FF2B5EF4-FFF2-40B4-BE49-F238E27FC236}">
                <a16:creationId xmlns:a16="http://schemas.microsoft.com/office/drawing/2014/main" id="{A4425F64-9AB7-B578-8507-9BE7A01DC9D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2188" y="9132679"/>
            <a:ext cx="610165" cy="43496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3AF3DD-E3F8-963A-7CE5-12FE73E6470F}"/>
              </a:ext>
            </a:extLst>
          </p:cNvPr>
          <p:cNvCxnSpPr/>
          <p:nvPr userDrawn="1"/>
        </p:nvCxnSpPr>
        <p:spPr>
          <a:xfrm>
            <a:off x="7288658" y="9041162"/>
            <a:ext cx="0" cy="623548"/>
          </a:xfrm>
          <a:prstGeom prst="line">
            <a:avLst/>
          </a:prstGeom>
          <a:ln w="19050">
            <a:solidFill>
              <a:srgbClr val="7FA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B234AFB3-C66F-E10A-4295-C25CBF9E140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447" y="591482"/>
            <a:ext cx="1154872" cy="1154872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2987B79-8C56-226E-FF8F-C1A6BFA690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0" y="4763"/>
            <a:ext cx="8383588" cy="8415337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7DECD-7DA5-F57F-96E0-B3EF39640E9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829800" y="678437"/>
            <a:ext cx="4038600" cy="1121834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7F433F3-91BD-D60C-6FFB-09D905AA1BC1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97847" y="9258300"/>
            <a:ext cx="2593108" cy="548831"/>
          </a:xfrm>
        </p:spPr>
        <p:txBody>
          <a:bodyPr>
            <a:noAutofit/>
          </a:bodyPr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www.ogc.org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648EDB-28A7-2D05-7914-33FACC8D6A3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889433" y="591482"/>
            <a:ext cx="4118013" cy="1203803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lumMod val="65000"/>
                <a:lumOff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83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417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00" r:id="rId2"/>
    <p:sldLayoutId id="2147483667" r:id="rId3"/>
    <p:sldLayoutId id="2147483671" r:id="rId4"/>
  </p:sldLayoutIdLst>
  <p:txStyles>
    <p:titleStyle>
      <a:lvl1pPr algn="l" defTabSz="914400" rtl="0" eaLnBrk="1" latinLnBrk="0" hangingPunct="1">
        <a:lnSpc>
          <a:spcPts val="1462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Aptos" panose="020B0004020202020204" pitchFamily="34" charset="0"/>
          <a:ea typeface="Noto Sans Medium" panose="020B0502040504020204" pitchFamily="34" charset="0"/>
          <a:cs typeface="Noto Sans Medium" panose="020B0502040504020204" pitchFamily="34" charset="0"/>
        </a:defRPr>
      </a:lvl1pPr>
      <a:lvl2pPr marL="914400" indent="-4572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ptos" panose="020B0004020202020204" pitchFamily="34" charset="0"/>
          <a:ea typeface="Noto Sans Medium" panose="020B0502040504020204" pitchFamily="34" charset="0"/>
          <a:cs typeface="Noto Sans Medium" panose="020B0502040504020204" pitchFamily="34" charset="0"/>
        </a:defRPr>
      </a:lvl2pPr>
      <a:lvl3pPr marL="12573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ptos" panose="020B0004020202020204" pitchFamily="34" charset="0"/>
          <a:ea typeface="Noto Sans Medium" panose="020B0502040504020204" pitchFamily="34" charset="0"/>
          <a:cs typeface="Noto Sans Medium" panose="020B0502040504020204" pitchFamily="34" charset="0"/>
        </a:defRPr>
      </a:lvl3pPr>
      <a:lvl4pPr marL="17145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ptos" panose="020B0004020202020204" pitchFamily="34" charset="0"/>
          <a:ea typeface="Noto Sans Medium" panose="020B0502040504020204" pitchFamily="34" charset="0"/>
          <a:cs typeface="Noto Sans Medium" panose="020B0502040504020204" pitchFamily="34" charset="0"/>
        </a:defRPr>
      </a:lvl4pPr>
      <a:lvl5pPr marL="21717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ptos" panose="020B0004020202020204" pitchFamily="34" charset="0"/>
          <a:ea typeface="Noto Sans Medium" panose="020B0502040504020204" pitchFamily="34" charset="0"/>
          <a:cs typeface="Noto Sans Medium" panose="020B050204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ucfsjmg@ucl.ac.u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GeoPose/blob/Version-1.x-editors-/glTF%20Extensions/OGC_bog/OGC_bog_example.json" TargetMode="External"/><Relationship Id="rId2" Type="http://schemas.openxmlformats.org/officeDocument/2006/relationships/hyperlink" Target="https://github.com/opengeospatial/GeoPose/blob/Version-1.x-editors-/glTF%20Extensions/OGC_bog/OGC_bog_schema.js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www.ogc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BA7BB-BFCF-80E7-2506-1EE9332E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8496300"/>
            <a:ext cx="13030200" cy="947738"/>
          </a:xfrm>
        </p:spPr>
        <p:txBody>
          <a:bodyPr/>
          <a:lstStyle/>
          <a:p>
            <a:r>
              <a:rPr lang="en-US" dirty="0"/>
              <a:t>Steve Smyth</a:t>
            </a:r>
            <a:br>
              <a:rPr lang="en-US" dirty="0"/>
            </a:br>
            <a:r>
              <a:rPr lang="en-US" dirty="0" err="1"/>
              <a:t>CityGML</a:t>
            </a:r>
            <a:r>
              <a:rPr lang="en-US" dirty="0"/>
              <a:t> SWG</a:t>
            </a:r>
            <a:br>
              <a:rPr lang="en-US" dirty="0"/>
            </a:br>
            <a:r>
              <a:rPr lang="en-US" dirty="0"/>
              <a:t>27 October 2025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ADEEFC8-FA9B-D02C-5254-F4E23F97E2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881062"/>
            <a:ext cx="15468600" cy="3200400"/>
          </a:xfrm>
        </p:spPr>
        <p:txBody>
          <a:bodyPr/>
          <a:lstStyle/>
          <a:p>
            <a:r>
              <a:rPr lang="en-US" sz="4800" dirty="0"/>
              <a:t>         </a:t>
            </a:r>
            <a:endParaRPr lang="en-US" sz="8000" dirty="0"/>
          </a:p>
          <a:p>
            <a:pPr algn="ctr"/>
            <a:r>
              <a:rPr lang="en-US" sz="5400" dirty="0"/>
              <a:t>A Khronos </a:t>
            </a:r>
            <a:r>
              <a:rPr lang="en-US" sz="5400" dirty="0" err="1"/>
              <a:t>glTF</a:t>
            </a:r>
            <a:r>
              <a:rPr lang="en-US" sz="5400" dirty="0"/>
              <a:t> 2 Extension:</a:t>
            </a:r>
          </a:p>
          <a:p>
            <a:pPr algn="ctr"/>
            <a:r>
              <a:rPr lang="en-US" sz="5400" i="1" dirty="0"/>
              <a:t>(Geo)Locate, Orient, Bound</a:t>
            </a:r>
          </a:p>
        </p:txBody>
      </p:sp>
      <p:pic>
        <p:nvPicPr>
          <p:cNvPr id="3" name="Google Shape;88;p21" descr="A picture containing guitar&#10;&#10;Description automatically generated">
            <a:extLst>
              <a:ext uri="{FF2B5EF4-FFF2-40B4-BE49-F238E27FC236}">
                <a16:creationId xmlns:a16="http://schemas.microsoft.com/office/drawing/2014/main" id="{834668E0-518C-F33C-CB99-9FD45126FD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5200" y="5773886"/>
            <a:ext cx="11244943" cy="4513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54DB6-F979-D85A-AD83-3AAC8B33A4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95300"/>
            <a:ext cx="43891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8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6FEB3-5223-94D5-EE72-61046796C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C1880C-599A-712B-F38F-267BDF83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15011400" cy="1143000"/>
          </a:xfrm>
        </p:spPr>
        <p:txBody>
          <a:bodyPr anchor="ctr">
            <a:normAutofit fontScale="90000"/>
          </a:bodyPr>
          <a:lstStyle/>
          <a:p>
            <a:r>
              <a:rPr lang="en-US" sz="6900" dirty="0"/>
              <a:t>Extension to Locate, Orient, and Bound </a:t>
            </a:r>
            <a:r>
              <a:rPr lang="en-US" sz="6900" dirty="0" err="1"/>
              <a:t>glTF</a:t>
            </a:r>
            <a:endParaRPr lang="en-US" sz="6900" dirty="0"/>
          </a:p>
        </p:txBody>
      </p:sp>
      <p:graphicFrame>
        <p:nvGraphicFramePr>
          <p:cNvPr id="5" name="Text Placeholder 1">
            <a:extLst>
              <a:ext uri="{FF2B5EF4-FFF2-40B4-BE49-F238E27FC236}">
                <a16:creationId xmlns:a16="http://schemas.microsoft.com/office/drawing/2014/main" id="{5222B78D-526F-5D30-D501-719F21B5E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494196"/>
              </p:ext>
            </p:extLst>
          </p:nvPr>
        </p:nvGraphicFramePr>
        <p:xfrm>
          <a:off x="457200" y="1608138"/>
          <a:ext cx="14173200" cy="652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19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A471A-E937-050A-D7BA-AE55834DA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39E65A-3D6E-2EE5-CD8B-462BBEDA0CB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8200" y="1866900"/>
            <a:ext cx="16598236" cy="730904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Description</a:t>
            </a:r>
          </a:p>
          <a:p>
            <a:pPr marL="857250" lvl="2" indent="0">
              <a:buNone/>
            </a:pPr>
            <a:r>
              <a:rPr lang="en-US" sz="2600" dirty="0">
                <a:latin typeface="+mn-lt"/>
              </a:rPr>
              <a:t>An Extension to Support </a:t>
            </a:r>
            <a:r>
              <a:rPr lang="en-US" sz="2600" dirty="0" err="1">
                <a:latin typeface="+mn-lt"/>
              </a:rPr>
              <a:t>GeoSpatial</a:t>
            </a:r>
            <a:r>
              <a:rPr lang="en-US" sz="2600" dirty="0">
                <a:latin typeface="+mn-lt"/>
              </a:rPr>
              <a:t> Content in a </a:t>
            </a:r>
            <a:r>
              <a:rPr lang="en-US" sz="2600" dirty="0" err="1">
                <a:latin typeface="+mn-lt"/>
              </a:rPr>
              <a:t>glTF</a:t>
            </a:r>
            <a:r>
              <a:rPr lang="en-US" sz="2600" dirty="0">
                <a:latin typeface="+mn-lt"/>
              </a:rPr>
              <a:t> Scene.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Contributors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	Christine Perey, PEREY Research &amp; Consulting, cperey@perey.com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	Steve Smyth, co-Chair OGC </a:t>
            </a:r>
            <a:r>
              <a:rPr lang="en-US" dirty="0" err="1">
                <a:latin typeface="+mn-lt"/>
              </a:rPr>
              <a:t>GeoPose</a:t>
            </a:r>
            <a:r>
              <a:rPr lang="en-US" dirty="0">
                <a:latin typeface="+mn-lt"/>
              </a:rPr>
              <a:t> SWG, steve@opensiteplan.org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	Jeremy Morley, University College London, </a:t>
            </a:r>
            <a:r>
              <a:rPr lang="en-US" dirty="0">
                <a:latin typeface="+mn-lt"/>
                <a:hlinkClick r:id="rId2"/>
              </a:rPr>
              <a:t>ucfsjmg@ucl.ac.uk</a:t>
            </a:r>
            <a:endParaRPr lang="en-US" dirty="0">
              <a:latin typeface="+mn-lt"/>
            </a:endParaRP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	Josh Lieberman, </a:t>
            </a:r>
            <a:r>
              <a:rPr lang="en-US" dirty="0" err="1">
                <a:latin typeface="+mn-lt"/>
              </a:rPr>
              <a:t>xxxxx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j@m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latin typeface="+mn-lt"/>
              </a:rPr>
              <a:t>Status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	Draft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Dependencies</a:t>
            </a:r>
            <a:endParaRPr lang="en-US" dirty="0">
              <a:latin typeface="+mn-lt"/>
            </a:endParaRPr>
          </a:p>
          <a:p>
            <a:pPr marL="857250" lvl="2" indent="0">
              <a:buNone/>
            </a:pPr>
            <a:r>
              <a:rPr lang="en-US" dirty="0">
                <a:latin typeface="+mn-lt"/>
              </a:rPr>
              <a:t>Written against the Khronos </a:t>
            </a:r>
            <a:r>
              <a:rPr lang="en-US" dirty="0" err="1">
                <a:latin typeface="+mn-lt"/>
              </a:rPr>
              <a:t>glTF</a:t>
            </a:r>
            <a:r>
              <a:rPr lang="en-US" dirty="0">
                <a:latin typeface="+mn-lt"/>
              </a:rPr>
              <a:t> 2.0 specification and the Open Geospatial Consortium (OGC) </a:t>
            </a:r>
            <a:r>
              <a:rPr lang="en-US" dirty="0" err="1">
                <a:latin typeface="+mn-lt"/>
              </a:rPr>
              <a:t>GeoPose</a:t>
            </a:r>
            <a:r>
              <a:rPr lang="en-US" dirty="0">
                <a:latin typeface="+mn-lt"/>
              </a:rPr>
              <a:t> 1.0 standard.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718-B565-48E1-700A-EFBBBE48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80" y="555036"/>
            <a:ext cx="17424920" cy="916056"/>
          </a:xfrm>
        </p:spPr>
        <p:txBody>
          <a:bodyPr/>
          <a:lstStyle/>
          <a:p>
            <a:r>
              <a:rPr lang="en-US" dirty="0"/>
              <a:t>Khronos </a:t>
            </a:r>
            <a:r>
              <a:rPr lang="en-US" dirty="0" err="1"/>
              <a:t>glTF</a:t>
            </a:r>
            <a:r>
              <a:rPr lang="en-US" dirty="0"/>
              <a:t> 2 Extension Proposal from OGC: </a:t>
            </a:r>
            <a:r>
              <a:rPr lang="en-US" u="sng" dirty="0" err="1"/>
              <a:t>EXT_geolocate_orient_bound</a:t>
            </a:r>
            <a:endParaRPr lang="en-US" u="sng" dirty="0"/>
          </a:p>
        </p:txBody>
      </p:sp>
      <p:sp>
        <p:nvSpPr>
          <p:cNvPr id="5" name="AutoShape 2" descr="hfb">
            <a:extLst>
              <a:ext uri="{FF2B5EF4-FFF2-40B4-BE49-F238E27FC236}">
                <a16:creationId xmlns:a16="http://schemas.microsoft.com/office/drawing/2014/main" id="{42E0C97C-0FB5-46F5-D229-E61E057ABF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" y="44624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4B7F5-920F-A212-2E98-F5BC6C4FE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D3BB2-4DAA-832A-A367-F92F750B8ED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8200" y="1866900"/>
            <a:ext cx="16598236" cy="730904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Summary</a:t>
            </a:r>
          </a:p>
          <a:p>
            <a:pPr marL="857250" lvl="2" indent="0">
              <a:buNone/>
            </a:pPr>
            <a:r>
              <a:rPr lang="en-US" dirty="0">
                <a:latin typeface="+mn-lt"/>
              </a:rPr>
              <a:t>The proposed extension geolocates, orients, and bounds a </a:t>
            </a:r>
            <a:r>
              <a:rPr lang="en-US" dirty="0" err="1">
                <a:latin typeface="+mn-lt"/>
              </a:rPr>
              <a:t>glTF</a:t>
            </a:r>
            <a:r>
              <a:rPr lang="en-US" dirty="0">
                <a:latin typeface="+mn-lt"/>
              </a:rPr>
              <a:t> Scene in space and time. 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Geolocates </a:t>
            </a:r>
            <a:endParaRPr lang="en-US" dirty="0">
              <a:latin typeface="+mn-lt"/>
            </a:endParaRPr>
          </a:p>
          <a:p>
            <a:pPr marL="857250" lvl="2" indent="0">
              <a:buNone/>
            </a:pPr>
            <a:r>
              <a:rPr lang="en-US" dirty="0">
                <a:latin typeface="+mn-lt"/>
              </a:rPr>
              <a:t>The extension links the "floating" 3D origin of the </a:t>
            </a:r>
            <a:r>
              <a:rPr lang="en-US" dirty="0" err="1">
                <a:latin typeface="+mn-lt"/>
              </a:rPr>
              <a:t>glTF</a:t>
            </a:r>
            <a:r>
              <a:rPr lang="en-US" dirty="0">
                <a:latin typeface="+mn-lt"/>
              </a:rPr>
              <a:t> coordinate system to a position in geographically located three-dimensional space. The extension also identifies the proper time, measured by a clock at the origin, and well-defined even with very high velocities between unaccelerated reference frames.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Orients </a:t>
            </a:r>
            <a:endParaRPr lang="en-US" dirty="0">
              <a:latin typeface="+mn-lt"/>
            </a:endParaRPr>
          </a:p>
          <a:p>
            <a:pPr marL="857250" lvl="2" indent="0">
              <a:buNone/>
            </a:pPr>
            <a:r>
              <a:rPr lang="en-US" dirty="0">
                <a:latin typeface="+mn-lt"/>
              </a:rPr>
              <a:t>The extension provides the 3D rotational relationship between that 3D Cartesian coordinate system and coordinates in an East(X), North(Y), Up(Z) plane tangent to the earth at the origin, using a JSON-encoded Basic-YPR OGC </a:t>
            </a:r>
            <a:r>
              <a:rPr lang="en-US" dirty="0" err="1">
                <a:latin typeface="+mn-lt"/>
              </a:rPr>
              <a:t>GeoPose</a:t>
            </a:r>
            <a:r>
              <a:rPr lang="en-US" dirty="0">
                <a:latin typeface="+mn-lt"/>
              </a:rPr>
              <a:t> v1.0. 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Bounds </a:t>
            </a:r>
            <a:endParaRPr lang="en-US" dirty="0">
              <a:latin typeface="+mn-lt"/>
            </a:endParaRPr>
          </a:p>
          <a:p>
            <a:pPr marL="857250" lvl="2" indent="0">
              <a:buNone/>
            </a:pPr>
            <a:r>
              <a:rPr lang="en-US" dirty="0">
                <a:latin typeface="+mn-lt"/>
              </a:rPr>
              <a:t>The extension specifies spatial bounds as a maximum distance in meters from the origin of the </a:t>
            </a:r>
            <a:r>
              <a:rPr lang="en-US" dirty="0" err="1">
                <a:latin typeface="+mn-lt"/>
              </a:rPr>
              <a:t>glTF</a:t>
            </a:r>
            <a:r>
              <a:rPr lang="en-US" dirty="0">
                <a:latin typeface="+mn-lt"/>
              </a:rPr>
              <a:t> coordinate system. This defines the valid extent of a model. It may represent a real-world property such as a cell-tower service radius or a collision volume.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3F7C1B-30EE-38A5-02DD-4901964B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AutoShape 2" descr="hfb">
            <a:extLst>
              <a:ext uri="{FF2B5EF4-FFF2-40B4-BE49-F238E27FC236}">
                <a16:creationId xmlns:a16="http://schemas.microsoft.com/office/drawing/2014/main" id="{56CFFF68-57F5-DAFB-C6CE-0051D90FE0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" y="44624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9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AE736-967C-11A0-840C-C53433F4E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B642D0-2BD3-465A-44E5-EF220CECB0A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8200" y="1866900"/>
            <a:ext cx="16598236" cy="730904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</a:rPr>
              <a:t>Use cases</a:t>
            </a:r>
            <a:endParaRPr lang="en-US" sz="2800" dirty="0">
              <a:latin typeface="+mn-lt"/>
            </a:endParaRPr>
          </a:p>
          <a:p>
            <a:pPr lvl="2"/>
            <a:r>
              <a:rPr lang="en-US" sz="2600" dirty="0">
                <a:latin typeface="+mn-lt"/>
              </a:rPr>
              <a:t>Publication of </a:t>
            </a:r>
            <a:r>
              <a:rPr lang="en-US" sz="2600" dirty="0" err="1">
                <a:latin typeface="+mn-lt"/>
              </a:rPr>
              <a:t>CityGML</a:t>
            </a:r>
            <a:r>
              <a:rPr lang="en-US" sz="2600" dirty="0">
                <a:latin typeface="+mn-lt"/>
              </a:rPr>
              <a:t> models in </a:t>
            </a:r>
            <a:r>
              <a:rPr lang="en-US" sz="2600" dirty="0" err="1">
                <a:latin typeface="+mn-lt"/>
              </a:rPr>
              <a:t>glTF</a:t>
            </a:r>
            <a:r>
              <a:rPr lang="en-US" sz="2600" dirty="0">
                <a:latin typeface="+mn-lt"/>
              </a:rPr>
              <a:t> 2.</a:t>
            </a:r>
          </a:p>
          <a:p>
            <a:pPr lvl="2"/>
            <a:r>
              <a:rPr lang="en-US" sz="2600" dirty="0">
                <a:latin typeface="+mn-lt"/>
              </a:rPr>
              <a:t>Preloading of visual perception systems.</a:t>
            </a:r>
          </a:p>
          <a:p>
            <a:pPr lvl="2"/>
            <a:r>
              <a:rPr lang="en-US" sz="2600" dirty="0">
                <a:latin typeface="+mn-lt"/>
              </a:rPr>
              <a:t>Exchange of visual perception fragments from vehicle mounted mobile </a:t>
            </a:r>
            <a:r>
              <a:rPr lang="en-US" sz="2600" dirty="0" err="1">
                <a:latin typeface="+mn-lt"/>
              </a:rPr>
              <a:t>platfforms</a:t>
            </a:r>
            <a:r>
              <a:rPr lang="en-US" sz="2600" dirty="0">
                <a:latin typeface="+mn-lt"/>
              </a:rPr>
              <a:t>.</a:t>
            </a:r>
          </a:p>
          <a:p>
            <a:pPr lvl="2"/>
            <a:r>
              <a:rPr lang="en-US" sz="2600" dirty="0">
                <a:latin typeface="+mn-lt"/>
              </a:rPr>
              <a:t>Archive of geolocated surveillance video, including video with </a:t>
            </a:r>
            <a:r>
              <a:rPr lang="en-US" sz="2600" dirty="0" err="1">
                <a:latin typeface="+mn-lt"/>
              </a:rPr>
              <a:t>WebVMT</a:t>
            </a:r>
            <a:r>
              <a:rPr lang="en-US" sz="2600" dirty="0">
                <a:latin typeface="+mn-lt"/>
              </a:rPr>
              <a:t> tracks.</a:t>
            </a:r>
          </a:p>
          <a:p>
            <a:pPr marL="0" indent="0">
              <a:buNone/>
            </a:pPr>
            <a:r>
              <a:rPr lang="en-US" sz="2800" b="1" dirty="0" err="1">
                <a:latin typeface="+mn-lt"/>
              </a:rPr>
              <a:t>glTF</a:t>
            </a:r>
            <a:r>
              <a:rPr lang="en-US" sz="2800" b="1" dirty="0">
                <a:latin typeface="+mn-lt"/>
              </a:rPr>
              <a:t> Schema Updates</a:t>
            </a:r>
            <a:endParaRPr lang="en-US" sz="2800" dirty="0">
              <a:latin typeface="+mn-lt"/>
            </a:endParaRPr>
          </a:p>
          <a:p>
            <a:pPr marL="857250" lvl="2" indent="0">
              <a:buNone/>
            </a:pPr>
            <a:r>
              <a:rPr lang="en-US" sz="2600" dirty="0" err="1">
                <a:latin typeface="+mn-lt"/>
              </a:rPr>
              <a:t>EXT_geolocate_orient_bound</a:t>
            </a:r>
            <a:r>
              <a:rPr lang="en-US" sz="2600" dirty="0">
                <a:latin typeface="+mn-lt"/>
              </a:rPr>
              <a:t> is implemented as a JSON object carrying the bounds, orientation, and geolocation parameters of a </a:t>
            </a:r>
            <a:r>
              <a:rPr lang="en-US" sz="2600" dirty="0" err="1">
                <a:latin typeface="+mn-lt"/>
              </a:rPr>
              <a:t>scenegraph</a:t>
            </a:r>
            <a:r>
              <a:rPr lang="en-US" sz="2600" dirty="0">
                <a:latin typeface="+mn-lt"/>
              </a:rPr>
              <a:t>. It becomes an additional property of a </a:t>
            </a:r>
            <a:r>
              <a:rPr lang="en-US" sz="2600" dirty="0" err="1">
                <a:latin typeface="+mn-lt"/>
              </a:rPr>
              <a:t>glTF</a:t>
            </a:r>
            <a:r>
              <a:rPr lang="en-US" sz="2600" dirty="0">
                <a:latin typeface="+mn-lt"/>
              </a:rPr>
              <a:t> Scene object. If a </a:t>
            </a:r>
            <a:r>
              <a:rPr lang="en-US" sz="2600" dirty="0" err="1">
                <a:latin typeface="+mn-lt"/>
              </a:rPr>
              <a:t>glTF</a:t>
            </a:r>
            <a:r>
              <a:rPr lang="en-US" sz="2600" dirty="0">
                <a:latin typeface="+mn-lt"/>
              </a:rPr>
              <a:t> model contains multiple Scenes, it may contain multiple </a:t>
            </a:r>
            <a:r>
              <a:rPr lang="en-US" sz="2600" dirty="0" err="1">
                <a:latin typeface="+mn-lt"/>
              </a:rPr>
              <a:t>OGC_geolocate_orient_bound</a:t>
            </a:r>
            <a:r>
              <a:rPr lang="en-US" sz="2600" dirty="0">
                <a:latin typeface="+mn-lt"/>
              </a:rPr>
              <a:t> properties. A Scene shall </a:t>
            </a:r>
            <a:r>
              <a:rPr lang="en-US" sz="2600" b="1" dirty="0">
                <a:latin typeface="+mn-lt"/>
              </a:rPr>
              <a:t>**not**</a:t>
            </a:r>
            <a:r>
              <a:rPr lang="en-US" sz="2600" dirty="0">
                <a:latin typeface="+mn-lt"/>
              </a:rPr>
              <a:t> have more than one </a:t>
            </a:r>
            <a:r>
              <a:rPr lang="en-US" sz="2600" dirty="0" err="1">
                <a:latin typeface="+mn-lt"/>
              </a:rPr>
              <a:t>OGC_geolocate_orient_bound</a:t>
            </a:r>
            <a:r>
              <a:rPr lang="en-US" sz="2600" dirty="0">
                <a:latin typeface="+mn-lt"/>
              </a:rPr>
              <a:t> property.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JSON Schema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u="sng" dirty="0">
                <a:latin typeface="+mn-lt"/>
                <a:hlinkClick r:id="rId2"/>
              </a:rPr>
              <a:t>	JSON Schema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latin typeface="+mn-lt"/>
              </a:rPr>
              <a:t>Known Implementations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sz="2800" dirty="0" err="1">
                <a:latin typeface="+mn-lt"/>
              </a:rPr>
              <a:t>GeoPoseIt</a:t>
            </a:r>
            <a:r>
              <a:rPr lang="en-US" sz="2800" dirty="0">
                <a:latin typeface="+mn-lt"/>
              </a:rPr>
              <a:t> service under development</a:t>
            </a:r>
            <a:r>
              <a:rPr lang="en-US" dirty="0">
                <a:latin typeface="+mn-lt"/>
              </a:rPr>
              <a:t>.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glTF</a:t>
            </a:r>
            <a:r>
              <a:rPr lang="en-US" dirty="0">
                <a:latin typeface="+mn-lt"/>
              </a:rPr>
              <a:t> example </a:t>
            </a:r>
            <a:r>
              <a:rPr lang="en-US" dirty="0">
                <a:latin typeface="+mn-lt"/>
                <a:hlinkClick r:id="rId3"/>
              </a:rPr>
              <a:t>here.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&lt;</a:t>
            </a:r>
            <a:r>
              <a:rPr lang="en-US" dirty="0" err="1">
                <a:latin typeface="+mn-lt"/>
              </a:rPr>
              <a:t>img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src</a:t>
            </a:r>
            <a:r>
              <a:rPr lang="en-US" dirty="0">
                <a:latin typeface="+mn-lt"/>
              </a:rPr>
              <a:t>="2025-10-02-224001.png" alt="</a:t>
            </a:r>
            <a:r>
              <a:rPr lang="en-US" dirty="0" err="1">
                <a:latin typeface="+mn-lt"/>
              </a:rPr>
              <a:t>hfb</a:t>
            </a:r>
            <a:r>
              <a:rPr lang="en-US" dirty="0">
                <a:latin typeface="+mn-lt"/>
              </a:rPr>
              <a:t>" width="200"&gt;</a:t>
            </a:r>
          </a:p>
          <a:p>
            <a:pPr marL="0" indent="0">
              <a:buNone/>
            </a:pP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1E3BB1-EC81-C967-3CC6-D4306701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5" name="AutoShape 2" descr="hfb">
            <a:extLst>
              <a:ext uri="{FF2B5EF4-FFF2-40B4-BE49-F238E27FC236}">
                <a16:creationId xmlns:a16="http://schemas.microsoft.com/office/drawing/2014/main" id="{361ECD4B-E590-FDAF-CFC5-D517911451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" y="44624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1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B1FA5-0525-3B6E-FF46-02F9151C9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6D624D-3EE8-FD39-9B1C-8227DCE93BC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8200" y="1866900"/>
            <a:ext cx="16598236" cy="73090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Made preliminary submission: status  </a:t>
            </a:r>
            <a:r>
              <a:rPr lang="en-US" dirty="0" err="1"/>
              <a:t>glTF</a:t>
            </a:r>
            <a:r>
              <a:rPr lang="en-US" dirty="0"/>
              <a:t> “Idea”</a:t>
            </a:r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 err="1"/>
              <a:t>GeoPoseIT</a:t>
            </a:r>
            <a:r>
              <a:rPr lang="en-US" dirty="0"/>
              <a:t> service to attach extension to any existing </a:t>
            </a:r>
            <a:r>
              <a:rPr lang="en-US" dirty="0" err="1"/>
              <a:t>glTF</a:t>
            </a:r>
            <a:r>
              <a:rPr lang="en-US" dirty="0"/>
              <a:t> file is online, will go to next step in the Khronos process. ETA Q1 2026.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Questions/comments?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721ADB-FA6A-57C6-CDFC-459611A2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416648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2F8C8-9474-DBA6-5C09-FB0084C56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6282" y="9070960"/>
            <a:ext cx="6186805" cy="5488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ptos SemiBold" panose="020B0004020202020204" pitchFamily="34" charset="0"/>
                <a:hlinkClick r:id="rId2"/>
              </a:rPr>
              <a:t>www.ogc.org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Aptos SemiBold" panose="020B00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FC2607-90B6-1BE6-26DA-96BD3BC7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9800"/>
              </a:lnSpc>
            </a:pPr>
            <a:r>
              <a:rPr lang="en-US" sz="7200" dirty="0">
                <a:latin typeface="Aptos"/>
              </a:rPr>
              <a:t>THANK YOU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9034441-C71F-F0B9-C2CF-43904F4FF5E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" r="47"/>
          <a:stretch/>
        </p:blipFill>
        <p:spPr/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F619F8C-77A6-26B9-3A3A-242225BC3AAB}"/>
              </a:ext>
            </a:extLst>
          </p:cNvPr>
          <p:cNvSpPr txBox="1">
            <a:spLocks/>
          </p:cNvSpPr>
          <p:nvPr/>
        </p:nvSpPr>
        <p:spPr>
          <a:xfrm>
            <a:off x="10348594" y="9076976"/>
            <a:ext cx="6186805" cy="548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i="0" kern="120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Noto Sans Medium" panose="020B0502040504020204" pitchFamily="34" charset="0"/>
                <a:cs typeface="Noto Sans Medium" panose="020B0502040504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Aptos" panose="020B0004020202020204" pitchFamily="34" charset="0"/>
                <a:ea typeface="Noto Sans Medium" panose="020B0502040504020204" pitchFamily="34" charset="0"/>
                <a:cs typeface="Noto Sans Medium" panose="020B050204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Aptos" panose="020B0004020202020204" pitchFamily="34" charset="0"/>
                <a:ea typeface="Noto Sans Medium" panose="020B0502040504020204" pitchFamily="34" charset="0"/>
                <a:cs typeface="Noto Sans Medium" panose="020B0502040504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tx1"/>
                </a:solidFill>
                <a:latin typeface="Aptos" panose="020B0004020202020204" pitchFamily="34" charset="0"/>
                <a:ea typeface="Noto Sans Medium" panose="020B0502040504020204" pitchFamily="34" charset="0"/>
                <a:cs typeface="Noto Sans Medium" panose="020B0502040504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tx1"/>
                </a:solidFill>
                <a:latin typeface="Aptos" panose="020B0004020202020204" pitchFamily="34" charset="0"/>
                <a:ea typeface="Noto Sans Medium" panose="020B0502040504020204" pitchFamily="34" charset="0"/>
                <a:cs typeface="Noto Sans Medium" panose="020B050204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https://metaverse-standards.org/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D8AE4-D8DE-8E5E-CB66-113B88272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495300"/>
            <a:ext cx="4389500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8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ktop version - PPT MASTER" id="{7FEBD1E3-3883-9049-8AF0-44F39D7ACA2B}" vid="{45FF2EAE-8C52-A747-9309-B2C3AB4E5F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D6C5B1E4575B45A67252651D547745" ma:contentTypeVersion="5" ma:contentTypeDescription="Create a new document." ma:contentTypeScope="" ma:versionID="abcbbf97e778d2459eaf06a99253d27f">
  <xsd:schema xmlns:xsd="http://www.w3.org/2001/XMLSchema" xmlns:xs="http://www.w3.org/2001/XMLSchema" xmlns:p="http://schemas.microsoft.com/office/2006/metadata/properties" xmlns:ns3="c9d48118-3257-49e8-b197-f28d09ea93e0" targetNamespace="http://schemas.microsoft.com/office/2006/metadata/properties" ma:root="true" ma:fieldsID="4ab44e5032784fa9d2a4b9a076403eae" ns3:_="">
    <xsd:import namespace="c9d48118-3257-49e8-b197-f28d09ea93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d48118-3257-49e8-b197-f28d09ea93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28D80A-D8F1-4E9F-96FE-EDED6B3841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637B73-45C9-44F2-97E6-558EE7A2F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d48118-3257-49e8-b197-f28d09ea93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83FC41-384C-4416-9A4E-6653321403C3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c9d48118-3257-49e8-b197-f28d09ea93e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9367</TotalTime>
  <Words>537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 SemiBold</vt:lpstr>
      <vt:lpstr>Aptos Display</vt:lpstr>
      <vt:lpstr>Calibri</vt:lpstr>
      <vt:lpstr>Aptos</vt:lpstr>
      <vt:lpstr>Arial</vt:lpstr>
      <vt:lpstr>Office Theme</vt:lpstr>
      <vt:lpstr>Steve Smyth CityGML SWG 27 October 2025</vt:lpstr>
      <vt:lpstr>Extension to Locate, Orient, and Bound glTF</vt:lpstr>
      <vt:lpstr>Khronos glTF 2 Extension Proposal from OGC: EXT_geolocate_orient_bound</vt:lpstr>
      <vt:lpstr>Overview</vt:lpstr>
      <vt:lpstr>Details</vt:lpstr>
      <vt:lpstr>Status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 Smyth| OpenSitePlan 09 June 2025</dc:title>
  <dc:creator>Scott Simmons</dc:creator>
  <cp:lastModifiedBy>Steve Smyth</cp:lastModifiedBy>
  <cp:revision>60</cp:revision>
  <dcterms:created xsi:type="dcterms:W3CDTF">2025-04-29T18:14:43Z</dcterms:created>
  <dcterms:modified xsi:type="dcterms:W3CDTF">2025-10-25T05:43:30Z</dcterms:modified>
  <dc:identifier>DAGYbemYEzg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0x01010043D6C5B1E4575B45A67252651D547745</vt:lpwstr>
  </property>
  <property fmtid="{D5CDD505-2E9C-101B-9397-08002B2CF9AE}" pid="3" name="MediaServiceImageTags">
    <vt:lpwstr/>
  </property>
</Properties>
</file>