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79" r:id="rId5"/>
    <p:sldId id="404" r:id="rId6"/>
    <p:sldId id="405" r:id="rId7"/>
    <p:sldId id="402" r:id="rId8"/>
    <p:sldId id="362" r:id="rId9"/>
    <p:sldId id="409" r:id="rId10"/>
    <p:sldId id="411" r:id="rId11"/>
    <p:sldId id="412" r:id="rId12"/>
    <p:sldId id="348" r:id="rId13"/>
    <p:sldId id="410" r:id="rId14"/>
    <p:sldId id="403" r:id="rId15"/>
    <p:sldId id="406" r:id="rId16"/>
    <p:sldId id="407" r:id="rId17"/>
    <p:sldId id="408" r:id="rId18"/>
  </p:sldIdLst>
  <p:sldSz cx="18288000" cy="10287000"/>
  <p:notesSz cx="6858000" cy="9144000"/>
  <p:embeddedFontLst>
    <p:embeddedFont>
      <p:font typeface="Aptos SemiBold" panose="020B0004020202020204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B3D8A3E-2763-BBE8-2B15-E74F1DB7656D}" name="Simon Chester" initials="SC" userId="S::schester@ogc.org::fefb1974-f0e7-428b-b44e-2b26a8de5167" providerId="AD"/>
  <p188:author id="{0933B96F-A88B-F1B0-C2BF-5C1F50CDD902}" name="Deepti Kala" initials="DK" userId="2b002ef7cfccb829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63BD3"/>
    <a:srgbClr val="EDF786"/>
    <a:srgbClr val="ECF456"/>
    <a:srgbClr val="1A31A0"/>
    <a:srgbClr val="1A2584"/>
    <a:srgbClr val="191CB5"/>
    <a:srgbClr val="191C71"/>
    <a:srgbClr val="261AEA"/>
    <a:srgbClr val="CAD31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62" autoAdjust="0"/>
    <p:restoredTop sz="96197" autoAdjust="0"/>
  </p:normalViewPr>
  <p:slideViewPr>
    <p:cSldViewPr>
      <p:cViewPr varScale="1">
        <p:scale>
          <a:sx n="58" d="100"/>
          <a:sy n="58" d="100"/>
        </p:scale>
        <p:origin x="576" y="274"/>
      </p:cViewPr>
      <p:guideLst>
        <p:guide orient="horz" pos="213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378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font" Target="fonts/font1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2EF98C-C3F1-EA29-7B47-8E3A0A8702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8AF560-0EC2-50D5-DE42-C7440E2430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28D1E4-4BBA-6F41-9D9B-7C498DFA1119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18C8C-72F6-C0BC-D6B9-F9F0ACDBDCE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3F2DF8-0D80-D9E8-E1BF-F78D65111D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DD2C68-F934-1540-BB6F-D78EF71B21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4946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1ABE01-8AD2-744F-9651-CCC9DC857332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75CF-62AD-8041-932F-56D977C8C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00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10.svg"/><Relationship Id="rId2" Type="http://schemas.openxmlformats.org/officeDocument/2006/relationships/hyperlink" Target="https://www.linkedin.com/company/open-geospatial-consortiu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hyperlink" Target="https://www.youtube.com/@opengeospatial" TargetMode="External"/><Relationship Id="rId4" Type="http://schemas.openxmlformats.org/officeDocument/2006/relationships/image" Target="../media/image8.svg"/><Relationship Id="rId9" Type="http://schemas.openxmlformats.org/officeDocument/2006/relationships/image" Target="../media/image11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2">
    <p:bg>
      <p:bgPr>
        <a:solidFill>
          <a:srgbClr val="1A25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1DD0F2-3B07-4CD9-C9D4-BD97590197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73024" y="0"/>
            <a:ext cx="18361023" cy="10287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9309EC5-8A84-9079-0A32-DD694DDB84E2}"/>
              </a:ext>
            </a:extLst>
          </p:cNvPr>
          <p:cNvSpPr/>
          <p:nvPr userDrawn="1"/>
        </p:nvSpPr>
        <p:spPr>
          <a:xfrm>
            <a:off x="762000" y="8343900"/>
            <a:ext cx="152400" cy="1219200"/>
          </a:xfrm>
          <a:prstGeom prst="rect">
            <a:avLst/>
          </a:prstGeom>
          <a:solidFill>
            <a:srgbClr val="D6E8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70D2371B-9266-15FA-FC2A-1708C7327F2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1878" y="4229100"/>
            <a:ext cx="9525000" cy="2209800"/>
          </a:xfrm>
        </p:spPr>
        <p:txBody>
          <a:bodyPr anchor="ctr">
            <a:noAutofit/>
          </a:bodyPr>
          <a:lstStyle>
            <a:lvl1pPr marL="0" indent="0">
              <a:lnSpc>
                <a:spcPts val="7340"/>
              </a:lnSpc>
              <a:buNone/>
              <a:defRPr sz="7500" b="0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OPEN GEOSPATIAL CONSORTIUM</a:t>
            </a:r>
            <a:endParaRPr lang="en-US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1BD5B0C9-DE43-2451-ECE2-D1E27B88CEC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1878" y="3253711"/>
            <a:ext cx="4533901" cy="955104"/>
          </a:xfrm>
        </p:spPr>
        <p:txBody>
          <a:bodyPr anchor="t">
            <a:noAutofit/>
          </a:bodyPr>
          <a:lstStyle>
            <a:lvl1pPr marL="0" indent="0">
              <a:lnSpc>
                <a:spcPts val="7340"/>
              </a:lnSpc>
              <a:buNone/>
              <a:defRPr sz="13300" b="1" i="0">
                <a:solidFill>
                  <a:schemeClr val="bg1"/>
                </a:solidFill>
                <a:latin typeface="Aptos" panose="020B0004020202020204" pitchFamily="34" charset="0"/>
              </a:defRPr>
            </a:lvl1pPr>
          </a:lstStyle>
          <a:p>
            <a:pPr lvl="0"/>
            <a:r>
              <a:rPr lang="en-GB" dirty="0"/>
              <a:t>OGC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D9D9D9-ACF1-FDFC-9EA3-26D0F3C221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0600" y="8479631"/>
            <a:ext cx="5486400" cy="947738"/>
          </a:xfrm>
        </p:spPr>
        <p:txBody>
          <a:bodyPr anchor="b"/>
          <a:lstStyle>
            <a:lvl1pPr algn="l">
              <a:lnSpc>
                <a:spcPts val="3700"/>
              </a:lnSpc>
              <a:defRPr sz="25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NAME OF PERSON</a:t>
            </a:r>
            <a:br>
              <a:rPr lang="en-US" dirty="0"/>
            </a:br>
            <a:r>
              <a:rPr lang="en-US" dirty="0"/>
              <a:t>YYYY/MM/DD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D6684FE-59EA-B16B-2A79-6A7F5F5A7A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6328" y="547189"/>
            <a:ext cx="1154872" cy="115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41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E4324800-CFC8-4CF1-B297-52EC07618FB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36436" y="9473536"/>
            <a:ext cx="622964" cy="622964"/>
          </a:xfrm>
          <a:prstGeom prst="rect">
            <a:avLst/>
          </a:prstGeom>
        </p:spPr>
      </p:pic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50E63C18-4494-429D-C7BD-8F1E6789EF1E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838200" y="2322444"/>
            <a:ext cx="16598236" cy="6853503"/>
          </a:xfrm>
        </p:spPr>
        <p:txBody>
          <a:bodyPr anchor="t">
            <a:noAutofit/>
          </a:bodyPr>
          <a:lstStyle>
            <a:lvl1pPr marL="342900" indent="-342900">
              <a:buFont typeface="Arial" panose="020B0604020202020204" pitchFamily="34" charset="0"/>
              <a:buChar char="•"/>
              <a:defRPr sz="3000" b="0" i="0">
                <a:solidFill>
                  <a:schemeClr val="tx1"/>
                </a:solidFill>
                <a:latin typeface="Aptos" panose="020B0004020202020204" pitchFamily="34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2pPr>
            <a:lvl3pPr marL="1200150" indent="-285750"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4D061A-9182-0E47-58BB-139488971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80" y="555036"/>
            <a:ext cx="16573356" cy="916056"/>
          </a:xfrm>
        </p:spPr>
        <p:txBody>
          <a:bodyPr anchor="ctr"/>
          <a:lstStyle>
            <a:lvl1pPr>
              <a:lnSpc>
                <a:spcPts val="4100"/>
              </a:lnSpc>
              <a:defRPr sz="4200">
                <a:solidFill>
                  <a:srgbClr val="263BD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B5ECD6-ECF9-90A5-110C-BF2E6CC263AA}"/>
              </a:ext>
            </a:extLst>
          </p:cNvPr>
          <p:cNvSpPr/>
          <p:nvPr userDrawn="1"/>
        </p:nvSpPr>
        <p:spPr>
          <a:xfrm rot="16200000">
            <a:off x="-178533" y="572374"/>
            <a:ext cx="1149261" cy="792193"/>
          </a:xfrm>
          <a:prstGeom prst="rect">
            <a:avLst/>
          </a:prstGeom>
          <a:solidFill>
            <a:srgbClr val="CAD3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794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075991E-3D80-1093-0B9E-40DD452E6206}"/>
              </a:ext>
            </a:extLst>
          </p:cNvPr>
          <p:cNvSpPr/>
          <p:nvPr userDrawn="1"/>
        </p:nvSpPr>
        <p:spPr>
          <a:xfrm>
            <a:off x="0" y="-4313"/>
            <a:ext cx="18288000" cy="10286999"/>
          </a:xfrm>
          <a:prstGeom prst="rect">
            <a:avLst/>
          </a:prstGeom>
          <a:gradFill flip="none" rotWithShape="1">
            <a:gsLst>
              <a:gs pos="8000">
                <a:srgbClr val="263BD3"/>
              </a:gs>
              <a:gs pos="80000">
                <a:srgbClr val="1A2584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4B08F70-9A8A-1BA7-803F-99BBD0A32D8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169" y="5981700"/>
            <a:ext cx="10867292" cy="3301612"/>
          </a:xfrm>
        </p:spPr>
        <p:txBody>
          <a:bodyPr anchor="t"/>
          <a:lstStyle>
            <a:lvl1pPr algn="l">
              <a:lnSpc>
                <a:spcPts val="8420"/>
              </a:lnSpc>
              <a:defRPr sz="9800" b="0" i="0" cap="none">
                <a:solidFill>
                  <a:srgbClr val="FFFFFF"/>
                </a:solidFill>
                <a:latin typeface="Aptos" panose="020B0004020202020204" pitchFamily="34" charset="0"/>
              </a:defRPr>
            </a:lvl1pPr>
          </a:lstStyle>
          <a:p>
            <a:r>
              <a:rPr lang="en-US" dirty="0"/>
              <a:t>Main Subject Headline Click To Add Content</a:t>
            </a:r>
          </a:p>
        </p:txBody>
      </p:sp>
      <p:pic>
        <p:nvPicPr>
          <p:cNvPr id="9" name="Picture 8" descr="A green globe with blue and yellow lines&#10;&#10;Description automatically generated">
            <a:extLst>
              <a:ext uri="{FF2B5EF4-FFF2-40B4-BE49-F238E27FC236}">
                <a16:creationId xmlns:a16="http://schemas.microsoft.com/office/drawing/2014/main" id="{3ACEB540-D319-D15F-94E4-6EB8FA97CA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13672" y="3225248"/>
            <a:ext cx="11601450" cy="7061752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3DC18C82-B48C-86A4-AE95-988D03A9D1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43736" y="482666"/>
            <a:ext cx="1010864" cy="1010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220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bg>
      <p:bgPr>
        <a:solidFill>
          <a:srgbClr val="E1F0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A0BC1B-E121-22F6-EA4F-315A21DADD34}"/>
              </a:ext>
            </a:extLst>
          </p:cNvPr>
          <p:cNvSpPr/>
          <p:nvPr userDrawn="1"/>
        </p:nvSpPr>
        <p:spPr>
          <a:xfrm>
            <a:off x="0" y="-4313"/>
            <a:ext cx="18266434" cy="10286999"/>
          </a:xfrm>
          <a:prstGeom prst="rect">
            <a:avLst/>
          </a:prstGeom>
          <a:gradFill flip="none" rotWithShape="1">
            <a:gsLst>
              <a:gs pos="24000">
                <a:schemeClr val="bg1"/>
              </a:gs>
              <a:gs pos="100000">
                <a:srgbClr val="A3C3FF"/>
              </a:gs>
              <a:gs pos="77000">
                <a:srgbClr val="D3E4FF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F978E1-8A8E-5738-7509-37BA651F49E3}"/>
              </a:ext>
            </a:extLst>
          </p:cNvPr>
          <p:cNvSpPr/>
          <p:nvPr userDrawn="1"/>
        </p:nvSpPr>
        <p:spPr>
          <a:xfrm>
            <a:off x="17527150" y="8420100"/>
            <a:ext cx="739284" cy="1862584"/>
          </a:xfrm>
          <a:prstGeom prst="rect">
            <a:avLst/>
          </a:prstGeom>
          <a:solidFill>
            <a:srgbClr val="CAD31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CBAD72-8B13-ACB0-75FF-44382C60299A}"/>
              </a:ext>
            </a:extLst>
          </p:cNvPr>
          <p:cNvSpPr/>
          <p:nvPr userDrawn="1"/>
        </p:nvSpPr>
        <p:spPr>
          <a:xfrm>
            <a:off x="21566" y="8420100"/>
            <a:ext cx="9122434" cy="1921892"/>
          </a:xfrm>
          <a:prstGeom prst="rect">
            <a:avLst/>
          </a:prstGeom>
          <a:solidFill>
            <a:srgbClr val="263B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7C539DE-7351-F083-BA2A-B4218EFAE00D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745447" y="9105900"/>
            <a:ext cx="2593108" cy="548831"/>
          </a:xfrm>
        </p:spPr>
        <p:txBody>
          <a:bodyPr>
            <a:noAutofit/>
          </a:bodyPr>
          <a:lstStyle>
            <a:lvl1pPr marL="0" indent="0">
              <a:buNone/>
              <a:defRPr sz="2800" b="1" i="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err="1"/>
              <a:t>www.ogc.org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34B6E06-9D16-BF9D-CD4A-43497B2A63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314" y="3486090"/>
            <a:ext cx="7634039" cy="2495610"/>
          </a:xfrm>
        </p:spPr>
        <p:txBody>
          <a:bodyPr anchor="t"/>
          <a:lstStyle>
            <a:lvl1pPr algn="l">
              <a:lnSpc>
                <a:spcPts val="9900"/>
              </a:lnSpc>
              <a:defRPr sz="12300" b="0" i="0" cap="none">
                <a:solidFill>
                  <a:schemeClr val="accent1">
                    <a:lumMod val="75000"/>
                  </a:schemeClr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pic>
        <p:nvPicPr>
          <p:cNvPr id="23" name="Graphic 22">
            <a:hlinkClick r:id="rId2"/>
            <a:extLst>
              <a:ext uri="{FF2B5EF4-FFF2-40B4-BE49-F238E27FC236}">
                <a16:creationId xmlns:a16="http://schemas.microsoft.com/office/drawing/2014/main" id="{5E80DEB9-7302-517D-D762-3B89B5331F4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63553" y="9115879"/>
            <a:ext cx="444357" cy="434969"/>
          </a:xfrm>
          <a:prstGeom prst="rect">
            <a:avLst/>
          </a:prstGeom>
        </p:spPr>
      </p:pic>
      <p:pic>
        <p:nvPicPr>
          <p:cNvPr id="25" name="Graphic 24">
            <a:hlinkClick r:id="rId5"/>
            <a:extLst>
              <a:ext uri="{FF2B5EF4-FFF2-40B4-BE49-F238E27FC236}">
                <a16:creationId xmlns:a16="http://schemas.microsoft.com/office/drawing/2014/main" id="{A4425F64-9AB7-B578-8507-9BE7A01DC9D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82188" y="9132679"/>
            <a:ext cx="610165" cy="43496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C3AF3DD-E3F8-963A-7CE5-12FE73E6470F}"/>
              </a:ext>
            </a:extLst>
          </p:cNvPr>
          <p:cNvCxnSpPr/>
          <p:nvPr userDrawn="1"/>
        </p:nvCxnSpPr>
        <p:spPr>
          <a:xfrm>
            <a:off x="7288658" y="9041162"/>
            <a:ext cx="0" cy="623548"/>
          </a:xfrm>
          <a:prstGeom prst="line">
            <a:avLst/>
          </a:prstGeom>
          <a:ln w="19050">
            <a:solidFill>
              <a:srgbClr val="7FAE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B234AFB3-C66F-E10A-4295-C25CBF9E140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5447" y="591482"/>
            <a:ext cx="1154872" cy="1154872"/>
          </a:xfrm>
          <a:prstGeom prst="rect">
            <a:avLst/>
          </a:prstGeom>
        </p:spPr>
      </p:pic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2987B79-8C56-226E-FF8F-C1A6BFA690F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0" y="4763"/>
            <a:ext cx="8383588" cy="841533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46983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14173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1D8BD707-D9CF-40AE-B4C6-C98DA3205C09}" type="datetimeFigureOut">
              <a:rPr lang="en-US" smtClean="0"/>
              <a:pPr/>
              <a:t>10/20/2025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ptos" panose="020B0004020202020204" pitchFamily="34" charset="0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700" r:id="rId2"/>
    <p:sldLayoutId id="2147483667" r:id="rId3"/>
    <p:sldLayoutId id="2147483671" r:id="rId4"/>
  </p:sldLayoutIdLst>
  <p:txStyles>
    <p:titleStyle>
      <a:lvl1pPr algn="l" defTabSz="914400" rtl="0" eaLnBrk="1" latinLnBrk="0" hangingPunct="1">
        <a:lnSpc>
          <a:spcPts val="14620"/>
        </a:lnSpc>
        <a:spcBef>
          <a:spcPct val="0"/>
        </a:spcBef>
        <a:buNone/>
        <a:defRPr sz="6600" b="0" i="0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1pPr>
      <a:lvl2pPr marL="914400" indent="-4572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2pPr>
      <a:lvl3pPr marL="12573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3pPr>
      <a:lvl4pPr marL="17145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4pPr>
      <a:lvl5pPr marL="21717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ptos" panose="020B0004020202020204" pitchFamily="34" charset="0"/>
          <a:ea typeface="Noto Sans Medium" panose="020B0502040504020204" pitchFamily="34" charset="0"/>
          <a:cs typeface="Noto Sans Medium" panose="020B050204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EBA7BB-BFCF-80E7-2506-1EE9332E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Steve Smyth</a:t>
            </a:r>
            <a:br>
              <a:rPr lang="en-US" dirty="0"/>
            </a:br>
            <a:r>
              <a:rPr lang="en-US" dirty="0"/>
              <a:t>28 October 2025</a:t>
            </a:r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FADEEFC8-FA9B-D02C-5254-F4E23F97E2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85799" y="1409700"/>
            <a:ext cx="12279795" cy="2971800"/>
          </a:xfrm>
        </p:spPr>
        <p:txBody>
          <a:bodyPr/>
          <a:lstStyle/>
          <a:p>
            <a:r>
              <a:rPr lang="en-US" dirty="0"/>
              <a:t>Urban Digital Twins (UDT)</a:t>
            </a:r>
          </a:p>
          <a:p>
            <a:r>
              <a:rPr lang="en-US" dirty="0" err="1"/>
              <a:t>CityGML</a:t>
            </a:r>
            <a:r>
              <a:rPr lang="en-US" dirty="0"/>
              <a:t> SWG - Joint Meeting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04C5659-F089-BE9E-C7F7-FBEDD19FB92D}"/>
              </a:ext>
            </a:extLst>
          </p:cNvPr>
          <p:cNvSpPr>
            <a:spLocks noGrp="1"/>
          </p:cNvSpPr>
          <p:nvPr>
            <p:ph type="body" sz="half" idx="12"/>
          </p:nvPr>
        </p:nvSpPr>
        <p:spPr>
          <a:xfrm>
            <a:off x="722031" y="4477662"/>
            <a:ext cx="8267298" cy="1961238"/>
          </a:xfrm>
        </p:spPr>
        <p:txBody>
          <a:bodyPr>
            <a:noAutofit/>
          </a:bodyPr>
          <a:lstStyle>
            <a:lvl1pPr marL="0" indent="0">
              <a:buNone/>
              <a:defRPr sz="6500" b="0" i="0" baseline="300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IN" dirty="0"/>
              <a:t>The 133rd OGC Member Meeting, Boulder, Colorado USA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0647668-DC0C-CC05-D56F-7CB07FA39D00}"/>
              </a:ext>
            </a:extLst>
          </p:cNvPr>
          <p:cNvSpPr txBox="1">
            <a:spLocks/>
          </p:cNvSpPr>
          <p:nvPr/>
        </p:nvSpPr>
        <p:spPr>
          <a:xfrm>
            <a:off x="14401800" y="8041128"/>
            <a:ext cx="2700130" cy="4612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14620"/>
              </a:lnSpc>
              <a:spcBef>
                <a:spcPct val="0"/>
              </a:spcBef>
              <a:buNone/>
              <a:defRPr sz="2500" b="1" i="0" kern="1200">
                <a:solidFill>
                  <a:srgbClr val="1A2584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Meeting Sponsor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6E35AB0-4FF0-EF82-272A-890B9A7DBCF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55335" y="8479631"/>
            <a:ext cx="6610260" cy="13916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EC680E-B842-6D42-4433-9D266C09E91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35000" y="8618500"/>
            <a:ext cx="4567985" cy="111389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3D05C34-0D44-19A4-90B4-351543D5F06E}"/>
              </a:ext>
            </a:extLst>
          </p:cNvPr>
          <p:cNvSpPr txBox="1">
            <a:spLocks/>
          </p:cNvSpPr>
          <p:nvPr/>
        </p:nvSpPr>
        <p:spPr>
          <a:xfrm>
            <a:off x="8534400" y="7810499"/>
            <a:ext cx="2700130" cy="4612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ts val="14620"/>
              </a:lnSpc>
              <a:spcBef>
                <a:spcPct val="0"/>
              </a:spcBef>
              <a:buNone/>
              <a:defRPr sz="2500" b="1" i="0" kern="1200">
                <a:solidFill>
                  <a:srgbClr val="1A2584"/>
                </a:solidFill>
                <a:latin typeface="Aptos" panose="020B0004020202020204" pitchFamily="34" charset="0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Meeting Host</a:t>
            </a:r>
          </a:p>
        </p:txBody>
      </p:sp>
    </p:spTree>
    <p:extLst>
      <p:ext uri="{BB962C8B-B14F-4D97-AF65-F5344CB8AC3E}">
        <p14:creationId xmlns:p14="http://schemas.microsoft.com/office/powerpoint/2010/main" val="3761786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9543A-2A33-2A46-3995-38393BB3F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7A4EA3F-C180-CC1A-0B09-819062D2C448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Chairs: please write a series of bullets to describe what your Working Group does – this should be presented at the beginning of each session</a:t>
            </a:r>
          </a:p>
          <a:p>
            <a:endParaRPr lang="en-US" dirty="0"/>
          </a:p>
          <a:p>
            <a:r>
              <a:rPr lang="en-US" dirty="0"/>
              <a:t>No need to be comprehensive or spend more than a few minutes, consider what you want new attendees to learn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DBF8A4-01D0-1682-C23E-82483C428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</p:spTree>
    <p:extLst>
      <p:ext uri="{BB962C8B-B14F-4D97-AF65-F5344CB8AC3E}">
        <p14:creationId xmlns:p14="http://schemas.microsoft.com/office/powerpoint/2010/main" val="3424481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CCA88-BD6A-AE7C-40E5-04AD1B4B0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B277D6-12A1-0670-D6BB-E318C401284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The &lt;DWG or SWG name&gt; approves &lt;an action&gt;.</a:t>
            </a:r>
          </a:p>
          <a:p>
            <a:pPr lvl="1"/>
            <a:r>
              <a:rPr lang="en-US" dirty="0"/>
              <a:t>Motion: &lt;Name of person making the motion&gt; </a:t>
            </a:r>
          </a:p>
          <a:p>
            <a:pPr lvl="1"/>
            <a:r>
              <a:rPr lang="en-US" dirty="0"/>
              <a:t>Second: &lt;name of the person seconding the motion&gt; </a:t>
            </a:r>
          </a:p>
          <a:p>
            <a:pPr lvl="1"/>
            <a:r>
              <a:rPr lang="en-US" dirty="0"/>
              <a:t>Discussion: </a:t>
            </a:r>
          </a:p>
          <a:p>
            <a:r>
              <a:rPr lang="en-US" dirty="0"/>
              <a:t>If there is a hand vote, the results of the vote. Otherwise, the phrase &lt;There was no objection to unanimous consent&gt; should be used 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CC504-3C61-B7CF-89C2-C8B6E73A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Template for WG Action Motion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960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3D06895-13DC-EEE9-D4A7-4974C3BE690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The &lt;DWG or SWG name&gt; approves the following individuals as Chairs of this Working Group. </a:t>
            </a:r>
          </a:p>
          <a:p>
            <a:r>
              <a:rPr lang="en-US" dirty="0"/>
              <a:t>&lt;list of names and affiliations&gt; </a:t>
            </a:r>
          </a:p>
          <a:p>
            <a:pPr lvl="1"/>
            <a:r>
              <a:rPr lang="en-US" dirty="0"/>
              <a:t>Motion: &lt;Name of person making the motion&gt; </a:t>
            </a:r>
          </a:p>
          <a:p>
            <a:pPr lvl="1"/>
            <a:r>
              <a:rPr lang="en-US" dirty="0"/>
              <a:t>Second: &lt;name of the person seconding the motion&gt; </a:t>
            </a:r>
          </a:p>
          <a:p>
            <a:pPr lvl="1"/>
            <a:r>
              <a:rPr lang="en-US" dirty="0"/>
              <a:t>Discussion: </a:t>
            </a:r>
          </a:p>
          <a:p>
            <a:r>
              <a:rPr lang="en-US" dirty="0"/>
              <a:t>If there is a hand vote, the results of the vote. Otherwise, the phrase &lt;There was no objection to unanimous consent&gt; should be used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00755-6BFF-E6B1-41D4-BDE81EAF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Chair Election</a:t>
            </a:r>
          </a:p>
        </p:txBody>
      </p:sp>
    </p:spTree>
    <p:extLst>
      <p:ext uri="{BB962C8B-B14F-4D97-AF65-F5344CB8AC3E}">
        <p14:creationId xmlns:p14="http://schemas.microsoft.com/office/powerpoint/2010/main" val="819643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77757D-6DC7-2010-3F43-188DCFE71A9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The &lt;DWG or SWG name&gt; recommends that the OGC Technical Committee approve release of [OGC Document Number] “&lt;OGC Document Name&gt;” as an OGC &lt;White Paper/Discussion Paper/ Engineering Report&gt;. </a:t>
            </a:r>
          </a:p>
          <a:p>
            <a:pPr lvl="1"/>
            <a:r>
              <a:rPr lang="en-US" dirty="0"/>
              <a:t>Pending any final edits and review by OGC staff </a:t>
            </a:r>
          </a:p>
          <a:p>
            <a:pPr lvl="1"/>
            <a:r>
              <a:rPr lang="en-US" dirty="0"/>
              <a:t>&lt;Any Discussion Points that the TC needs to be aware of&gt; </a:t>
            </a:r>
          </a:p>
          <a:p>
            <a:pPr lvl="1"/>
            <a:r>
              <a:rPr lang="en-US" dirty="0"/>
              <a:t>Motion: &lt;Name of person making the motion&gt; </a:t>
            </a:r>
          </a:p>
          <a:p>
            <a:pPr lvl="1"/>
            <a:r>
              <a:rPr lang="en-US" dirty="0"/>
              <a:t>Second: &lt;name of the person seconding the motion&gt; </a:t>
            </a:r>
          </a:p>
          <a:p>
            <a:pPr lvl="1"/>
            <a:r>
              <a:rPr lang="en-US" dirty="0"/>
              <a:t>Discussion: </a:t>
            </a:r>
          </a:p>
          <a:p>
            <a:r>
              <a:rPr lang="en-US" dirty="0"/>
              <a:t>If there is a hand vote, the results of the vote. Otherwise, the phrase &lt;There was no objection to unanimous consent&gt; should be used </a:t>
            </a:r>
          </a:p>
          <a:p>
            <a:r>
              <a:rPr lang="en-US" dirty="0"/>
              <a:t>Short abstract of the document shall go here 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E137F5-D4A7-496E-D388-10EFD7E1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for TC Document Approval Motion</a:t>
            </a:r>
          </a:p>
        </p:txBody>
      </p:sp>
    </p:spTree>
    <p:extLst>
      <p:ext uri="{BB962C8B-B14F-4D97-AF65-F5344CB8AC3E}">
        <p14:creationId xmlns:p14="http://schemas.microsoft.com/office/powerpoint/2010/main" val="2421401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E912E5-BE70-E166-9C14-A01C2CB2CD57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The &lt;DWG or SWG name&gt; recommends that the OGC Technical Committee approve an electronic vote to approve release of &lt;OGC Document Number&gt; “&lt;OGC Document Name&gt;” as an OGC &lt;Best Practice/Standard&gt;. </a:t>
            </a:r>
          </a:p>
          <a:p>
            <a:pPr lvl="1"/>
            <a:r>
              <a:rPr lang="en-US" dirty="0"/>
              <a:t>Pending any final edits and review by OGC staff </a:t>
            </a:r>
          </a:p>
          <a:p>
            <a:pPr lvl="1"/>
            <a:r>
              <a:rPr lang="en-US" dirty="0"/>
              <a:t>&lt;Any Discussion Points that the TC needs to be aware of&gt; </a:t>
            </a:r>
          </a:p>
          <a:p>
            <a:pPr lvl="1"/>
            <a:r>
              <a:rPr lang="en-US" dirty="0"/>
              <a:t>Motion: &lt;Name of person making the motion&gt; </a:t>
            </a:r>
          </a:p>
          <a:p>
            <a:pPr lvl="1"/>
            <a:r>
              <a:rPr lang="en-US" dirty="0"/>
              <a:t>Second: &lt;name of the person seconding the motion&gt; </a:t>
            </a:r>
          </a:p>
          <a:p>
            <a:pPr lvl="1"/>
            <a:r>
              <a:rPr lang="en-US" dirty="0"/>
              <a:t>Discussion: </a:t>
            </a:r>
          </a:p>
          <a:p>
            <a:r>
              <a:rPr lang="en-US" dirty="0"/>
              <a:t>If there is a hand vote, the results of the vote. Otherwise, the phrase &lt;There was no objection to unanimous consent&gt; should be used 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AA52A3-9149-1633-182A-2DB65D73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to Request a TC Electronic Vote</a:t>
            </a:r>
          </a:p>
        </p:txBody>
      </p:sp>
    </p:spTree>
    <p:extLst>
      <p:ext uri="{BB962C8B-B14F-4D97-AF65-F5344CB8AC3E}">
        <p14:creationId xmlns:p14="http://schemas.microsoft.com/office/powerpoint/2010/main" val="2453074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20FE9A0-8BA4-3DA8-36CD-E1C738B8B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Members: please record your attendance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A0E430-A7DE-6C8F-DB62-98DCB5A19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84350" y="4908550"/>
            <a:ext cx="14719300" cy="351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E9CDEE45-F301-07F4-D91B-2E4AC9316156}"/>
              </a:ext>
            </a:extLst>
          </p:cNvPr>
          <p:cNvSpPr/>
          <p:nvPr/>
        </p:nvSpPr>
        <p:spPr>
          <a:xfrm>
            <a:off x="2057400" y="2406650"/>
            <a:ext cx="2590800" cy="1670050"/>
          </a:xfrm>
          <a:prstGeom prst="wedgeRectCallout">
            <a:avLst>
              <a:gd name="adj1" fmla="val -20833"/>
              <a:gd name="adj2" fmla="val 13358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8F04B-E287-7A64-8649-74ADD56A7924}"/>
              </a:ext>
            </a:extLst>
          </p:cNvPr>
          <p:cNvSpPr txBox="1"/>
          <p:nvPr/>
        </p:nvSpPr>
        <p:spPr>
          <a:xfrm>
            <a:off x="2362200" y="2691749"/>
            <a:ext cx="2514600" cy="1143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Find the Appropriate Project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96077D-7207-36F7-2C69-5A8F6008F5B9}"/>
              </a:ext>
            </a:extLst>
          </p:cNvPr>
          <p:cNvSpPr/>
          <p:nvPr/>
        </p:nvSpPr>
        <p:spPr>
          <a:xfrm>
            <a:off x="1645635" y="2019300"/>
            <a:ext cx="672449" cy="672449"/>
          </a:xfrm>
          <a:prstGeom prst="ellipse">
            <a:avLst/>
          </a:prstGeom>
          <a:solidFill>
            <a:srgbClr val="6BC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C9780-A753-B217-FD40-6DBAD568475D}"/>
              </a:ext>
            </a:extLst>
          </p:cNvPr>
          <p:cNvSpPr txBox="1"/>
          <p:nvPr/>
        </p:nvSpPr>
        <p:spPr>
          <a:xfrm>
            <a:off x="1760061" y="2177388"/>
            <a:ext cx="457200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3000" b="1" dirty="0"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F099759E-4F16-C067-EADD-1417D277DBB6}"/>
              </a:ext>
            </a:extLst>
          </p:cNvPr>
          <p:cNvSpPr/>
          <p:nvPr/>
        </p:nvSpPr>
        <p:spPr>
          <a:xfrm>
            <a:off x="7267354" y="2406650"/>
            <a:ext cx="2590800" cy="1670050"/>
          </a:xfrm>
          <a:prstGeom prst="wedgeRectCallout">
            <a:avLst>
              <a:gd name="adj1" fmla="val -51202"/>
              <a:gd name="adj2" fmla="val 2042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762DD9-F45C-73FF-8985-A14DAC9A822C}"/>
              </a:ext>
            </a:extLst>
          </p:cNvPr>
          <p:cNvSpPr txBox="1"/>
          <p:nvPr/>
        </p:nvSpPr>
        <p:spPr>
          <a:xfrm>
            <a:off x="7572154" y="2691749"/>
            <a:ext cx="2514600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Go to the Attendance Tab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691D0A-16AC-FA4E-7364-D2052076A8F3}"/>
              </a:ext>
            </a:extLst>
          </p:cNvPr>
          <p:cNvSpPr/>
          <p:nvPr/>
        </p:nvSpPr>
        <p:spPr>
          <a:xfrm>
            <a:off x="6855589" y="2019300"/>
            <a:ext cx="672449" cy="672449"/>
          </a:xfrm>
          <a:prstGeom prst="ellipse">
            <a:avLst/>
          </a:prstGeom>
          <a:solidFill>
            <a:srgbClr val="6BC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D8FC91-7410-B001-E0CB-A7DF4F1E8543}"/>
              </a:ext>
            </a:extLst>
          </p:cNvPr>
          <p:cNvSpPr txBox="1"/>
          <p:nvPr/>
        </p:nvSpPr>
        <p:spPr>
          <a:xfrm>
            <a:off x="6970015" y="2177388"/>
            <a:ext cx="457200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3000" b="1" dirty="0">
                <a:latin typeface="Aptos" panose="020B0004020202020204" pitchFamily="34" charset="0"/>
              </a:rPr>
              <a:t>2</a:t>
            </a:r>
          </a:p>
        </p:txBody>
      </p:sp>
      <p:sp>
        <p:nvSpPr>
          <p:cNvPr id="13" name="Rectangular Callout 12">
            <a:extLst>
              <a:ext uri="{FF2B5EF4-FFF2-40B4-BE49-F238E27FC236}">
                <a16:creationId xmlns:a16="http://schemas.microsoft.com/office/drawing/2014/main" id="{1254FBC1-C2AC-51DC-ACF8-C3EA53AB966C}"/>
              </a:ext>
            </a:extLst>
          </p:cNvPr>
          <p:cNvSpPr/>
          <p:nvPr/>
        </p:nvSpPr>
        <p:spPr>
          <a:xfrm>
            <a:off x="12336660" y="2406650"/>
            <a:ext cx="2590800" cy="1670050"/>
          </a:xfrm>
          <a:prstGeom prst="wedgeRectCallout">
            <a:avLst>
              <a:gd name="adj1" fmla="val 70160"/>
              <a:gd name="adj2" fmla="val 2551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FB793B-748E-9F1C-535A-0C052F78684C}"/>
              </a:ext>
            </a:extLst>
          </p:cNvPr>
          <p:cNvSpPr txBox="1"/>
          <p:nvPr/>
        </p:nvSpPr>
        <p:spPr>
          <a:xfrm>
            <a:off x="12641460" y="2691749"/>
            <a:ext cx="2022625" cy="11439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660"/>
              </a:lnSpc>
            </a:pPr>
            <a:r>
              <a:rPr lang="en-US" sz="2800" dirty="0">
                <a:solidFill>
                  <a:schemeClr val="bg1"/>
                </a:solidFill>
                <a:latin typeface="Aptos" panose="020B0004020202020204" pitchFamily="34" charset="0"/>
              </a:rPr>
              <a:t>Add Yourself to the Session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BF41512-AFFB-664D-36F6-8652D4C92524}"/>
              </a:ext>
            </a:extLst>
          </p:cNvPr>
          <p:cNvSpPr/>
          <p:nvPr/>
        </p:nvSpPr>
        <p:spPr>
          <a:xfrm>
            <a:off x="11924895" y="2019300"/>
            <a:ext cx="672449" cy="672449"/>
          </a:xfrm>
          <a:prstGeom prst="ellipse">
            <a:avLst/>
          </a:prstGeom>
          <a:solidFill>
            <a:srgbClr val="6BCF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3F5EB5-40BD-675D-35E8-CED6082E4D10}"/>
              </a:ext>
            </a:extLst>
          </p:cNvPr>
          <p:cNvSpPr txBox="1"/>
          <p:nvPr/>
        </p:nvSpPr>
        <p:spPr>
          <a:xfrm>
            <a:off x="12039321" y="2177388"/>
            <a:ext cx="457200" cy="458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3000" b="1" dirty="0">
                <a:latin typeface="Aptos" panose="020B00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263503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361F3-E0BC-3826-E876-D32CE506BD80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Chairs: please write a series of bullets to describe what your Working Group does – this should be presented at the beginning of each session</a:t>
            </a:r>
          </a:p>
          <a:p>
            <a:endParaRPr lang="en-US" dirty="0"/>
          </a:p>
          <a:p>
            <a:r>
              <a:rPr lang="en-US" dirty="0"/>
              <a:t>No need to be comprehensive or spend more than a few minutes, consider what you want new attendees to learn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03C7FE-A343-D404-B7C1-1411A49F0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this Working Group</a:t>
            </a:r>
          </a:p>
        </p:txBody>
      </p:sp>
    </p:spTree>
    <p:extLst>
      <p:ext uri="{BB962C8B-B14F-4D97-AF65-F5344CB8AC3E}">
        <p14:creationId xmlns:p14="http://schemas.microsoft.com/office/powerpoint/2010/main" val="2319777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D95E8B-46FB-DAED-3980-A4115267D575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Welcome</a:t>
            </a:r>
          </a:p>
          <a:p>
            <a:r>
              <a:rPr lang="en-US" dirty="0"/>
              <a:t>Tam Belayneh (ESRI): Gaussian splats [15 minutes]</a:t>
            </a:r>
          </a:p>
          <a:p>
            <a:r>
              <a:rPr lang="en-US" dirty="0"/>
              <a:t>Steve Smyth: (</a:t>
            </a:r>
            <a:r>
              <a:rPr lang="en-US" dirty="0" err="1"/>
              <a:t>CityGML</a:t>
            </a:r>
            <a:r>
              <a:rPr lang="en-US" dirty="0"/>
              <a:t> SWG) New Combined Monthly </a:t>
            </a:r>
            <a:r>
              <a:rPr lang="en-US" dirty="0" err="1"/>
              <a:t>CityGML</a:t>
            </a:r>
            <a:r>
              <a:rPr lang="en-US" dirty="0"/>
              <a:t> Online Meetings: [5 minutes]</a:t>
            </a:r>
          </a:p>
          <a:p>
            <a:pPr lvl="1"/>
            <a:r>
              <a:rPr lang="en-US" dirty="0" err="1"/>
              <a:t>CityGML</a:t>
            </a:r>
            <a:r>
              <a:rPr lang="en-US" dirty="0"/>
              <a:t> 3 Maintenance and Support</a:t>
            </a:r>
          </a:p>
          <a:p>
            <a:pPr lvl="1"/>
            <a:r>
              <a:rPr lang="en-US" dirty="0"/>
              <a:t>3DCityGB and CityGML4J</a:t>
            </a:r>
          </a:p>
          <a:p>
            <a:pPr lvl="1"/>
            <a:r>
              <a:rPr lang="en-US" dirty="0" err="1"/>
              <a:t>CityRDF</a:t>
            </a:r>
            <a:endParaRPr lang="en-US" dirty="0"/>
          </a:p>
          <a:p>
            <a:pPr lvl="1"/>
            <a:r>
              <a:rPr lang="en-US" dirty="0" err="1"/>
              <a:t>CityGML</a:t>
            </a:r>
            <a:r>
              <a:rPr lang="en-US" dirty="0"/>
              <a:t> SWG participation in creating a standard profile</a:t>
            </a:r>
          </a:p>
          <a:p>
            <a:r>
              <a:rPr lang="en-US" dirty="0"/>
              <a:t>Mei-Ling (Milly) Yeh, (Associate Professor, GIS Research Center, Feng Chia University)  Applications of Urban Digital Twins [15 minutes]</a:t>
            </a:r>
          </a:p>
          <a:p>
            <a:r>
              <a:rPr lang="en-US" dirty="0"/>
              <a:t>Chikako Yasutaka, Yuka Sogawa (Asia Air Survey, MLIT): </a:t>
            </a:r>
            <a:r>
              <a:rPr lang="en-US" dirty="0" err="1"/>
              <a:t>CityGML</a:t>
            </a:r>
            <a:r>
              <a:rPr lang="en-US" dirty="0"/>
              <a:t> to </a:t>
            </a:r>
            <a:r>
              <a:rPr lang="en-US" dirty="0" err="1"/>
              <a:t>glTF</a:t>
            </a:r>
            <a:r>
              <a:rPr lang="en-US" dirty="0"/>
              <a:t> Conversion [15 minutes]</a:t>
            </a:r>
          </a:p>
          <a:p>
            <a:r>
              <a:rPr lang="en-US" dirty="0"/>
              <a:t>Steve Smyth (</a:t>
            </a:r>
            <a:r>
              <a:rPr lang="en-US" dirty="0" err="1"/>
              <a:t>CityGML</a:t>
            </a:r>
            <a:r>
              <a:rPr lang="en-US" dirty="0"/>
              <a:t> SWG): Rendering Millions of </a:t>
            </a:r>
            <a:r>
              <a:rPr lang="en-US" dirty="0" err="1"/>
              <a:t>CityGML</a:t>
            </a:r>
            <a:r>
              <a:rPr lang="en-US" dirty="0"/>
              <a:t> Building Models as </a:t>
            </a:r>
            <a:r>
              <a:rPr lang="en-US" dirty="0" err="1"/>
              <a:t>glTF</a:t>
            </a:r>
            <a:r>
              <a:rPr lang="en-US" dirty="0"/>
              <a:t>  [10 minutes]</a:t>
            </a:r>
          </a:p>
          <a:p>
            <a:r>
              <a:rPr lang="en-US" dirty="0" err="1"/>
              <a:t>Wrapup</a:t>
            </a:r>
            <a:r>
              <a:rPr lang="en-US" dirty="0"/>
              <a:t> – Time permitting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F395F5-0DF7-5C8D-7692-B319211B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ptos"/>
              </a:rPr>
              <a:t>Agenda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04E378-87D1-2510-42F2-EE5B681B6E94}"/>
              </a:ext>
            </a:extLst>
          </p:cNvPr>
          <p:cNvSpPr txBox="1"/>
          <p:nvPr/>
        </p:nvSpPr>
        <p:spPr>
          <a:xfrm>
            <a:off x="10210800" y="723900"/>
            <a:ext cx="9144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Session Agenda Items</a:t>
            </a:r>
          </a:p>
          <a:p>
            <a:endParaRPr lang="en-US" dirty="0"/>
          </a:p>
          <a:p>
            <a:r>
              <a:rPr lang="en-US" dirty="0"/>
              <a:t>Speaker: </a:t>
            </a:r>
          </a:p>
          <a:p>
            <a:endParaRPr lang="en-US" dirty="0"/>
          </a:p>
          <a:p>
            <a:r>
              <a:rPr lang="en-US" dirty="0"/>
              <a:t>Speaker: </a:t>
            </a:r>
          </a:p>
          <a:p>
            <a:endParaRPr lang="en-US" dirty="0"/>
          </a:p>
          <a:p>
            <a:r>
              <a:rPr lang="en-US" dirty="0"/>
              <a:t>Speaker: </a:t>
            </a:r>
          </a:p>
          <a:p>
            <a:r>
              <a:rPr lang="en-US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263029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8A4395-19E6-60A6-03CF-8026CD2CB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Presentations</a:t>
            </a:r>
          </a:p>
        </p:txBody>
      </p:sp>
    </p:spTree>
    <p:extLst>
      <p:ext uri="{BB962C8B-B14F-4D97-AF65-F5344CB8AC3E}">
        <p14:creationId xmlns:p14="http://schemas.microsoft.com/office/powerpoint/2010/main" val="344800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BDB8-DF10-98A1-59E9-62F2AEDC7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FD30CF-2D58-CD0E-E26B-A2ADA32F841A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r>
              <a:rPr lang="en-US" dirty="0"/>
              <a:t>Tam Belayneh (ESRI): 													Gaussian splats [15 minutes]</a:t>
            </a:r>
          </a:p>
          <a:p>
            <a:r>
              <a:rPr lang="en-US" dirty="0"/>
              <a:t>Steve Smyth: (</a:t>
            </a:r>
            <a:r>
              <a:rPr lang="en-US" dirty="0" err="1"/>
              <a:t>CityGML</a:t>
            </a:r>
            <a:r>
              <a:rPr lang="en-US" dirty="0"/>
              <a:t> SWG) 													New Combined Monthly </a:t>
            </a:r>
            <a:r>
              <a:rPr lang="en-US" dirty="0" err="1"/>
              <a:t>CityGML</a:t>
            </a:r>
            <a:r>
              <a:rPr lang="en-US" dirty="0"/>
              <a:t> Online Meetings: [5 minutes]</a:t>
            </a:r>
          </a:p>
          <a:p>
            <a:r>
              <a:rPr lang="en-US" dirty="0"/>
              <a:t>Mei-Ling (Milly) Yeh, (Associate Professor, GIS Research Center, Feng Chia University)  	Applications of Urban Digital Twins [15 minutes]</a:t>
            </a:r>
          </a:p>
          <a:p>
            <a:r>
              <a:rPr lang="en-US" dirty="0"/>
              <a:t>Chikako Yasutaka, Yuka Sogawa (Asia Air Survey, MLIT): 							</a:t>
            </a:r>
            <a:r>
              <a:rPr lang="en-US" dirty="0" err="1"/>
              <a:t>CityGML</a:t>
            </a:r>
            <a:r>
              <a:rPr lang="en-US" dirty="0"/>
              <a:t> to </a:t>
            </a:r>
            <a:r>
              <a:rPr lang="en-US" dirty="0" err="1"/>
              <a:t>glTF</a:t>
            </a:r>
            <a:r>
              <a:rPr lang="en-US" dirty="0"/>
              <a:t> Conversion [15 minutes]</a:t>
            </a:r>
          </a:p>
          <a:p>
            <a:r>
              <a:rPr lang="en-US" dirty="0"/>
              <a:t>Steve Smyth (</a:t>
            </a:r>
            <a:r>
              <a:rPr lang="en-US" dirty="0" err="1"/>
              <a:t>CityGML</a:t>
            </a:r>
            <a:r>
              <a:rPr lang="en-US" dirty="0"/>
              <a:t> SWG): 												Rendering Millions of </a:t>
            </a:r>
            <a:r>
              <a:rPr lang="en-US" dirty="0" err="1"/>
              <a:t>CityGML</a:t>
            </a:r>
            <a:r>
              <a:rPr lang="en-US" dirty="0"/>
              <a:t> Building Models as </a:t>
            </a:r>
            <a:r>
              <a:rPr lang="en-US" dirty="0" err="1"/>
              <a:t>glTF</a:t>
            </a:r>
            <a:r>
              <a:rPr lang="en-US" dirty="0"/>
              <a:t>  [10 minutes]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2722CA-7074-D271-A463-49010A815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Presenters</a:t>
            </a:r>
          </a:p>
        </p:txBody>
      </p:sp>
    </p:spTree>
    <p:extLst>
      <p:ext uri="{BB962C8B-B14F-4D97-AF65-F5344CB8AC3E}">
        <p14:creationId xmlns:p14="http://schemas.microsoft.com/office/powerpoint/2010/main" val="3296042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484F-6D55-454D-59F5-9D36A06C5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A3326C1-471F-52DD-A24D-32685BD6BED5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pPr lvl="1"/>
            <a:r>
              <a:rPr lang="en-US" dirty="0"/>
              <a:t>A standard that is not actively maintained will (and should) not be used.</a:t>
            </a:r>
          </a:p>
          <a:p>
            <a:pPr lvl="1"/>
            <a:r>
              <a:rPr lang="en-US" dirty="0"/>
              <a:t>Meeting topics</a:t>
            </a:r>
          </a:p>
          <a:p>
            <a:pPr lvl="2"/>
            <a:r>
              <a:rPr lang="en-US" dirty="0" err="1"/>
              <a:t>CityGML</a:t>
            </a:r>
            <a:r>
              <a:rPr lang="en-US" dirty="0"/>
              <a:t> 3 Maintenance and Support</a:t>
            </a:r>
          </a:p>
          <a:p>
            <a:pPr lvl="2"/>
            <a:r>
              <a:rPr lang="en-US" dirty="0"/>
              <a:t>3DCityGB and CityGML4J</a:t>
            </a:r>
          </a:p>
          <a:p>
            <a:pPr lvl="2"/>
            <a:r>
              <a:rPr lang="en-US" dirty="0" err="1"/>
              <a:t>CityRDF</a:t>
            </a:r>
            <a:endParaRPr lang="en-US" dirty="0"/>
          </a:p>
          <a:p>
            <a:pPr lvl="2"/>
            <a:r>
              <a:rPr lang="en-US" dirty="0" err="1"/>
              <a:t>CityGML</a:t>
            </a:r>
            <a:r>
              <a:rPr lang="en-US" dirty="0"/>
              <a:t> SWG participation in creating a standard profile</a:t>
            </a:r>
          </a:p>
          <a:p>
            <a:pPr lvl="1"/>
            <a:r>
              <a:rPr lang="en-US" dirty="0"/>
              <a:t>Meeting schedule – Meetings duplicated in two recorded sessions</a:t>
            </a:r>
          </a:p>
          <a:p>
            <a:pPr lvl="2"/>
            <a:r>
              <a:rPr lang="en-US" dirty="0"/>
              <a:t>First Thursday each month</a:t>
            </a:r>
          </a:p>
          <a:p>
            <a:pPr lvl="2"/>
            <a:r>
              <a:rPr lang="en-US" dirty="0"/>
              <a:t>Meeting A at 15:00 UTC+9/06:00 UTC</a:t>
            </a:r>
          </a:p>
          <a:p>
            <a:pPr lvl="2"/>
            <a:r>
              <a:rPr lang="en-US" dirty="0"/>
              <a:t>Meeting B at 15:00 UTC+1/14:00 UTC</a:t>
            </a:r>
          </a:p>
          <a:p>
            <a:pPr lvl="2"/>
            <a:r>
              <a:rPr lang="en-US" dirty="0"/>
              <a:t>First meeting 6 November 2025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48D61A-EBAD-5AAC-C563-181ED400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Combined Monthly </a:t>
            </a:r>
            <a:r>
              <a:rPr lang="en-US" dirty="0" err="1"/>
              <a:t>CityGML</a:t>
            </a:r>
            <a:r>
              <a:rPr lang="en-US" dirty="0"/>
              <a:t> Online Meetings</a:t>
            </a:r>
          </a:p>
        </p:txBody>
      </p:sp>
    </p:spTree>
    <p:extLst>
      <p:ext uri="{BB962C8B-B14F-4D97-AF65-F5344CB8AC3E}">
        <p14:creationId xmlns:p14="http://schemas.microsoft.com/office/powerpoint/2010/main" val="1837411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261B6-7673-A1C4-6A21-2FF71A044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6BD07A-8080-F7CD-4771-2F4FB187FDA5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/>
          <a:lstStyle/>
          <a:p>
            <a:pPr lvl="1"/>
            <a:r>
              <a:rPr lang="en-US" dirty="0"/>
              <a:t>Questions or comments for the presenters?</a:t>
            </a:r>
          </a:p>
          <a:p>
            <a:pPr lvl="1"/>
            <a:r>
              <a:rPr lang="en-US" dirty="0"/>
              <a:t>Thank you for joining us!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B9EF5FC-123C-3219-EA69-AD0E0E44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Wrapup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55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F02F8C8-9474-DBA6-5C09-FB0084C560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latin typeface="Aptos SemiBold" panose="020B0004020202020204" pitchFamily="34" charset="0"/>
              </a:rPr>
              <a:t>www.ogc.org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FC2607-90B6-1BE6-26DA-96BD3BC71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761" y="3490404"/>
            <a:ext cx="6110039" cy="3306192"/>
          </a:xfrm>
        </p:spPr>
        <p:txBody>
          <a:bodyPr/>
          <a:lstStyle/>
          <a:p>
            <a:pPr>
              <a:lnSpc>
                <a:spcPts val="9800"/>
              </a:lnSpc>
            </a:pPr>
            <a:r>
              <a:rPr lang="en-US" sz="12300" dirty="0">
                <a:latin typeface="Aptos"/>
              </a:rPr>
              <a:t>THANK YOU</a:t>
            </a:r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9034441-C71F-F0B9-C2CF-43904F4FF5E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</p:spTree>
    <p:extLst>
      <p:ext uri="{BB962C8B-B14F-4D97-AF65-F5344CB8AC3E}">
        <p14:creationId xmlns:p14="http://schemas.microsoft.com/office/powerpoint/2010/main" val="32693848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GC BRAND COLOURS">
      <a:dk1>
        <a:srgbClr val="000000"/>
      </a:dk1>
      <a:lt1>
        <a:srgbClr val="FFFFFF"/>
      </a:lt1>
      <a:dk2>
        <a:srgbClr val="1F497D"/>
      </a:dk2>
      <a:lt2>
        <a:srgbClr val="E3EFFC"/>
      </a:lt2>
      <a:accent1>
        <a:srgbClr val="1A2483"/>
      </a:accent1>
      <a:accent2>
        <a:srgbClr val="263BD3"/>
      </a:accent2>
      <a:accent3>
        <a:srgbClr val="D6E832"/>
      </a:accent3>
      <a:accent4>
        <a:srgbClr val="92DEFF"/>
      </a:accent4>
      <a:accent5>
        <a:srgbClr val="BAD6FF"/>
      </a:accent5>
      <a:accent6>
        <a:srgbClr val="AAB50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sktop version - PPT MASTER" id="{7FEBD1E3-3883-9049-8AF0-44F39D7ACA2B}" vid="{45FF2EAE-8C52-A747-9309-B2C3AB4E5FB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d591f4a-b750-44ad-8ebf-06d36ba90675" xsi:nil="true"/>
    <lcf76f155ced4ddcb4097134ff3c332f xmlns="d6fbc86c-d850-4140-ac77-9d31bd829bdd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9E3310CD124948B4E279413993BB0E" ma:contentTypeVersion="13" ma:contentTypeDescription="Create a new document." ma:contentTypeScope="" ma:versionID="0a4033e78b75580e944694f4110b9443">
  <xsd:schema xmlns:xsd="http://www.w3.org/2001/XMLSchema" xmlns:xs="http://www.w3.org/2001/XMLSchema" xmlns:p="http://schemas.microsoft.com/office/2006/metadata/properties" xmlns:ns2="d6fbc86c-d850-4140-ac77-9d31bd829bdd" xmlns:ns3="9d591f4a-b750-44ad-8ebf-06d36ba90675" targetNamespace="http://schemas.microsoft.com/office/2006/metadata/properties" ma:root="true" ma:fieldsID="efd5ec2613c3be04dd453b3842ae1d37" ns2:_="" ns3:_="">
    <xsd:import namespace="d6fbc86c-d850-4140-ac77-9d31bd829bdd"/>
    <xsd:import namespace="9d591f4a-b750-44ad-8ebf-06d36ba906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fbc86c-d850-4140-ac77-9d31bd829bd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2e216777-a1e1-495c-93e8-2566215d52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591f4a-b750-44ad-8ebf-06d36ba9067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2c77d112-1c04-4fa5-a3ca-824683e69c49}" ma:internalName="TaxCatchAll" ma:showField="CatchAllData" ma:web="9d591f4a-b750-44ad-8ebf-06d36ba906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83FC41-384C-4416-9A4E-6653321403C3}">
  <ds:schemaRefs>
    <ds:schemaRef ds:uri="http://schemas.microsoft.com/office/2006/metadata/properties"/>
    <ds:schemaRef ds:uri="http://schemas.microsoft.com/office/infopath/2007/PartnerControls"/>
    <ds:schemaRef ds:uri="9d591f4a-b750-44ad-8ebf-06d36ba90675"/>
    <ds:schemaRef ds:uri="d6fbc86c-d850-4140-ac77-9d31bd829bdd"/>
  </ds:schemaRefs>
</ds:datastoreItem>
</file>

<file path=customXml/itemProps2.xml><?xml version="1.0" encoding="utf-8"?>
<ds:datastoreItem xmlns:ds="http://schemas.openxmlformats.org/officeDocument/2006/customXml" ds:itemID="{311F3D4D-EBA0-40F5-94E2-7634A01ED3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fbc86c-d850-4140-ac77-9d31bd829bdd"/>
    <ds:schemaRef ds:uri="9d591f4a-b750-44ad-8ebf-06d36ba906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028D80A-D8F1-4E9F-96FE-EDED6B3841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2009</TotalTime>
  <Words>919</Words>
  <Application>Microsoft Office PowerPoint</Application>
  <PresentationFormat>Custom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 Display</vt:lpstr>
      <vt:lpstr>Calibri</vt:lpstr>
      <vt:lpstr>Aptos</vt:lpstr>
      <vt:lpstr>Arial</vt:lpstr>
      <vt:lpstr>Aptos SemiBold</vt:lpstr>
      <vt:lpstr>Office Theme</vt:lpstr>
      <vt:lpstr>Steve Smyth 28 October 2025</vt:lpstr>
      <vt:lpstr>Online Members: please record your attendance</vt:lpstr>
      <vt:lpstr>About this Working Group</vt:lpstr>
      <vt:lpstr>Agenda</vt:lpstr>
      <vt:lpstr>The Presentations</vt:lpstr>
      <vt:lpstr>Presenters</vt:lpstr>
      <vt:lpstr>New Combined Monthly CityGML Online Meetings</vt:lpstr>
      <vt:lpstr>Wrapup</vt:lpstr>
      <vt:lpstr>THANK YOU</vt:lpstr>
      <vt:lpstr>Backup slides</vt:lpstr>
      <vt:lpstr>Template for WG Action Motion</vt:lpstr>
      <vt:lpstr>Template for Chair Election</vt:lpstr>
      <vt:lpstr>Template for TC Document Approval Motion</vt:lpstr>
      <vt:lpstr>Template to Request a TC Electronic Vote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Scott Simmons</dc:creator>
  <cp:lastModifiedBy>Steve Smyth</cp:lastModifiedBy>
  <cp:revision>29</cp:revision>
  <dcterms:created xsi:type="dcterms:W3CDTF">2025-04-29T18:14:43Z</dcterms:created>
  <dcterms:modified xsi:type="dcterms:W3CDTF">2025-10-20T13:13:42Z</dcterms:modified>
  <dc:identifier>DAGYbemYEzg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0x0101002E9E3310CD124948B4E279413993BB0E</vt:lpwstr>
  </property>
  <property fmtid="{D5CDD505-2E9C-101B-9397-08002B2CF9AE}" pid="3" name="MediaServiceImageTags">
    <vt:lpwstr/>
  </property>
</Properties>
</file>