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AD60E-17B1-4E51-9E61-3B29B69816C6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1EF1-F3A2-4B52-9B0F-C22E23D53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5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7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0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9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0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5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vX6EboiF0YaXD_EEEE5e-KRVPLOc8dJrxeQFmV6j3eM/edit#slide=id.g2b151df1884_0_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563638"/>
            <a:ext cx="7772400" cy="1102519"/>
          </a:xfrm>
        </p:spPr>
        <p:txBody>
          <a:bodyPr>
            <a:normAutofit/>
          </a:bodyPr>
          <a:lstStyle/>
          <a:p>
            <a:r>
              <a:rPr lang="fr-FR" b="1" i="1" dirty="0" smtClean="0"/>
              <a:t>Atelier « </a:t>
            </a:r>
            <a:r>
              <a:rPr lang="fr-FR" b="1" i="1" dirty="0" err="1" smtClean="0"/>
              <a:t>Analysis</a:t>
            </a:r>
            <a:r>
              <a:rPr lang="fr-FR" b="1" i="1" dirty="0" smtClean="0"/>
              <a:t> </a:t>
            </a:r>
            <a:r>
              <a:rPr lang="fr-FR" b="1" i="1" dirty="0" err="1" smtClean="0"/>
              <a:t>Ready</a:t>
            </a:r>
            <a:r>
              <a:rPr lang="fr-FR" b="1" i="1" dirty="0" smtClean="0"/>
              <a:t> Data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517743"/>
            <a:ext cx="6624736" cy="1314450"/>
          </a:xfrm>
        </p:spPr>
        <p:txBody>
          <a:bodyPr>
            <a:normAutofit/>
          </a:bodyPr>
          <a:lstStyle/>
          <a:p>
            <a:r>
              <a:rPr lang="fr-FR" b="1" i="1" dirty="0" smtClean="0"/>
              <a:t>Journée Interopérabilité et Innovation</a:t>
            </a:r>
            <a:endParaRPr lang="fr-FR" dirty="0"/>
          </a:p>
          <a:p>
            <a:endParaRPr lang="fr-FR" dirty="0"/>
          </a:p>
        </p:txBody>
      </p:sp>
      <p:pic>
        <p:nvPicPr>
          <p:cNvPr id="1032" name="Image 4" descr="Open_Geospatial_Consortium_logo.svg-320px-stra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651"/>
            <a:ext cx="2232248" cy="75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1443"/>
            <a:ext cx="1944216" cy="56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Image 6" descr="IGN_SIGNATURE_COUL_RVB-640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641"/>
            <a:ext cx="194366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Image 7" descr="https://upload.wikimedia.org/wikipedia/fr/thumb/1/1e/Logo_BRGM.svg/640px-Logo_BRG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98940"/>
            <a:ext cx="2376264" cy="9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Image 1" descr="image0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55348"/>
            <a:ext cx="2203136" cy="8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Image 8" descr="https://www.data-terra.org/content/themes/data-gaia/resources/assets/images/logos/logo-data-gaia_defau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9902"/>
            <a:ext cx="1013858" cy="101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0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fr-FR" dirty="0" smtClean="0"/>
              <a:t>Programme de </a:t>
            </a:r>
            <a:r>
              <a:rPr lang="fr-FR" dirty="0" smtClean="0"/>
              <a:t>l’atelier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94549"/>
              </p:ext>
            </p:extLst>
          </p:nvPr>
        </p:nvGraphicFramePr>
        <p:xfrm>
          <a:off x="539552" y="1347614"/>
          <a:ext cx="8136904" cy="279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/>
              </a:tblGrid>
              <a:tr h="35108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Programme de l’atelier</a:t>
                      </a:r>
                      <a:endParaRPr lang="fr-FR" sz="1400" dirty="0"/>
                    </a:p>
                  </a:txBody>
                  <a:tcPr/>
                </a:tc>
              </a:tr>
              <a:tr h="39880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Introduction</a:t>
                      </a:r>
                      <a:r>
                        <a:rPr lang="fr-FR" sz="1400" baseline="0" dirty="0" smtClean="0"/>
                        <a:t> (G. Cébélieu)</a:t>
                      </a:r>
                      <a:endParaRPr lang="fr-FR" sz="1400" dirty="0"/>
                    </a:p>
                  </a:txBody>
                  <a:tcPr/>
                </a:tc>
              </a:tr>
              <a:tr h="47424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Développement d'un service ARD pour la JAXA (Agence Spatiale Japonaise) – 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Vincent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Heurteaux</a:t>
                      </a:r>
                      <a:r>
                        <a:rPr lang="fr-FR" sz="1400" baseline="0" dirty="0" smtClean="0"/>
                        <a:t>  (</a:t>
                      </a:r>
                      <a:r>
                        <a:rPr lang="fr-FR" sz="1400" dirty="0" err="1" smtClean="0"/>
                        <a:t>Geomatys</a:t>
                      </a:r>
                      <a:r>
                        <a:rPr lang="fr-FR" sz="1400" dirty="0" smtClean="0"/>
                        <a:t> )</a:t>
                      </a:r>
                    </a:p>
                  </a:txBody>
                  <a:tcPr/>
                </a:tc>
              </a:tr>
              <a:tr h="35108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Préparation et mise à disposition de données </a:t>
                      </a:r>
                      <a:r>
                        <a:rPr lang="fr-FR" sz="1400" dirty="0" err="1" smtClean="0"/>
                        <a:t>Sea</a:t>
                      </a:r>
                      <a:r>
                        <a:rPr lang="fr-FR" sz="1400" dirty="0" smtClean="0"/>
                        <a:t> State CCI </a:t>
                      </a:r>
                      <a:r>
                        <a:rPr lang="fr-FR" sz="1400" baseline="0" dirty="0" smtClean="0"/>
                        <a:t> -  Erwan </a:t>
                      </a:r>
                      <a:r>
                        <a:rPr lang="fr-FR" sz="1400" baseline="0" dirty="0" err="1" smtClean="0"/>
                        <a:t>Bodere</a:t>
                      </a:r>
                      <a:r>
                        <a:rPr lang="fr-FR" sz="1400" baseline="0" dirty="0" smtClean="0"/>
                        <a:t> (Ifremer)</a:t>
                      </a:r>
                      <a:endParaRPr lang="fr-FR" sz="1400" dirty="0"/>
                    </a:p>
                  </a:txBody>
                  <a:tcPr/>
                </a:tc>
              </a:tr>
              <a:tr h="351085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Libinsitu</a:t>
                      </a:r>
                      <a:r>
                        <a:rPr lang="fr-FR" sz="1400" dirty="0" smtClean="0"/>
                        <a:t> : mise à disposition de mesures in-situ de façon standard, interopérable selon les principes FAIR</a:t>
                      </a:r>
                      <a:r>
                        <a:rPr lang="fr-FR" sz="1400" baseline="0" dirty="0" smtClean="0"/>
                        <a:t>  -  Lionel Ménard (Mines de Paris)</a:t>
                      </a:r>
                      <a:endParaRPr lang="fr-FR" sz="1400" dirty="0"/>
                    </a:p>
                  </a:txBody>
                  <a:tcPr/>
                </a:tc>
              </a:tr>
              <a:tr h="35108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Projet NIVA : Retour sur</a:t>
                      </a:r>
                      <a:r>
                        <a:rPr lang="fr-FR" sz="1400" baseline="0" dirty="0" smtClean="0"/>
                        <a:t> la préparation des données </a:t>
                      </a:r>
                      <a:r>
                        <a:rPr lang="fr-FR" sz="1400" baseline="0" dirty="0" err="1" smtClean="0"/>
                        <a:t>Sentinel</a:t>
                      </a:r>
                      <a:r>
                        <a:rPr lang="fr-FR" sz="1400" baseline="0" dirty="0" smtClean="0"/>
                        <a:t>  - Dominique Laurent (IGN)</a:t>
                      </a:r>
                      <a:endParaRPr lang="fr-FR" sz="1400" dirty="0"/>
                    </a:p>
                  </a:txBody>
                  <a:tcPr/>
                </a:tc>
              </a:tr>
              <a:tr h="351085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2"/>
                        </a:rPr>
                        <a:t>Conclusion</a:t>
                      </a:r>
                      <a:r>
                        <a:rPr lang="fr-FR" sz="1400" baseline="0" dirty="0" smtClean="0">
                          <a:hlinkClick r:id="rId2"/>
                        </a:rPr>
                        <a:t> et synthèse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</a:t>
            </a:r>
            <a:r>
              <a:rPr lang="fr-FR" dirty="0" err="1" smtClean="0"/>
              <a:t>Interoperabilité</a:t>
            </a:r>
            <a:r>
              <a:rPr lang="fr-FR" dirty="0" smtClean="0"/>
              <a:t>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2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837" y="23470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1584176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fr-FR" b="1" dirty="0" smtClean="0"/>
              <a:t>Un travail de normalisation en cours à l’OGC et l’ISO</a:t>
            </a:r>
            <a:r>
              <a:rPr lang="fr-FR" dirty="0" smtClean="0"/>
              <a:t> </a:t>
            </a:r>
          </a:p>
          <a:p>
            <a:pPr lvl="1" fontAlgn="base"/>
            <a:r>
              <a:rPr lang="fr-FR" dirty="0" smtClean="0"/>
              <a:t>Exigences </a:t>
            </a:r>
            <a:r>
              <a:rPr lang="fr-FR" dirty="0"/>
              <a:t>minimales et cibles pour des données géographiques en terme de </a:t>
            </a:r>
          </a:p>
          <a:p>
            <a:pPr lvl="2" fontAlgn="base"/>
            <a:r>
              <a:rPr lang="fr-FR" dirty="0"/>
              <a:t>Qualité, Métadonnées, prétraitements,  organisation des données</a:t>
            </a:r>
          </a:p>
          <a:p>
            <a:pPr lvl="2" fontAlgn="base"/>
            <a:r>
              <a:rPr lang="fr-FR" dirty="0"/>
              <a:t>Pour quelle puissent être prêtes à être utilisées en conjonction avec d’autres jeux de données</a:t>
            </a:r>
          </a:p>
          <a:p>
            <a:pPr marL="0" indent="0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23/01/2024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</a:t>
            </a:r>
            <a:r>
              <a:rPr lang="fr-FR" dirty="0" err="1" smtClean="0"/>
              <a:t>Interoperabilité</a:t>
            </a:r>
            <a:r>
              <a:rPr lang="fr-FR" dirty="0" smtClean="0"/>
              <a:t>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3</a:t>
            </a:fld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-237422" y="1921371"/>
            <a:ext cx="9346765" cy="3184798"/>
            <a:chOff x="-237422" y="1921371"/>
            <a:chExt cx="9346765" cy="31847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067694"/>
              <a:ext cx="6116637" cy="303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à coins arrondis 6"/>
            <p:cNvSpPr/>
            <p:nvPr/>
          </p:nvSpPr>
          <p:spPr>
            <a:xfrm>
              <a:off x="1331640" y="2355726"/>
              <a:ext cx="2160240" cy="27363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2252360"/>
              <a:ext cx="3168352" cy="240762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491880" y="2859782"/>
              <a:ext cx="1258118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5046" y="2067694"/>
              <a:ext cx="3722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2"/>
                  </a:solidFill>
                </a:rPr>
                <a:t>Les concepts fondamentaux (partie 1)</a:t>
              </a:r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517637" y="1921371"/>
              <a:ext cx="4591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/>
                  </a:solidFill>
                </a:rPr>
                <a:t>Les dérivations thématiques (parties suivantes)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 rot="19413674">
              <a:off x="-237422" y="3030797"/>
              <a:ext cx="2171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i="1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DRAFT</a:t>
              </a:r>
              <a:endParaRPr lang="fr-FR" sz="105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2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pPr fontAlgn="base"/>
            <a:r>
              <a:rPr lang="fr-FR" b="1" dirty="0" smtClean="0"/>
              <a:t>« Problématique » de l’atelier</a:t>
            </a:r>
            <a:endParaRPr lang="fr-FR" sz="2400" b="1" dirty="0" smtClean="0"/>
          </a:p>
          <a:p>
            <a:pPr lvl="1" fontAlgn="base"/>
            <a:r>
              <a:rPr lang="fr-FR" dirty="0" smtClean="0"/>
              <a:t>Présentations de mises en œuvre de mise à disposition de données d’observations.</a:t>
            </a:r>
          </a:p>
          <a:p>
            <a:pPr lvl="1" fontAlgn="base"/>
            <a:r>
              <a:rPr lang="fr-FR" dirty="0" smtClean="0"/>
              <a:t>Dans quelle mesure ces mises œuvre permettent d’en faire des ARD (ou pas) ?</a:t>
            </a:r>
          </a:p>
          <a:p>
            <a:pPr lvl="1" fontAlgn="base"/>
            <a:r>
              <a:rPr lang="fr-FR" dirty="0" smtClean="0"/>
              <a:t>Quelles attentes par rapport aux travaux de normalisation ?</a:t>
            </a:r>
          </a:p>
          <a:p>
            <a:pPr marL="457200" lvl="1" indent="0" fontAlgn="base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</a:t>
            </a:r>
            <a:r>
              <a:rPr lang="fr-FR" dirty="0" err="1" smtClean="0"/>
              <a:t>Interoperabilité</a:t>
            </a:r>
            <a:r>
              <a:rPr lang="fr-FR" dirty="0" smtClean="0"/>
              <a:t>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91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152</Words>
  <Application>Microsoft Office PowerPoint</Application>
  <PresentationFormat>Affichage à l'écran (16:9)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Atelier « Analysis Ready Data »</vt:lpstr>
      <vt:lpstr>Programme de l’atelier</vt:lpstr>
      <vt:lpstr>Analysis Ready Data</vt:lpstr>
      <vt:lpstr>Analysis Ready Data</vt:lpstr>
    </vt:vector>
  </TitlesOfParts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JOURNEE INTEROPERABILITE ET INNOVATION - 2024</dc:title>
  <dc:creator>Gilles Cebelieu</dc:creator>
  <cp:lastModifiedBy>Gilles Cebelieu</cp:lastModifiedBy>
  <cp:revision>16</cp:revision>
  <dcterms:created xsi:type="dcterms:W3CDTF">2024-01-20T17:37:39Z</dcterms:created>
  <dcterms:modified xsi:type="dcterms:W3CDTF">2024-01-21T18:40:21Z</dcterms:modified>
</cp:coreProperties>
</file>