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797675" cy="9929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12" y="-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AD60E-17B1-4E51-9E61-3B29B69816C6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6661"/>
            <a:ext cx="543814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31EF1-F3A2-4B52-9B0F-C22E23D53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15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Interoperabilité et innovation - 2024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93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Interoperabilité et innovation - 2024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86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Interoperabilité et innovation - 2024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57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Interoperabilité et innovation - 2024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93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Interoperabilité et innovation - 2024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00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Interoperabilité et innovation - 2024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39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Interoperabilité et innovation - 2024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0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Interoperabilité et innovation - 2024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49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Interoperabilité et innovation - 2024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67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Interoperabilité et innovation - 2024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80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 Interoperabilité et innovation - 2024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55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Journée Interoperabilité et innovation - 2024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289D2-7802-4A80-9D48-D70B3A6F4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4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3427" y="1275606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fr-FR" b="1" i="1" dirty="0"/>
              <a:t>JOURNEE INTEROPERABILITE ET INNOVATION </a:t>
            </a:r>
            <a:r>
              <a:rPr lang="fr-FR" b="1" i="1" dirty="0" smtClean="0"/>
              <a:t>- 2024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59632" y="2517743"/>
            <a:ext cx="6400800" cy="1314450"/>
          </a:xfrm>
        </p:spPr>
        <p:txBody>
          <a:bodyPr>
            <a:normAutofit fontScale="92500" lnSpcReduction="20000"/>
          </a:bodyPr>
          <a:lstStyle/>
          <a:p>
            <a:r>
              <a:rPr lang="fr-FR" b="1" i="1" dirty="0"/>
              <a:t>Le FAIR data en appui à la compréhension de la Terre et de son environnement.</a:t>
            </a:r>
            <a:endParaRPr lang="fr-FR" dirty="0"/>
          </a:p>
          <a:p>
            <a:endParaRPr lang="fr-FR" dirty="0"/>
          </a:p>
        </p:txBody>
      </p:sp>
      <p:pic>
        <p:nvPicPr>
          <p:cNvPr id="1032" name="Image 4" descr="Open_Geospatial_Consortium_logo.svg-320px-stra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3651"/>
            <a:ext cx="2232248" cy="75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Image 3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01443"/>
            <a:ext cx="1944216" cy="56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Image 6" descr="IGN_SIGNATURE_COUL_RVB-640p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1641"/>
            <a:ext cx="194366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Image 7" descr="https://upload.wikimedia.org/wikipedia/fr/thumb/1/1e/Logo_BRGM.svg/640px-Logo_BRGM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98940"/>
            <a:ext cx="2376264" cy="91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Image 1" descr="image0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55348"/>
            <a:ext cx="2203136" cy="89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Image 8" descr="https://www.data-terra.org/content/themes/data-gaia/resources/assets/images/logos/logo-data-gaia_defaul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939902"/>
            <a:ext cx="1013858" cy="101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02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fr-FR" dirty="0" smtClean="0"/>
              <a:t>Programme de la journée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654581"/>
              </p:ext>
            </p:extLst>
          </p:nvPr>
        </p:nvGraphicFramePr>
        <p:xfrm>
          <a:off x="179512" y="844109"/>
          <a:ext cx="4536504" cy="2320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/>
              </a:tblGrid>
              <a:tr h="287481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9h30 Plénière ouverture (Amphi)</a:t>
                      </a:r>
                      <a:endParaRPr lang="fr-FR" sz="1400" dirty="0"/>
                    </a:p>
                  </a:txBody>
                  <a:tcPr/>
                </a:tc>
              </a:tr>
              <a:tr h="287481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Ouverture</a:t>
                      </a:r>
                      <a:r>
                        <a:rPr lang="fr-FR" sz="1200" baseline="0" dirty="0" smtClean="0"/>
                        <a:t> (F. Robida)</a:t>
                      </a:r>
                      <a:endParaRPr lang="fr-FR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Rappel des principes FAIR (S. Grellet) </a:t>
                      </a:r>
                      <a:endParaRPr lang="fr-FR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Vision OGC</a:t>
                      </a:r>
                      <a:r>
                        <a:rPr lang="fr-FR" sz="1200" baseline="0" dirty="0" smtClean="0"/>
                        <a:t> des principes FAIR (M.F. Voidrot)</a:t>
                      </a:r>
                      <a:endParaRPr lang="fr-FR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Les principes FAIR</a:t>
                      </a:r>
                      <a:r>
                        <a:rPr lang="fr-FR" sz="1200" baseline="0" dirty="0" smtClean="0"/>
                        <a:t> et les normes ISO (G. Cébélieu)</a:t>
                      </a:r>
                      <a:endParaRPr lang="fr-FR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Le</a:t>
                      </a:r>
                      <a:r>
                        <a:rPr lang="fr-FR" sz="1200" baseline="0" dirty="0" smtClean="0"/>
                        <a:t> point de vue du CNIG (M. Lambois)</a:t>
                      </a:r>
                      <a:endParaRPr lang="fr-FR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Panorama</a:t>
                      </a:r>
                      <a:r>
                        <a:rPr lang="fr-FR" sz="1200" baseline="0" dirty="0" smtClean="0"/>
                        <a:t> des activités des DWG OGC </a:t>
                      </a:r>
                      <a:r>
                        <a:rPr lang="fr-FR" sz="1200" baseline="0" dirty="0" smtClean="0"/>
                        <a:t> (</a:t>
                      </a:r>
                      <a:r>
                        <a:rPr lang="fr-FR" sz="1200" baseline="0" dirty="0" smtClean="0"/>
                        <a:t>M. Lambois et collectif)</a:t>
                      </a:r>
                      <a:endParaRPr lang="fr-FR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Introduction</a:t>
                      </a:r>
                      <a:r>
                        <a:rPr lang="fr-FR" sz="1200" baseline="0" dirty="0" smtClean="0"/>
                        <a:t> des ateliers (G. Cébélieu)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987824" y="4767264"/>
            <a:ext cx="3312368" cy="273844"/>
          </a:xfrm>
        </p:spPr>
        <p:txBody>
          <a:bodyPr/>
          <a:lstStyle/>
          <a:p>
            <a:r>
              <a:rPr lang="fr-FR" dirty="0" smtClean="0"/>
              <a:t>Journée Interopérabilité et innovation - 2024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8" name="Espace réservé du contenu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6773288"/>
              </p:ext>
            </p:extLst>
          </p:nvPr>
        </p:nvGraphicFramePr>
        <p:xfrm>
          <a:off x="179512" y="3579862"/>
          <a:ext cx="4536504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/>
              </a:tblGrid>
              <a:tr h="324036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11h30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dirty="0" smtClean="0"/>
                        <a:t>Ateliers thématiques </a:t>
                      </a:r>
                      <a:r>
                        <a:rPr lang="fr-FR" sz="1400" dirty="0" err="1" smtClean="0"/>
                        <a:t>am</a:t>
                      </a:r>
                      <a:endParaRPr lang="fr-FR" sz="14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Infrastructures de Recherche  (Amphi)</a:t>
                      </a:r>
                      <a:endParaRPr lang="fr-FR" sz="1200" dirty="0"/>
                    </a:p>
                  </a:txBody>
                  <a:tcPr/>
                </a:tc>
              </a:tr>
              <a:tr h="265740"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Linked</a:t>
                      </a:r>
                      <a:r>
                        <a:rPr lang="fr-FR" sz="1200" dirty="0" smtClean="0"/>
                        <a:t> data / </a:t>
                      </a:r>
                      <a:r>
                        <a:rPr lang="fr-FR" sz="1200" dirty="0" err="1" smtClean="0"/>
                        <a:t>Websémantique</a:t>
                      </a:r>
                      <a:r>
                        <a:rPr lang="fr-FR" sz="1200" dirty="0" smtClean="0"/>
                        <a:t> (B15)</a:t>
                      </a:r>
                      <a:endParaRPr lang="fr-FR" sz="1200" dirty="0"/>
                    </a:p>
                  </a:txBody>
                  <a:tcPr/>
                </a:tc>
              </a:tr>
              <a:tr h="279452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Nouvelles API OGC (B19)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Espace réservé du contenu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616322"/>
              </p:ext>
            </p:extLst>
          </p:nvPr>
        </p:nvGraphicFramePr>
        <p:xfrm>
          <a:off x="4860032" y="3219822"/>
          <a:ext cx="3960440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</a:tblGrid>
              <a:tr h="324036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16h30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dirty="0" smtClean="0"/>
                        <a:t>Plénière Clôture (Amphi)</a:t>
                      </a:r>
                      <a:endParaRPr lang="fr-FR" sz="14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Synthèse des ateliers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Espace réservé du contenu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640393"/>
              </p:ext>
            </p:extLst>
          </p:nvPr>
        </p:nvGraphicFramePr>
        <p:xfrm>
          <a:off x="4860032" y="1275605"/>
          <a:ext cx="3970784" cy="1296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0784"/>
              </a:tblGrid>
              <a:tr h="320825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14h30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dirty="0" smtClean="0"/>
                        <a:t>Ateliers thématiques pm </a:t>
                      </a:r>
                      <a:endParaRPr lang="fr-FR" sz="1400" dirty="0"/>
                    </a:p>
                  </a:txBody>
                  <a:tcPr/>
                </a:tc>
              </a:tr>
              <a:tr h="36443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Qualité, Métadonnées, Catalogues (Amphi)</a:t>
                      </a:r>
                      <a:endParaRPr lang="fr-FR" sz="1200" dirty="0"/>
                    </a:p>
                  </a:txBody>
                  <a:tcPr/>
                </a:tc>
              </a:tr>
              <a:tr h="290061"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Analysis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Ready</a:t>
                      </a:r>
                      <a:r>
                        <a:rPr lang="fr-FR" sz="1200" dirty="0" smtClean="0"/>
                        <a:t> Data (B15)</a:t>
                      </a:r>
                      <a:endParaRPr lang="fr-FR" sz="1200" dirty="0"/>
                    </a:p>
                  </a:txBody>
                  <a:tcPr/>
                </a:tc>
              </a:tr>
              <a:tr h="3208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DWG métiers OGC</a:t>
                      </a:r>
                      <a:r>
                        <a:rPr lang="fr-FR" sz="1200" baseline="0" dirty="0" smtClean="0"/>
                        <a:t> (B19)</a:t>
                      </a:r>
                      <a:endParaRPr lang="fr-FR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Espace réservé du contenu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4707"/>
              </p:ext>
            </p:extLst>
          </p:nvPr>
        </p:nvGraphicFramePr>
        <p:xfrm>
          <a:off x="179512" y="3219822"/>
          <a:ext cx="4536504" cy="32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/>
              </a:tblGrid>
              <a:tr h="324036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11h00 Pause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Espace réservé du contenu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223576"/>
              </p:ext>
            </p:extLst>
          </p:nvPr>
        </p:nvGraphicFramePr>
        <p:xfrm>
          <a:off x="4860032" y="843558"/>
          <a:ext cx="3960440" cy="32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</a:tblGrid>
              <a:tr h="324036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13h00 Pause déjeuner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Espace réservé du contenu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314792"/>
              </p:ext>
            </p:extLst>
          </p:nvPr>
        </p:nvGraphicFramePr>
        <p:xfrm>
          <a:off x="4860032" y="2751770"/>
          <a:ext cx="3960440" cy="32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</a:tblGrid>
              <a:tr h="324036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16h00 Pause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27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fr-FR" dirty="0" smtClean="0"/>
              <a:t>Plan du site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987824" y="4767264"/>
            <a:ext cx="3312368" cy="273844"/>
          </a:xfrm>
        </p:spPr>
        <p:txBody>
          <a:bodyPr/>
          <a:lstStyle/>
          <a:p>
            <a:r>
              <a:rPr lang="fr-FR" dirty="0" smtClean="0"/>
              <a:t>Journée Interopérabilité et innovation - 2024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3</a:t>
            </a:fld>
            <a:endParaRPr lang="fr-FR"/>
          </a:p>
        </p:txBody>
      </p:sp>
      <p:grpSp>
        <p:nvGrpSpPr>
          <p:cNvPr id="25" name="Groupe 24"/>
          <p:cNvGrpSpPr/>
          <p:nvPr/>
        </p:nvGrpSpPr>
        <p:grpSpPr>
          <a:xfrm>
            <a:off x="683568" y="987574"/>
            <a:ext cx="7848872" cy="3384376"/>
            <a:chOff x="971600" y="1131590"/>
            <a:chExt cx="7848872" cy="3384376"/>
          </a:xfrm>
        </p:grpSpPr>
        <p:sp>
          <p:nvSpPr>
            <p:cNvPr id="12" name="Rectangle 11"/>
            <p:cNvSpPr/>
            <p:nvPr/>
          </p:nvSpPr>
          <p:spPr>
            <a:xfrm>
              <a:off x="971600" y="1131590"/>
              <a:ext cx="2016224" cy="3384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Amphi</a:t>
              </a:r>
              <a:endParaRPr lang="fr-FR" dirty="0"/>
            </a:p>
          </p:txBody>
        </p:sp>
        <p:sp>
          <p:nvSpPr>
            <p:cNvPr id="13" name="Ellipse 12"/>
            <p:cNvSpPr/>
            <p:nvPr/>
          </p:nvSpPr>
          <p:spPr>
            <a:xfrm rot="5400000">
              <a:off x="3424372" y="2432235"/>
              <a:ext cx="1467163" cy="6840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/>
                  </a:solidFill>
                </a:rPr>
                <a:t>Pauses</a:t>
              </a:r>
              <a:endParaRPr lang="fr-FR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92080" y="1131590"/>
              <a:ext cx="3528392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40152" y="3507854"/>
              <a:ext cx="2880320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212" y="3562285"/>
              <a:ext cx="468052" cy="449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5652120" y="2250916"/>
              <a:ext cx="1350344" cy="608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B15</a:t>
              </a:r>
              <a:endParaRPr lang="fr-FR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20272" y="2264062"/>
              <a:ext cx="1332268" cy="59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B19</a:t>
              </a:r>
              <a:endParaRPr lang="fr-FR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71600" y="1131590"/>
              <a:ext cx="7848872" cy="33843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92080" y="2245628"/>
              <a:ext cx="3528392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5122163" y="3707477"/>
              <a:ext cx="1008112" cy="608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Accueil</a:t>
              </a:r>
              <a:endParaRPr lang="fr-FR" dirty="0"/>
            </a:p>
          </p:txBody>
        </p:sp>
      </p:grpSp>
      <p:sp>
        <p:nvSpPr>
          <p:cNvPr id="27" name="Rectangle à coins arrondis 26"/>
          <p:cNvSpPr/>
          <p:nvPr/>
        </p:nvSpPr>
        <p:spPr>
          <a:xfrm>
            <a:off x="107504" y="878142"/>
            <a:ext cx="3024336" cy="1387864"/>
          </a:xfrm>
          <a:prstGeom prst="wedgeRoundRectCallout">
            <a:avLst>
              <a:gd name="adj1" fmla="val 9926"/>
              <a:gd name="adj2" fmla="val 6443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2"/>
                </a:solidFill>
              </a:rPr>
              <a:t>- Plénières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- Atelier IR (</a:t>
            </a:r>
            <a:r>
              <a:rPr lang="fr-FR" dirty="0" err="1" smtClean="0">
                <a:solidFill>
                  <a:schemeClr val="tx2"/>
                </a:solidFill>
              </a:rPr>
              <a:t>am</a:t>
            </a:r>
            <a:r>
              <a:rPr lang="fr-FR" dirty="0" smtClean="0">
                <a:solidFill>
                  <a:schemeClr val="tx2"/>
                </a:solidFill>
              </a:rPr>
              <a:t>)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- Atelier Qualité, M TD, catalogues (pm)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6426206" y="783269"/>
            <a:ext cx="2592288" cy="1128689"/>
          </a:xfrm>
          <a:prstGeom prst="wedgeRoundRectCallout">
            <a:avLst>
              <a:gd name="adj1" fmla="val -24403"/>
              <a:gd name="adj2" fmla="val 7681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tx2"/>
                </a:solidFill>
              </a:rPr>
              <a:t>Atelier API OGC (</a:t>
            </a:r>
            <a:r>
              <a:rPr lang="fr-FR" dirty="0" err="1" smtClean="0">
                <a:solidFill>
                  <a:schemeClr val="tx2"/>
                </a:solidFill>
              </a:rPr>
              <a:t>am</a:t>
            </a:r>
            <a:r>
              <a:rPr lang="fr-FR" dirty="0" smtClean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tx2"/>
                </a:solidFill>
              </a:rPr>
              <a:t>Atelier DWG OGC (pm)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3432996" y="878142"/>
            <a:ext cx="2763404" cy="938943"/>
          </a:xfrm>
          <a:prstGeom prst="wedgeRoundRectCallout">
            <a:avLst>
              <a:gd name="adj1" fmla="val 27072"/>
              <a:gd name="adj2" fmla="val 8817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tx2"/>
                </a:solidFill>
              </a:rPr>
              <a:t>Atelier Web Sem (</a:t>
            </a:r>
            <a:r>
              <a:rPr lang="fr-FR" dirty="0" err="1" smtClean="0">
                <a:solidFill>
                  <a:schemeClr val="tx2"/>
                </a:solidFill>
              </a:rPr>
              <a:t>am</a:t>
            </a:r>
            <a:r>
              <a:rPr lang="fr-FR" dirty="0" smtClean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tx2"/>
                </a:solidFill>
              </a:rPr>
              <a:t>Atelier ARD (pm)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0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Réseau </a:t>
            </a:r>
            <a:r>
              <a:rPr lang="fr-FR" dirty="0" smtClean="0"/>
              <a:t>WIFI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Utiliser </a:t>
            </a:r>
            <a:r>
              <a:rPr lang="fr-FR" dirty="0"/>
              <a:t>le réseau "</a:t>
            </a:r>
            <a:r>
              <a:rPr lang="fr-FR" dirty="0" err="1"/>
              <a:t>Conference</a:t>
            </a:r>
            <a:r>
              <a:rPr lang="fr-FR" dirty="0"/>
              <a:t>"</a:t>
            </a:r>
          </a:p>
          <a:p>
            <a:pPr marL="0" indent="0" algn="ctr">
              <a:buNone/>
            </a:pPr>
            <a:r>
              <a:rPr lang="fr-FR" dirty="0"/>
              <a:t>Login : </a:t>
            </a:r>
            <a:r>
              <a:rPr lang="fr-FR" b="1" dirty="0" err="1"/>
              <a:t>smrxsyza</a:t>
            </a:r>
            <a:endParaRPr lang="fr-FR" b="1" dirty="0"/>
          </a:p>
          <a:p>
            <a:pPr marL="0" indent="0" algn="ctr">
              <a:buNone/>
            </a:pPr>
            <a:r>
              <a:rPr lang="fr-FR" dirty="0"/>
              <a:t>Mot de passe : </a:t>
            </a:r>
            <a:r>
              <a:rPr lang="fr-FR" b="1" dirty="0"/>
              <a:t>m3ngcNr3zs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23/01/2024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987824" y="4767264"/>
            <a:ext cx="3312368" cy="273844"/>
          </a:xfrm>
        </p:spPr>
        <p:txBody>
          <a:bodyPr/>
          <a:lstStyle/>
          <a:p>
            <a:r>
              <a:rPr lang="fr-FR" dirty="0" smtClean="0"/>
              <a:t>Journée Interopérabilité et innovation - 2024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9D2-7802-4A80-9D48-D70B3A6F4F1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4910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254</Words>
  <Application>Microsoft Office PowerPoint</Application>
  <PresentationFormat>Affichage à l'écran (16:9)</PresentationFormat>
  <Paragraphs>51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JOURNEE INTEROPERABILITE ET INNOVATION - 2024</vt:lpstr>
      <vt:lpstr>Programme de la journée</vt:lpstr>
      <vt:lpstr>Plan du site</vt:lpstr>
      <vt:lpstr>Réseau WIFI</vt:lpstr>
    </vt:vector>
  </TitlesOfParts>
  <Company>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JOURNEE INTEROPERABILITE ET INNOVATION - 2024</dc:title>
  <dc:creator>Gilles Cebelieu</dc:creator>
  <cp:lastModifiedBy>Gilles Cebelieu</cp:lastModifiedBy>
  <cp:revision>14</cp:revision>
  <cp:lastPrinted>2024-01-22T16:39:09Z</cp:lastPrinted>
  <dcterms:created xsi:type="dcterms:W3CDTF">2024-01-20T17:37:39Z</dcterms:created>
  <dcterms:modified xsi:type="dcterms:W3CDTF">2024-01-22T17:41:36Z</dcterms:modified>
</cp:coreProperties>
</file>