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notesMasterIdLst>
    <p:notesMasterId r:id="rId20"/>
  </p:notesMasterIdLst>
  <p:sldIdLst>
    <p:sldId id="331" r:id="rId2"/>
    <p:sldId id="334" r:id="rId3"/>
    <p:sldId id="345" r:id="rId4"/>
    <p:sldId id="346" r:id="rId5"/>
    <p:sldId id="347" r:id="rId6"/>
    <p:sldId id="336" r:id="rId7"/>
    <p:sldId id="339" r:id="rId8"/>
    <p:sldId id="340" r:id="rId9"/>
    <p:sldId id="344" r:id="rId10"/>
    <p:sldId id="341" r:id="rId11"/>
    <p:sldId id="342" r:id="rId12"/>
    <p:sldId id="343" r:id="rId13"/>
    <p:sldId id="337" r:id="rId14"/>
    <p:sldId id="319" r:id="rId15"/>
    <p:sldId id="323" r:id="rId16"/>
    <p:sldId id="338" r:id="rId17"/>
    <p:sldId id="324" r:id="rId18"/>
    <p:sldId id="332" r:id="rId19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ÉRATEURS" id="{0B896E98-F45E-4768-8620-EDDF394BE181}">
          <p14:sldIdLst>
            <p14:sldId id="331"/>
            <p14:sldId id="334"/>
            <p14:sldId id="345"/>
            <p14:sldId id="346"/>
            <p14:sldId id="347"/>
            <p14:sldId id="336"/>
            <p14:sldId id="339"/>
            <p14:sldId id="340"/>
            <p14:sldId id="344"/>
            <p14:sldId id="341"/>
            <p14:sldId id="342"/>
            <p14:sldId id="343"/>
            <p14:sldId id="337"/>
          </p14:sldIdLst>
        </p14:section>
        <p14:section name="MÉTHODOLOGIE" id="{EB03BDE6-D677-4574-A7BF-9721F91BDEB8}">
          <p14:sldIdLst>
            <p14:sldId id="319"/>
            <p14:sldId id="323"/>
            <p14:sldId id="338"/>
            <p14:sldId id="324"/>
            <p14:sldId id="33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288" y="-228"/>
      </p:cViewPr>
      <p:guideLst>
        <p:guide orient="horz" pos="1620"/>
        <p:guide orient="horz" pos="191"/>
        <p:guide orient="horz" pos="854"/>
        <p:guide orient="horz" pos="821"/>
        <p:guide orient="horz" pos="3049"/>
        <p:guide orient="horz" pos="3151"/>
        <p:guide pos="2880"/>
        <p:guide pos="476"/>
        <p:guide pos="5193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22/01/2024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DGPR : Direction </a:t>
            </a:r>
            <a:r>
              <a:rPr lang="en-US" dirty="0" err="1" smtClean="0"/>
              <a:t>Générale</a:t>
            </a:r>
            <a:r>
              <a:rPr lang="en-US" dirty="0" smtClean="0"/>
              <a:t> de la Prévention des Risques</a:t>
            </a:r>
          </a:p>
          <a:p>
            <a:r>
              <a:rPr lang="en-US" dirty="0" smtClean="0"/>
              <a:t>SRNH : Service Risques Naturels et </a:t>
            </a:r>
            <a:r>
              <a:rPr lang="en-US" dirty="0" err="1" smtClean="0"/>
              <a:t>Hydrauliques</a:t>
            </a:r>
            <a:endParaRPr lang="en-US" dirty="0" smtClean="0"/>
          </a:p>
          <a:p>
            <a:r>
              <a:rPr lang="en-US" dirty="0" smtClean="0"/>
              <a:t>SRT : Services</a:t>
            </a:r>
            <a:r>
              <a:rPr lang="en-US" baseline="0" dirty="0" smtClean="0"/>
              <a:t> Risques </a:t>
            </a:r>
            <a:r>
              <a:rPr lang="en-US" baseline="0" dirty="0" err="1" smtClean="0"/>
              <a:t>Technologiques</a:t>
            </a:r>
            <a:endParaRPr lang="en-US" baseline="0" dirty="0" smtClean="0"/>
          </a:p>
          <a:p>
            <a:r>
              <a:rPr lang="en-US" baseline="0" dirty="0" smtClean="0"/>
              <a:t>DAGSI : 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Département des Affaires Générales et des Systèmes d’Information</a:t>
            </a:r>
            <a:endParaRPr lang="en-US" baseline="0" dirty="0" smtClean="0"/>
          </a:p>
          <a:p>
            <a:r>
              <a:rPr lang="en-US" baseline="0" dirty="0" smtClean="0"/>
              <a:t>CGDD : </a:t>
            </a:r>
            <a:r>
              <a:rPr lang="fr-FR" baseline="0" dirty="0" smtClean="0"/>
              <a:t>Commissariat général au développement durable</a:t>
            </a:r>
          </a:p>
          <a:p>
            <a:r>
              <a:rPr lang="fr-FR" baseline="0" dirty="0" smtClean="0"/>
              <a:t>IPR : Institut Paris Région</a:t>
            </a:r>
          </a:p>
          <a:p>
            <a:r>
              <a:rPr lang="fr-FR" baseline="0" dirty="0" smtClean="0"/>
              <a:t>DHUP :  Direction de l'Habitat, de l'Urbanisme et des Paysages</a:t>
            </a:r>
          </a:p>
          <a:p>
            <a:r>
              <a:rPr lang="fr-FR" baseline="0" dirty="0" smtClean="0"/>
              <a:t>SNUM : Service du Numérique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FNCCR : 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Fédération Nationale des Collectivités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Concédantes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et Régies 	</a:t>
            </a:r>
          </a:p>
          <a:p>
            <a:endParaRPr lang="fr-FR" baseline="0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7526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963500"/>
            <a:ext cx="180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23/01/2024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720000" y="3919897"/>
            <a:ext cx="3240000" cy="900000"/>
          </a:xfrm>
        </p:spPr>
        <p:txBody>
          <a:bodyPr anchor="b" anchorCtr="0"/>
          <a:lstStyle>
            <a:lvl1pPr>
              <a:defRPr sz="1150"/>
            </a:lvl1pPr>
          </a:lstStyle>
          <a:p>
            <a:r>
              <a:rPr lang="fr-FR" smtClean="0"/>
              <a:t>Institut national de l’information  géographique et forestière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0" y="4963500"/>
            <a:ext cx="180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180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40000" y="360000"/>
            <a:ext cx="2700000" cy="2700000"/>
          </a:xfrm>
          <a:prstGeom prst="rect">
            <a:avLst/>
          </a:prstGeom>
        </p:spPr>
      </p:pic>
      <p:pic>
        <p:nvPicPr>
          <p:cNvPr id="69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864" y="476294"/>
            <a:ext cx="2736304" cy="124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180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 smtClean="0"/>
              <a:t>23/01/2024</a:t>
            </a:r>
            <a:endParaRPr lang="fr-FR" cap="all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fr-FR" smtClean="0"/>
              <a:t>Institut national de l’information  géographique et forestière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0000" y="2346046"/>
            <a:ext cx="8424000" cy="20772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3250" b="1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0"/>
              </a:spcAft>
              <a:buNone/>
              <a:defRPr sz="1850"/>
            </a:lvl2pPr>
          </a:lstStyle>
          <a:p>
            <a:pPr lvl="0"/>
            <a:r>
              <a:rPr lang="fr-FR" dirty="0" smtClean="0"/>
              <a:t>Titre</a:t>
            </a:r>
          </a:p>
          <a:p>
            <a:pPr lvl="1"/>
            <a:r>
              <a:rPr lang="fr-FR" dirty="0" smtClean="0"/>
              <a:t>Sous-titre</a:t>
            </a:r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360000" y="4784400"/>
            <a:ext cx="8424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80000" y="180000"/>
            <a:ext cx="1440000" cy="1440000"/>
          </a:xfrm>
          <a:prstGeom prst="rect">
            <a:avLst/>
          </a:prstGeom>
        </p:spPr>
      </p:pic>
      <p:pic>
        <p:nvPicPr>
          <p:cNvPr id="7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771" y="279858"/>
            <a:ext cx="2736304" cy="124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3904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9999" y="900000"/>
            <a:ext cx="8424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 smtClean="0"/>
              <a:t>23/01/2024</a:t>
            </a:r>
            <a:endParaRPr lang="fr-FR" cap="all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Institut national de l’information  géographique et forestière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9998" y="1891968"/>
            <a:ext cx="2520000" cy="2530800"/>
          </a:xfrm>
        </p:spPr>
        <p:txBody>
          <a:bodyPr/>
          <a:lstStyle>
            <a:lvl1pPr marL="144000" indent="-144000"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324000" indent="-144000">
              <a:spcBef>
                <a:spcPts val="600"/>
              </a:spcBef>
              <a:spcAft>
                <a:spcPts val="800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312000" y="1893600"/>
            <a:ext cx="2520000" cy="2530800"/>
          </a:xfrm>
        </p:spPr>
        <p:txBody>
          <a:bodyPr/>
          <a:lstStyle>
            <a:lvl1pPr marL="144000" indent="-144000"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324000" indent="-144000">
              <a:spcBef>
                <a:spcPts val="600"/>
              </a:spcBef>
              <a:spcAft>
                <a:spcPts val="800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263999" y="1893600"/>
            <a:ext cx="2520000" cy="2530800"/>
          </a:xfrm>
        </p:spPr>
        <p:txBody>
          <a:bodyPr/>
          <a:lstStyle>
            <a:lvl1pPr marL="144000" indent="-144000"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324000" indent="-144000">
              <a:spcBef>
                <a:spcPts val="600"/>
              </a:spcBef>
              <a:spcAft>
                <a:spcPts val="800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641030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738000"/>
            <a:ext cx="9144000" cy="4406400"/>
          </a:xfrm>
          <a:solidFill>
            <a:schemeClr val="bg1">
              <a:lumMod val="85000"/>
            </a:schemeClr>
          </a:solidFill>
        </p:spPr>
        <p:txBody>
          <a:bodyPr tIns="1080000" anchor="ctr" anchorCtr="0"/>
          <a:lstStyle>
            <a:lvl1pPr algn="ctr">
              <a:defRPr cap="all" baseline="0"/>
            </a:lvl1pPr>
          </a:lstStyle>
          <a:p>
            <a:r>
              <a:rPr lang="fr-FR" dirty="0" smtClean="0"/>
              <a:t>Sélectionner l’icône pour insérer une image, </a:t>
            </a:r>
            <a:br>
              <a:rPr lang="fr-FR" dirty="0" smtClean="0"/>
            </a:br>
            <a:r>
              <a:rPr lang="fr-FR" dirty="0" smtClean="0"/>
              <a:t>puis disposer l’image en arrière plan </a:t>
            </a:r>
            <a:br>
              <a:rPr lang="fr-FR" dirty="0" smtClean="0"/>
            </a:br>
            <a:r>
              <a:rPr lang="fr-FR" dirty="0" smtClean="0"/>
              <a:t>(Sélectionner l’image avec le bouton droit de la souris / </a:t>
            </a:r>
            <a:br>
              <a:rPr lang="fr-FR" dirty="0" smtClean="0"/>
            </a:br>
            <a:r>
              <a:rPr lang="fr-FR" dirty="0" smtClean="0"/>
              <a:t>Mettre à l’arrière plan)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9999" y="738000"/>
            <a:ext cx="8424000" cy="4046400"/>
          </a:xfrm>
          <a:custGeom>
            <a:avLst/>
            <a:gdLst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8424000 w 8424000"/>
              <a:gd name="connsiteY2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8424000 w 8424000"/>
              <a:gd name="connsiteY2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24000" h="4046400" stroke="0" extrusionOk="0">
                <a:moveTo>
                  <a:pt x="8424000" y="4046400"/>
                </a:moveTo>
                <a:lnTo>
                  <a:pt x="0" y="4046360"/>
                </a:lnTo>
                <a:lnTo>
                  <a:pt x="0" y="40"/>
                </a:lnTo>
                <a:cubicBezTo>
                  <a:pt x="0" y="18"/>
                  <a:pt x="3771553" y="0"/>
                  <a:pt x="8424000" y="0"/>
                </a:cubicBezTo>
                <a:lnTo>
                  <a:pt x="8424000" y="4046400"/>
                </a:lnTo>
                <a:close/>
              </a:path>
              <a:path w="8424000" h="4046400" fill="none">
                <a:moveTo>
                  <a:pt x="8424000" y="4046400"/>
                </a:moveTo>
                <a:lnTo>
                  <a:pt x="0" y="4046360"/>
                </a:lnTo>
              </a:path>
            </a:pathLst>
          </a:custGeom>
          <a:ln w="10160">
            <a:solidFill>
              <a:schemeClr val="tx1"/>
            </a:solidFill>
          </a:ln>
        </p:spPr>
        <p:txBody>
          <a:bodyPr lIns="0" bIns="360000" anchor="ctr" anchorCtr="0"/>
          <a:lstStyle>
            <a:lvl1pPr marL="396000" indent="-396000">
              <a:buFont typeface="+mj-lt"/>
              <a:buAutoNum type="arabicPeriod"/>
              <a:defRPr sz="3250"/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 smtClean="0"/>
              <a:t>23/01/2024</a:t>
            </a:r>
            <a:endParaRPr lang="fr-FR" cap="all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Institut national de l’information  géographique et forestière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8596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s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9999" y="900000"/>
            <a:ext cx="8424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 smtClean="0"/>
              <a:t>23/01/2024</a:t>
            </a:r>
            <a:endParaRPr lang="fr-FR" cap="all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Institut national de l’information  géographique et forestière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12000" y="180000"/>
            <a:ext cx="5472000" cy="360000"/>
          </a:xfrm>
        </p:spPr>
        <p:txBody>
          <a:bodyPr/>
          <a:lstStyle>
            <a:lvl1pPr marL="108000" indent="-108000" algn="r">
              <a:spcAft>
                <a:spcPts val="0"/>
              </a:spcAft>
              <a:buFont typeface="+mj-lt"/>
              <a:buAutoNum type="arabicPeriod"/>
              <a:defRPr sz="750" b="1"/>
            </a:lvl1pPr>
            <a:lvl2pPr marL="108000" indent="-108000" algn="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 sz="750"/>
            </a:lvl2pPr>
          </a:lstStyle>
          <a:p>
            <a:pPr lvl="0"/>
            <a:r>
              <a:rPr lang="fr-FR" dirty="0" smtClean="0"/>
              <a:t>Titre</a:t>
            </a:r>
          </a:p>
          <a:p>
            <a:pPr lvl="1"/>
            <a:r>
              <a:rPr lang="fr-FR" dirty="0" smtClean="0"/>
              <a:t>Sous-titre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59999" y="1836000"/>
            <a:ext cx="2520000" cy="2574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smtClean="0"/>
              <a:t>Texte de niveau 1</a:t>
            </a:r>
          </a:p>
          <a:p>
            <a:pPr lvl="1"/>
            <a:r>
              <a:rPr lang="fr-FR" dirty="0" smtClean="0"/>
              <a:t>Texte de niveau 2</a:t>
            </a:r>
          </a:p>
          <a:p>
            <a:pPr lvl="2"/>
            <a:r>
              <a:rPr lang="fr-FR" dirty="0" smtClean="0"/>
              <a:t>Texte de niveau 3</a:t>
            </a:r>
          </a:p>
          <a:p>
            <a:pPr lvl="3"/>
            <a:r>
              <a:rPr lang="fr-FR" dirty="0" smtClean="0"/>
              <a:t>Texte de niveau 4</a:t>
            </a:r>
          </a:p>
          <a:p>
            <a:pPr lvl="4"/>
            <a:r>
              <a:rPr lang="fr-FR" dirty="0" smtClean="0"/>
              <a:t>Texte de niveau 5</a:t>
            </a:r>
            <a:endParaRPr lang="fr-FR" dirty="0"/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312000" y="1836000"/>
            <a:ext cx="2520000" cy="2574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smtClean="0"/>
              <a:t>Texte de niveau 1</a:t>
            </a:r>
          </a:p>
          <a:p>
            <a:pPr lvl="1"/>
            <a:r>
              <a:rPr lang="fr-FR" dirty="0" smtClean="0"/>
              <a:t>Texte de niveau 2</a:t>
            </a:r>
          </a:p>
          <a:p>
            <a:pPr lvl="2"/>
            <a:r>
              <a:rPr lang="fr-FR" dirty="0" smtClean="0"/>
              <a:t>Texte de niveau 3</a:t>
            </a:r>
          </a:p>
          <a:p>
            <a:pPr lvl="3"/>
            <a:r>
              <a:rPr lang="fr-FR" dirty="0" smtClean="0"/>
              <a:t>Texte de niveau 4</a:t>
            </a:r>
          </a:p>
          <a:p>
            <a:pPr lvl="4"/>
            <a:r>
              <a:rPr lang="fr-FR" dirty="0" smtClean="0"/>
              <a:t>Texte de niveau 5</a:t>
            </a:r>
            <a:endParaRPr lang="fr-FR" dirty="0"/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264000" y="1836000"/>
            <a:ext cx="2520000" cy="2574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smtClean="0"/>
              <a:t>Texte de niveau 1</a:t>
            </a:r>
          </a:p>
          <a:p>
            <a:pPr lvl="1"/>
            <a:r>
              <a:rPr lang="fr-FR" dirty="0" smtClean="0"/>
              <a:t>Texte de niveau 2</a:t>
            </a:r>
          </a:p>
          <a:p>
            <a:pPr lvl="2"/>
            <a:r>
              <a:rPr lang="fr-FR" dirty="0" smtClean="0"/>
              <a:t>Texte de niveau 3</a:t>
            </a:r>
          </a:p>
          <a:p>
            <a:pPr lvl="3"/>
            <a:r>
              <a:rPr lang="fr-FR" dirty="0" smtClean="0"/>
              <a:t>Texte de niveau 4</a:t>
            </a:r>
          </a:p>
          <a:p>
            <a:pPr lvl="4"/>
            <a:r>
              <a:rPr lang="fr-FR" dirty="0" smtClean="0"/>
              <a:t>Texte de niveau 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0454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359999" y="900000"/>
            <a:ext cx="8424000" cy="720000"/>
          </a:xfrm>
        </p:spPr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 smtClean="0"/>
              <a:t>23/01/2024</a:t>
            </a:r>
            <a:endParaRPr lang="fr-FR" cap="all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Institut national de l’information  géographique et forestière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4" hasCustomPrompt="1"/>
          </p:nvPr>
        </p:nvSpPr>
        <p:spPr bwMode="gray">
          <a:xfrm>
            <a:off x="359998" y="1836000"/>
            <a:ext cx="8424000" cy="2574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smtClean="0"/>
              <a:t>Texte de niveau 1</a:t>
            </a:r>
          </a:p>
          <a:p>
            <a:pPr lvl="1"/>
            <a:r>
              <a:rPr lang="fr-FR" dirty="0" smtClean="0"/>
              <a:t>Texte de niveau 2</a:t>
            </a:r>
          </a:p>
          <a:p>
            <a:pPr lvl="2"/>
            <a:r>
              <a:rPr lang="fr-FR" dirty="0" smtClean="0"/>
              <a:t>Texte de niveau 3</a:t>
            </a:r>
          </a:p>
          <a:p>
            <a:pPr lvl="3"/>
            <a:r>
              <a:rPr lang="fr-FR" dirty="0" smtClean="0"/>
              <a:t>Texte de niveau 4</a:t>
            </a:r>
          </a:p>
          <a:p>
            <a:pPr lvl="4"/>
            <a:r>
              <a:rPr lang="fr-FR" dirty="0" smtClean="0"/>
              <a:t>Texte de niveau 5</a:t>
            </a:r>
            <a:endParaRPr lang="fr-FR" dirty="0"/>
          </a:p>
        </p:txBody>
      </p:sp>
      <p:sp>
        <p:nvSpPr>
          <p:cNvPr id="15" name="Espace réservé du texte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12000" y="180000"/>
            <a:ext cx="5472000" cy="360000"/>
          </a:xfrm>
        </p:spPr>
        <p:txBody>
          <a:bodyPr/>
          <a:lstStyle>
            <a:lvl1pPr marL="108000" indent="-108000" algn="r">
              <a:spcAft>
                <a:spcPts val="0"/>
              </a:spcAft>
              <a:buFont typeface="+mj-lt"/>
              <a:buAutoNum type="arabicPeriod"/>
              <a:defRPr sz="750" b="1"/>
            </a:lvl1pPr>
            <a:lvl2pPr marL="108000" indent="-108000" algn="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 sz="750"/>
            </a:lvl2pPr>
          </a:lstStyle>
          <a:p>
            <a:pPr lvl="0"/>
            <a:r>
              <a:rPr lang="fr-FR" dirty="0" smtClean="0"/>
              <a:t>Titre</a:t>
            </a:r>
          </a:p>
          <a:p>
            <a:pPr lvl="1"/>
            <a:r>
              <a:rPr lang="fr-FR" dirty="0" smtClean="0"/>
              <a:t>Sous-titre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e_2_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2123728" y="105260"/>
            <a:ext cx="6660270" cy="432048"/>
          </a:xfrm>
        </p:spPr>
        <p:txBody>
          <a:bodyPr anchor="b"/>
          <a:lstStyle>
            <a:lvl1pPr>
              <a:defRPr/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9998" y="915566"/>
            <a:ext cx="4212002" cy="3507202"/>
          </a:xfrm>
        </p:spPr>
        <p:txBody>
          <a:bodyPr/>
          <a:lstStyle>
            <a:lvl1pPr marL="268288" indent="-268288">
              <a:spcBef>
                <a:spcPts val="400"/>
              </a:spcBef>
              <a:spcAft>
                <a:spcPts val="400"/>
              </a:spcAft>
              <a:buSzPct val="75000"/>
              <a:buFontTx/>
              <a:buBlip>
                <a:blip r:embed="rId2"/>
              </a:buBlip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355600" indent="-176213"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lvl2pPr>
            <a:lvl3pPr marL="431800" indent="-163513">
              <a:buFont typeface="Calibri" panose="020F0502020204030204" pitchFamily="34" charset="0"/>
              <a:buChar char="–"/>
              <a:defRPr/>
            </a:lvl3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 max</a:t>
            </a: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716016" y="915566"/>
            <a:ext cx="4212002" cy="3507202"/>
          </a:xfrm>
        </p:spPr>
        <p:txBody>
          <a:bodyPr/>
          <a:lstStyle>
            <a:lvl1pPr marL="268288" indent="-268288">
              <a:spcBef>
                <a:spcPts val="400"/>
              </a:spcBef>
              <a:spcAft>
                <a:spcPts val="400"/>
              </a:spcAft>
              <a:buSzPct val="75000"/>
              <a:buFontTx/>
              <a:buBlip>
                <a:blip r:embed="rId2"/>
              </a:buBlip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355600" indent="-176213"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lvl2pPr>
            <a:lvl3pPr marL="431800" indent="-163513">
              <a:buFont typeface="Calibri" panose="020F0502020204030204" pitchFamily="34" charset="0"/>
              <a:buChar char="–"/>
              <a:defRPr/>
            </a:lvl3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 max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8100392" y="4783500"/>
            <a:ext cx="936104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5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fr-FR" cap="all" smtClean="0"/>
              <a:t>23/01/2024</a:t>
            </a:r>
            <a:endParaRPr lang="fr-FR" cap="all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3203848" y="4783500"/>
            <a:ext cx="3744416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750" b="1">
                <a:solidFill>
                  <a:schemeClr val="tx1"/>
                </a:solidFill>
              </a:defRPr>
            </a:lvl1pPr>
          </a:lstStyle>
          <a:p>
            <a:pPr algn="ctr"/>
            <a:r>
              <a:rPr lang="fr-FR" smtClean="0"/>
              <a:t>Institut national de l’information  géographique et forestière</a:t>
            </a:r>
            <a:endParaRPr lang="fr-FR" dirty="0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6948264" y="4783500"/>
            <a:ext cx="1152128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750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4941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e_1_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2123728" y="105260"/>
            <a:ext cx="6660270" cy="432048"/>
          </a:xfrm>
        </p:spPr>
        <p:txBody>
          <a:bodyPr anchor="b"/>
          <a:lstStyle>
            <a:lvl1pPr>
              <a:defRPr/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9998" y="915566"/>
            <a:ext cx="4716058" cy="3507202"/>
          </a:xfrm>
        </p:spPr>
        <p:txBody>
          <a:bodyPr/>
          <a:lstStyle>
            <a:lvl1pPr marL="268288" indent="-268288">
              <a:spcBef>
                <a:spcPts val="400"/>
              </a:spcBef>
              <a:spcAft>
                <a:spcPts val="400"/>
              </a:spcAft>
              <a:buSzPct val="75000"/>
              <a:buFontTx/>
              <a:buBlip>
                <a:blip r:embed="rId2"/>
              </a:buBlip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355600" indent="-176213"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lvl2pPr>
            <a:lvl3pPr marL="431800" indent="-163513">
              <a:buFont typeface="Calibri" panose="020F0502020204030204" pitchFamily="34" charset="0"/>
              <a:buChar char="–"/>
              <a:defRPr/>
            </a:lvl3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 max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8100392" y="4783500"/>
            <a:ext cx="936104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5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fr-FR" cap="all" smtClean="0"/>
              <a:t>14/01/2022</a:t>
            </a:r>
            <a:endParaRPr lang="fr-FR" cap="all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3203848" y="4783500"/>
            <a:ext cx="3744416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750" b="1">
                <a:solidFill>
                  <a:schemeClr val="tx1"/>
                </a:solidFill>
              </a:defRPr>
            </a:lvl1pPr>
          </a:lstStyle>
          <a:p>
            <a:pPr algn="ctr"/>
            <a:endParaRPr lang="fr-FR" dirty="0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6948264" y="4783500"/>
            <a:ext cx="1152128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750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4"/>
          </p:nvPr>
        </p:nvSpPr>
        <p:spPr>
          <a:xfrm>
            <a:off x="5148064" y="915988"/>
            <a:ext cx="3816549" cy="35274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3459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359999" y="900000"/>
            <a:ext cx="8424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359999" y="1836000"/>
            <a:ext cx="8424000" cy="257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7614000" y="4783500"/>
            <a:ext cx="117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5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fr-FR" cap="all" smtClean="0"/>
              <a:t>23/01/2024</a:t>
            </a:r>
            <a:endParaRPr lang="fr-FR" cap="all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360000" y="4783500"/>
            <a:ext cx="5904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750" b="1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Institut national de l’information  géographique et forestière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6264000" y="4783500"/>
            <a:ext cx="135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750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 bwMode="gray">
          <a:xfrm>
            <a:off x="360000" y="4784400"/>
            <a:ext cx="8424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88000" y="108000"/>
            <a:ext cx="540000" cy="540000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913" y="203140"/>
            <a:ext cx="1307481" cy="30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12" r:id="rId2"/>
    <p:sldLayoutId id="2147483810" r:id="rId3"/>
    <p:sldLayoutId id="2147483811" r:id="rId4"/>
    <p:sldLayoutId id="2147483809" r:id="rId5"/>
    <p:sldLayoutId id="2147483798" r:id="rId6"/>
    <p:sldLayoutId id="2147483813" r:id="rId7"/>
    <p:sldLayoutId id="2147483814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5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500"/>
        </a:spcAft>
        <a:buFont typeface="Arial" pitchFamily="34" charset="0"/>
        <a:buNone/>
        <a:defRPr sz="105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52000" indent="-720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72000" algn="l" defTabSz="914400" rtl="0" eaLnBrk="1" latinLnBrk="0" hangingPunct="1">
        <a:lnSpc>
          <a:spcPct val="100000"/>
        </a:lnSpc>
        <a:spcBef>
          <a:spcPts val="100"/>
        </a:spcBef>
        <a:spcAft>
          <a:spcPts val="100"/>
        </a:spcAft>
        <a:buSzPct val="100000"/>
        <a:buFont typeface="Arial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12000" indent="-72000" algn="l" defTabSz="914400" rtl="0" eaLnBrk="1" latinLnBrk="0" hangingPunct="1">
        <a:lnSpc>
          <a:spcPct val="100000"/>
        </a:lnSpc>
        <a:spcBef>
          <a:spcPts val="100"/>
        </a:spcBef>
        <a:spcAft>
          <a:spcPts val="100"/>
        </a:spcAft>
        <a:buSzPct val="100000"/>
        <a:buFont typeface="Arial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4pPr>
      <a:lvl5pPr marL="828000" indent="-72000" algn="l" defTabSz="914400" rtl="0" eaLnBrk="1" latinLnBrk="0" hangingPunct="1">
        <a:lnSpc>
          <a:spcPct val="100000"/>
        </a:lnSpc>
        <a:spcBef>
          <a:spcPts val="100"/>
        </a:spcBef>
        <a:spcAft>
          <a:spcPts val="100"/>
        </a:spcAft>
        <a:buSzPct val="100000"/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o.org/committee/54904.html?view=participatio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eodetic.isotc211.org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2800" dirty="0" smtClean="0"/>
              <a:t>les principes FAIR et les normes ISO</a:t>
            </a:r>
          </a:p>
          <a:p>
            <a:pPr lvl="1"/>
            <a:r>
              <a:rPr lang="fr-FR" sz="1800" dirty="0" smtClean="0"/>
              <a:t>Journée Interopérabilité et Innovation – 2024</a:t>
            </a:r>
          </a:p>
          <a:p>
            <a:pPr lvl="1"/>
            <a:r>
              <a:rPr lang="fr-FR" sz="1200" dirty="0" smtClean="0"/>
              <a:t>Gilles Cébélieu</a:t>
            </a:r>
            <a:endParaRPr lang="fr-FR" sz="120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 cap="all" smtClean="0"/>
              <a:t>23/01/2024</a:t>
            </a:r>
            <a:endParaRPr lang="fr-FR" cap="all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Institut national de l’information  géographique et forestière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151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dirty="0"/>
              <a:t>Des données </a:t>
            </a:r>
            <a:r>
              <a:rPr lang="fr-FR" dirty="0" smtClean="0"/>
              <a:t>FAI(</a:t>
            </a:r>
            <a:r>
              <a:rPr lang="fr-FR" dirty="0" err="1" smtClean="0"/>
              <a:t>nteroperables</a:t>
            </a:r>
            <a:r>
              <a:rPr lang="fr-FR" dirty="0" smtClean="0"/>
              <a:t>)R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fr-FR" cap="all" smtClean="0"/>
              <a:t>23/01/2024</a:t>
            </a:r>
            <a:endParaRPr lang="fr-FR" cap="all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323528" y="842978"/>
            <a:ext cx="8388466" cy="2736884"/>
          </a:xfrm>
        </p:spPr>
        <p:txBody>
          <a:bodyPr/>
          <a:lstStyle/>
          <a:p>
            <a:r>
              <a:rPr lang="fr-FR" sz="1800" dirty="0" smtClean="0"/>
              <a:t> L’interopérabilité s’appuie sur les modèles de données communs</a:t>
            </a:r>
          </a:p>
          <a:p>
            <a:pPr lvl="2"/>
            <a:r>
              <a:rPr lang="fr-FR" sz="1600" b="1" dirty="0" smtClean="0"/>
              <a:t>ISO 19101-1</a:t>
            </a:r>
            <a:r>
              <a:rPr lang="fr-FR" sz="1600" dirty="0" smtClean="0"/>
              <a:t>(2014) et </a:t>
            </a:r>
            <a:r>
              <a:rPr lang="fr-FR" sz="1600" b="1" dirty="0" smtClean="0"/>
              <a:t>-2</a:t>
            </a:r>
            <a:r>
              <a:rPr lang="fr-FR" sz="1600" dirty="0" smtClean="0"/>
              <a:t>(2018) définissent le </a:t>
            </a:r>
            <a:r>
              <a:rPr lang="fr-FR" sz="1600" u="sng" dirty="0" smtClean="0"/>
              <a:t>modèle de référence </a:t>
            </a:r>
            <a:r>
              <a:rPr lang="fr-FR" sz="1600" dirty="0" smtClean="0"/>
              <a:t>et le cadre pour les standards de l’ISO TC 211</a:t>
            </a:r>
          </a:p>
          <a:p>
            <a:pPr lvl="2"/>
            <a:r>
              <a:rPr lang="fr-FR" sz="1600" b="1" dirty="0" smtClean="0"/>
              <a:t>ISO 19103</a:t>
            </a:r>
            <a:r>
              <a:rPr lang="fr-FR" sz="1600" dirty="0" smtClean="0"/>
              <a:t>(2015) définit les </a:t>
            </a:r>
            <a:r>
              <a:rPr lang="fr-FR" sz="1600" u="sng" dirty="0" smtClean="0"/>
              <a:t>règles de modélisation des schémas conceptuels </a:t>
            </a:r>
            <a:r>
              <a:rPr lang="fr-FR" sz="1600" dirty="0" smtClean="0"/>
              <a:t>de données avec UML (</a:t>
            </a:r>
            <a:r>
              <a:rPr lang="fr-FR" sz="1600" dirty="0" err="1" smtClean="0"/>
              <a:t>Unified</a:t>
            </a:r>
            <a:r>
              <a:rPr lang="fr-FR" sz="1600" dirty="0" smtClean="0"/>
              <a:t> </a:t>
            </a:r>
            <a:r>
              <a:rPr lang="fr-FR" sz="1600" dirty="0" err="1" smtClean="0"/>
              <a:t>Modeling</a:t>
            </a:r>
            <a:r>
              <a:rPr lang="fr-FR" sz="1600" dirty="0" smtClean="0"/>
              <a:t> </a:t>
            </a:r>
            <a:r>
              <a:rPr lang="fr-FR" sz="1600" dirty="0" err="1" smtClean="0"/>
              <a:t>Language</a:t>
            </a:r>
            <a:r>
              <a:rPr lang="fr-FR" sz="1600" dirty="0" smtClean="0"/>
              <a:t>) et OCL (Object </a:t>
            </a:r>
            <a:r>
              <a:rPr lang="fr-FR" sz="1600" dirty="0" err="1" smtClean="0"/>
              <a:t>Constraint</a:t>
            </a:r>
            <a:r>
              <a:rPr lang="fr-FR" sz="1600" dirty="0" smtClean="0"/>
              <a:t> </a:t>
            </a:r>
            <a:r>
              <a:rPr lang="fr-FR" sz="1600" dirty="0" err="1" smtClean="0"/>
              <a:t>Language</a:t>
            </a:r>
            <a:r>
              <a:rPr lang="fr-FR" sz="1600" dirty="0" smtClean="0"/>
              <a:t>)</a:t>
            </a:r>
          </a:p>
          <a:p>
            <a:pPr lvl="2"/>
            <a:r>
              <a:rPr lang="fr-FR" sz="1600" b="1" dirty="0" smtClean="0"/>
              <a:t>ISO 19107</a:t>
            </a:r>
            <a:r>
              <a:rPr lang="fr-FR" sz="1600" dirty="0" smtClean="0"/>
              <a:t>(2019) définit les </a:t>
            </a:r>
            <a:r>
              <a:rPr lang="fr-FR" sz="1600" u="sng" dirty="0" smtClean="0"/>
              <a:t>caractéristiques de base pour les données vecteur </a:t>
            </a:r>
            <a:r>
              <a:rPr lang="fr-FR" sz="1600" dirty="0" smtClean="0"/>
              <a:t>en 3D (entités, géométrie, topologie, opérateurs spatiaux)</a:t>
            </a:r>
          </a:p>
          <a:p>
            <a:pPr lvl="2"/>
            <a:r>
              <a:rPr lang="fr-FR" sz="1600" dirty="0"/>
              <a:t> </a:t>
            </a:r>
            <a:r>
              <a:rPr lang="fr-FR" sz="1600" dirty="0" smtClean="0"/>
              <a:t>… et d’autres encore pour les aspects </a:t>
            </a:r>
            <a:r>
              <a:rPr lang="fr-FR" sz="1600" u="sng" dirty="0" smtClean="0"/>
              <a:t>temporels</a:t>
            </a:r>
            <a:r>
              <a:rPr lang="fr-FR" sz="1600" dirty="0" smtClean="0"/>
              <a:t> (</a:t>
            </a:r>
            <a:r>
              <a:rPr lang="fr-FR" sz="1600" b="1" dirty="0" smtClean="0"/>
              <a:t>ISO 19108</a:t>
            </a:r>
            <a:r>
              <a:rPr lang="fr-FR" sz="1600" dirty="0" smtClean="0"/>
              <a:t>),  </a:t>
            </a:r>
            <a:r>
              <a:rPr lang="fr-FR" sz="1600" u="sng" dirty="0" smtClean="0"/>
              <a:t>sémantiques</a:t>
            </a:r>
            <a:r>
              <a:rPr lang="fr-FR" sz="1600" dirty="0" smtClean="0"/>
              <a:t> </a:t>
            </a:r>
            <a:r>
              <a:rPr lang="fr-FR" sz="1600" b="1" dirty="0" smtClean="0"/>
              <a:t>(ISO 19110</a:t>
            </a:r>
            <a:r>
              <a:rPr lang="fr-FR" sz="1600" dirty="0" smtClean="0"/>
              <a:t>),  le données </a:t>
            </a:r>
            <a:r>
              <a:rPr lang="fr-FR" sz="1600" u="sng" dirty="0" smtClean="0"/>
              <a:t>raster</a:t>
            </a:r>
            <a:r>
              <a:rPr lang="fr-FR" sz="1600" dirty="0" smtClean="0"/>
              <a:t> (</a:t>
            </a:r>
            <a:r>
              <a:rPr lang="fr-FR" sz="1600" b="1" dirty="0" smtClean="0"/>
              <a:t>ISO 19123</a:t>
            </a:r>
            <a:r>
              <a:rPr lang="fr-FR" sz="1600" dirty="0" smtClean="0"/>
              <a:t>)…</a:t>
            </a:r>
          </a:p>
          <a:p>
            <a:pPr lvl="3"/>
            <a:endParaRPr lang="fr-FR" sz="1500" dirty="0" smtClean="0"/>
          </a:p>
          <a:p>
            <a:r>
              <a:rPr lang="fr-FR" sz="1800" dirty="0" smtClean="0"/>
              <a:t>… et sur des langages et formats communs </a:t>
            </a:r>
          </a:p>
          <a:p>
            <a:pPr lvl="2"/>
            <a:r>
              <a:rPr lang="fr-FR" sz="1600" b="1" dirty="0" smtClean="0"/>
              <a:t>ISO 19118</a:t>
            </a:r>
            <a:r>
              <a:rPr lang="fr-FR" sz="1600" dirty="0" smtClean="0"/>
              <a:t>(2011) règles générales d’encodage à partir d’UML</a:t>
            </a:r>
          </a:p>
          <a:p>
            <a:pPr lvl="2"/>
            <a:r>
              <a:rPr lang="fr-FR" sz="1600" b="1" dirty="0" smtClean="0"/>
              <a:t>ISO 19136-1</a:t>
            </a:r>
            <a:r>
              <a:rPr lang="fr-FR" sz="1600" dirty="0" smtClean="0"/>
              <a:t>(2020) </a:t>
            </a:r>
            <a:r>
              <a:rPr lang="fr-FR" sz="1600" dirty="0" smtClean="0">
                <a:sym typeface="Wingdings" panose="05000000000000000000" pitchFamily="2" charset="2"/>
              </a:rPr>
              <a:t> OGC GML 3.2 (</a:t>
            </a:r>
            <a:r>
              <a:rPr lang="fr-FR" sz="1600" dirty="0" err="1" smtClean="0">
                <a:sym typeface="Wingdings" panose="05000000000000000000" pitchFamily="2" charset="2"/>
              </a:rPr>
              <a:t>Geography</a:t>
            </a:r>
            <a:r>
              <a:rPr lang="fr-FR" sz="1600" dirty="0" smtClean="0">
                <a:sym typeface="Wingdings" panose="05000000000000000000" pitchFamily="2" charset="2"/>
              </a:rPr>
              <a:t> </a:t>
            </a:r>
            <a:r>
              <a:rPr lang="fr-FR" sz="1600" dirty="0" err="1" smtClean="0">
                <a:sym typeface="Wingdings" panose="05000000000000000000" pitchFamily="2" charset="2"/>
              </a:rPr>
              <a:t>Markup</a:t>
            </a:r>
            <a:r>
              <a:rPr lang="fr-FR" sz="1600" dirty="0" smtClean="0">
                <a:sym typeface="Wingdings" panose="05000000000000000000" pitchFamily="2" charset="2"/>
              </a:rPr>
              <a:t> </a:t>
            </a:r>
            <a:r>
              <a:rPr lang="fr-FR" sz="1600" dirty="0" err="1" smtClean="0">
                <a:sym typeface="Wingdings" panose="05000000000000000000" pitchFamily="2" charset="2"/>
              </a:rPr>
              <a:t>Language</a:t>
            </a:r>
            <a:r>
              <a:rPr lang="fr-FR" sz="1600" dirty="0" smtClean="0">
                <a:sym typeface="Wingdings" panose="05000000000000000000" pitchFamily="2" charset="2"/>
              </a:rPr>
              <a:t>)</a:t>
            </a:r>
            <a:endParaRPr lang="fr-FR" sz="16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fr-FR" smtClean="0"/>
              <a:t>Institut national de l’information  géographique et forestière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905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dirty="0"/>
              <a:t>Des données </a:t>
            </a:r>
            <a:r>
              <a:rPr lang="fr-FR" dirty="0" smtClean="0"/>
              <a:t>FAIR(</a:t>
            </a:r>
            <a:r>
              <a:rPr lang="fr-FR" dirty="0" err="1" smtClean="0"/>
              <a:t>éutilisables</a:t>
            </a:r>
            <a:r>
              <a:rPr lang="fr-FR" dirty="0" smtClean="0"/>
              <a:t>)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359998" y="771550"/>
            <a:ext cx="8532482" cy="3600400"/>
          </a:xfrm>
        </p:spPr>
        <p:txBody>
          <a:bodyPr/>
          <a:lstStyle/>
          <a:p>
            <a:r>
              <a:rPr lang="fr-FR" sz="1800" dirty="0" smtClean="0"/>
              <a:t>La réutilisabilité des données est l’objet même de l’action de standardisation</a:t>
            </a:r>
          </a:p>
          <a:p>
            <a:pPr lvl="1"/>
            <a:r>
              <a:rPr lang="fr-FR" sz="1600" dirty="0" smtClean="0"/>
              <a:t>Toutes les normes ISO peuvent être invoquées si elles sont respectées et les données et les métadonnées correctement remplies</a:t>
            </a:r>
            <a:endParaRPr lang="fr-FR" sz="900" dirty="0" smtClean="0"/>
          </a:p>
          <a:p>
            <a:r>
              <a:rPr lang="fr-FR" sz="1700" dirty="0" smtClean="0"/>
              <a:t>Focus sur la famille de normes ISO 19176 (</a:t>
            </a:r>
            <a:r>
              <a:rPr lang="fr-FR" sz="1700" dirty="0" err="1" smtClean="0"/>
              <a:t>Analysis</a:t>
            </a:r>
            <a:r>
              <a:rPr lang="fr-FR" sz="1700" dirty="0" smtClean="0"/>
              <a:t> </a:t>
            </a:r>
            <a:r>
              <a:rPr lang="fr-FR" sz="1700" dirty="0" err="1" smtClean="0"/>
              <a:t>Ready</a:t>
            </a:r>
            <a:r>
              <a:rPr lang="fr-FR" sz="1700" dirty="0" smtClean="0"/>
              <a:t> Data)</a:t>
            </a:r>
          </a:p>
          <a:p>
            <a:pPr lvl="1"/>
            <a:r>
              <a:rPr lang="fr-FR" sz="1600" dirty="0" smtClean="0"/>
              <a:t>Travail en cours conjoint avec l’OGC (ARD SWG) lancé en 2023</a:t>
            </a:r>
          </a:p>
          <a:p>
            <a:pPr lvl="2"/>
            <a:r>
              <a:rPr lang="fr-FR" sz="1400" dirty="0"/>
              <a:t>Standardisation du </a:t>
            </a:r>
            <a:r>
              <a:rPr lang="fr-FR" sz="1400" dirty="0" smtClean="0"/>
              <a:t>label « CEOS ARD » défini </a:t>
            </a:r>
            <a:r>
              <a:rPr lang="fr-FR" sz="1400" dirty="0"/>
              <a:t>par </a:t>
            </a:r>
            <a:r>
              <a:rPr lang="fr-FR" sz="1400" dirty="0" smtClean="0"/>
              <a:t>le </a:t>
            </a:r>
            <a:r>
              <a:rPr lang="fr-FR" sz="1400" dirty="0" err="1" smtClean="0"/>
              <a:t>Committee</a:t>
            </a:r>
            <a:r>
              <a:rPr lang="fr-FR" sz="1400" dirty="0" smtClean="0"/>
              <a:t> </a:t>
            </a:r>
            <a:r>
              <a:rPr lang="fr-FR" sz="1400" dirty="0"/>
              <a:t>on </a:t>
            </a:r>
            <a:r>
              <a:rPr lang="fr-FR" sz="1400" dirty="0" err="1"/>
              <a:t>Earth</a:t>
            </a:r>
            <a:r>
              <a:rPr lang="fr-FR" sz="1400" dirty="0"/>
              <a:t> Observation </a:t>
            </a:r>
            <a:r>
              <a:rPr lang="fr-FR" sz="1400" dirty="0" smtClean="0"/>
              <a:t>Satellites (CEOS) </a:t>
            </a:r>
            <a:r>
              <a:rPr lang="fr-FR" sz="1400" dirty="0"/>
              <a:t>pour les données </a:t>
            </a:r>
            <a:r>
              <a:rPr lang="fr-FR" sz="1400" dirty="0" smtClean="0"/>
              <a:t>satellites </a:t>
            </a:r>
            <a:endParaRPr lang="fr-FR" sz="1500" dirty="0" smtClean="0"/>
          </a:p>
          <a:p>
            <a:pPr lvl="1"/>
            <a:r>
              <a:rPr lang="fr-FR" sz="1600" dirty="0" smtClean="0"/>
              <a:t>Exigences minimales et cibles pour des données géographiques en terme de </a:t>
            </a:r>
          </a:p>
          <a:p>
            <a:pPr lvl="2"/>
            <a:r>
              <a:rPr lang="fr-FR" sz="1400" dirty="0" smtClean="0"/>
              <a:t>Qualité, Métadonnées, prétraitements,  organisation des données</a:t>
            </a:r>
          </a:p>
          <a:p>
            <a:pPr lvl="2"/>
            <a:r>
              <a:rPr lang="fr-FR" sz="1500" dirty="0" smtClean="0"/>
              <a:t>Pour quelle puissent être prêtes à être utilisées en conjonction avec d’autres jeux de données</a:t>
            </a:r>
            <a:endParaRPr lang="fr-FR" sz="1400" dirty="0" smtClean="0"/>
          </a:p>
          <a:p>
            <a:pPr lvl="1"/>
            <a:r>
              <a:rPr lang="fr-FR" sz="1600" b="1" dirty="0" smtClean="0"/>
              <a:t>ISO 19176-1</a:t>
            </a:r>
            <a:r>
              <a:rPr lang="fr-FR" sz="1600" dirty="0" smtClean="0"/>
              <a:t> définit les concepts fondamentaux</a:t>
            </a:r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fr-FR" cap="all" smtClean="0"/>
              <a:t>23/01/2024</a:t>
            </a:r>
            <a:endParaRPr lang="fr-FR" cap="all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fr-FR" smtClean="0"/>
              <a:t>Institut national de l’information  géographique et forestière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470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dirty="0" smtClean="0"/>
              <a:t>Vers des standards FAIR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42096" y="699542"/>
            <a:ext cx="4573920" cy="2592288"/>
          </a:xfrm>
        </p:spPr>
        <p:txBody>
          <a:bodyPr/>
          <a:lstStyle/>
          <a:p>
            <a:r>
              <a:rPr lang="fr-FR" sz="1800" dirty="0" smtClean="0"/>
              <a:t>Le projet de « SMART » Standards</a:t>
            </a:r>
          </a:p>
          <a:p>
            <a:pPr lvl="1"/>
            <a:r>
              <a:rPr lang="fr-FR" sz="1600" dirty="0" smtClean="0"/>
              <a:t>Pour faire évoluer la façon d’accéder et d’utiliser les normes</a:t>
            </a:r>
          </a:p>
          <a:p>
            <a:pPr lvl="2"/>
            <a:r>
              <a:rPr lang="fr-FR" sz="1500" dirty="0" smtClean="0"/>
              <a:t>Des normes lisibles et compréhensibles par les humains et les machines</a:t>
            </a:r>
          </a:p>
          <a:p>
            <a:pPr lvl="2"/>
            <a:r>
              <a:rPr lang="fr-FR" sz="1500" dirty="0"/>
              <a:t>Incorporables aux logiciels et systèmes d’information des utilisateurs</a:t>
            </a:r>
            <a:endParaRPr lang="fr-FR" sz="1500" dirty="0" smtClean="0"/>
          </a:p>
          <a:p>
            <a:pPr lvl="1"/>
            <a:r>
              <a:rPr lang="fr-FR" sz="1600" dirty="0" smtClean="0"/>
              <a:t>Une évolution progressive s’appuyant sur les formats actuels des normes</a:t>
            </a:r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fr-FR" cap="all" smtClean="0"/>
              <a:t>23/01/2024</a:t>
            </a:r>
            <a:endParaRPr lang="fr-FR" cap="all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627534"/>
            <a:ext cx="4390568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07504" y="3291830"/>
            <a:ext cx="8856984" cy="1584176"/>
          </a:xfrm>
        </p:spPr>
        <p:txBody>
          <a:bodyPr/>
          <a:lstStyle/>
          <a:p>
            <a:r>
              <a:rPr lang="fr-FR" sz="1700" dirty="0" smtClean="0"/>
              <a:t>à l’AFNOR : le projet MARSS (</a:t>
            </a:r>
            <a:r>
              <a:rPr lang="fr-FR" sz="1700" i="1" dirty="0" smtClean="0"/>
              <a:t>Machine Applicable </a:t>
            </a:r>
            <a:r>
              <a:rPr lang="fr-FR" sz="1700" i="1" dirty="0" err="1" smtClean="0"/>
              <a:t>Readable</a:t>
            </a:r>
            <a:r>
              <a:rPr lang="fr-FR" sz="1700" i="1" dirty="0"/>
              <a:t> Standard et </a:t>
            </a:r>
            <a:r>
              <a:rPr lang="fr-FR" sz="1700" i="1" dirty="0" smtClean="0"/>
              <a:t>Standardisation)</a:t>
            </a:r>
          </a:p>
          <a:p>
            <a:pPr lvl="1"/>
            <a:r>
              <a:rPr lang="fr-FR" sz="1500" i="1" dirty="0" smtClean="0"/>
              <a:t>En cours d’élaboration</a:t>
            </a:r>
            <a:endParaRPr lang="fr-FR" sz="15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fr-FR" smtClean="0"/>
              <a:t>Institut national de l’information  géographique et forestière</a:t>
            </a:r>
            <a:endParaRPr lang="fr-F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795886"/>
            <a:ext cx="5595468" cy="1307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11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 cap="all" smtClean="0"/>
              <a:t>23/01/2024</a:t>
            </a:r>
            <a:endParaRPr lang="fr-FR" cap="all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Institut national de l’information  géographique et forestière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MERCI DE VOTRE ATTENTION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80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640" y="3831890"/>
            <a:ext cx="4386634" cy="66498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7816196" y="3962341"/>
            <a:ext cx="540000" cy="288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95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cs typeface="Arial" charset="0"/>
              </a:rPr>
              <a:t>1 &amp; 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772484" y="4016341"/>
            <a:ext cx="288000" cy="18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95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1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6" name="Connecteur droit 15"/>
          <p:cNvCxnSpPr>
            <a:stCxn id="14" idx="1"/>
            <a:endCxn id="15" idx="3"/>
          </p:cNvCxnSpPr>
          <p:nvPr/>
        </p:nvCxnSpPr>
        <p:spPr bwMode="auto">
          <a:xfrm flipH="1">
            <a:off x="7060484" y="4106341"/>
            <a:ext cx="75571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Réduire / Augmenter le niveau de liste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fr-FR" dirty="0" smtClean="0"/>
              <a:t>Pour augmenter le niveau de liste :</a:t>
            </a:r>
          </a:p>
          <a:p>
            <a:pPr lvl="2"/>
            <a:r>
              <a:rPr lang="fr-FR" dirty="0" smtClean="0"/>
              <a:t>(Ex. : pour passer du texte de niveau 1 au texte de niveau 2 sur la page suivante)</a:t>
            </a:r>
          </a:p>
          <a:p>
            <a:pPr lvl="2"/>
            <a:r>
              <a:rPr lang="fr-FR" dirty="0" smtClean="0"/>
              <a:t>Sélectionner le texte de niveau 1 sur la page de texte</a:t>
            </a:r>
          </a:p>
          <a:p>
            <a:pPr lvl="2"/>
            <a:r>
              <a:rPr lang="fr-FR" dirty="0" smtClean="0"/>
              <a:t>Menu Accueil / Augmenter le niveau de liste </a:t>
            </a:r>
            <a:r>
              <a:rPr lang="fr-FR" dirty="0" smtClean="0">
                <a:solidFill>
                  <a:schemeClr val="bg2"/>
                </a:solidFill>
              </a:rPr>
              <a:t>(2)</a:t>
            </a:r>
          </a:p>
          <a:p>
            <a:pPr lvl="2"/>
            <a:r>
              <a:rPr lang="fr-FR" dirty="0" smtClean="0"/>
              <a:t>Cette opération permet de passer au niveau de texte suivant</a:t>
            </a:r>
          </a:p>
          <a:p>
            <a:endParaRPr lang="fr-FR" dirty="0" smtClean="0"/>
          </a:p>
          <a:p>
            <a:r>
              <a:rPr lang="fr-FR" dirty="0" smtClean="0"/>
              <a:t>Pour réduire le niveau de liste :</a:t>
            </a:r>
          </a:p>
          <a:p>
            <a:pPr lvl="2"/>
            <a:r>
              <a:rPr lang="fr-FR" dirty="0" smtClean="0"/>
              <a:t>(Ex. : pour passer du texte niveau 2 au texte niveau 1 sur la page suivante)</a:t>
            </a:r>
          </a:p>
          <a:p>
            <a:pPr lvl="2"/>
            <a:r>
              <a:rPr lang="fr-FR" dirty="0" smtClean="0"/>
              <a:t>Sélectionner le texte niveau 2 sur la page de texte</a:t>
            </a:r>
          </a:p>
          <a:p>
            <a:pPr lvl="2"/>
            <a:r>
              <a:rPr lang="fr-FR" dirty="0" smtClean="0"/>
              <a:t>Menu Accueil / Réduire le niveau de liste </a:t>
            </a:r>
            <a:r>
              <a:rPr lang="fr-FR" dirty="0" smtClean="0">
                <a:solidFill>
                  <a:schemeClr val="bg2"/>
                </a:solidFill>
              </a:rPr>
              <a:t>(1)</a:t>
            </a:r>
          </a:p>
          <a:p>
            <a:pPr lvl="2"/>
            <a:r>
              <a:rPr lang="fr-FR" dirty="0" smtClean="0"/>
              <a:t>Cette opération permet de passer au niveau de texte précédent</a:t>
            </a:r>
            <a:endParaRPr lang="fr-FR" dirty="0"/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Méthodologie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 cap="all" smtClean="0"/>
              <a:t>23/01/2024</a:t>
            </a:r>
            <a:endParaRPr lang="fr-FR" cap="all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Institut national de l’information  géographique et forestière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14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fr-FR" dirty="0" smtClean="0"/>
              <a:t>Texte de niveau 1</a:t>
            </a:r>
          </a:p>
          <a:p>
            <a:pPr lvl="1"/>
            <a:r>
              <a:rPr lang="fr-FR" dirty="0" smtClean="0"/>
              <a:t>Texte de niveau 2</a:t>
            </a:r>
          </a:p>
          <a:p>
            <a:pPr lvl="2"/>
            <a:r>
              <a:rPr lang="fr-FR" dirty="0" smtClean="0"/>
              <a:t>Texte de niveau 3</a:t>
            </a:r>
          </a:p>
          <a:p>
            <a:pPr lvl="3"/>
            <a:r>
              <a:rPr lang="fr-FR" dirty="0" smtClean="0"/>
              <a:t>Texte de niveau 4</a:t>
            </a:r>
          </a:p>
          <a:p>
            <a:pPr lvl="4"/>
            <a:r>
              <a:rPr lang="fr-FR" dirty="0" smtClean="0"/>
              <a:t>Texte de niveau 5</a:t>
            </a:r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mtClean="0"/>
              <a:t>Titre de partie</a:t>
            </a:r>
          </a:p>
          <a:p>
            <a:pPr lvl="1"/>
            <a:r>
              <a:rPr lang="fr-FR" smtClean="0"/>
              <a:t>Sous-titre de partie</a:t>
            </a: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 cap="all" smtClean="0"/>
              <a:t>23/01/2024</a:t>
            </a:r>
            <a:endParaRPr lang="fr-FR" cap="all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Institut national de l’information  géographique et forestière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181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Couleurs</a:t>
            </a:r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fr-FR" dirty="0" smtClean="0"/>
              <a:t>La palette de couleurs à utiliser est celle présente dans ce modèle.</a:t>
            </a:r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mtClean="0"/>
              <a:t>Titre de partie</a:t>
            </a:r>
          </a:p>
          <a:p>
            <a:pPr lvl="1"/>
            <a:r>
              <a:rPr lang="fr-FR" smtClean="0"/>
              <a:t>Sous-titre de partie</a:t>
            </a: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 cap="all" smtClean="0"/>
              <a:t>23/01/2024</a:t>
            </a:r>
            <a:endParaRPr lang="fr-FR" cap="all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Institut national de l’information  géographique et forestière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834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Copier / coller les textes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fr-FR" dirty="0" smtClean="0"/>
              <a:t>À partir d’une ancienne présentation</a:t>
            </a:r>
          </a:p>
          <a:p>
            <a:pPr lvl="2"/>
            <a:r>
              <a:rPr lang="fr-FR" dirty="0" smtClean="0"/>
              <a:t>Sélectionner et copier les textes de votre ancienne présentation</a:t>
            </a:r>
          </a:p>
          <a:p>
            <a:pPr lvl="2"/>
            <a:r>
              <a:rPr lang="fr-FR" dirty="0" smtClean="0"/>
              <a:t>Sélectionner la zone texte de la nouvelle présentation</a:t>
            </a:r>
          </a:p>
          <a:p>
            <a:pPr lvl="2"/>
            <a:r>
              <a:rPr lang="fr-FR" dirty="0" smtClean="0"/>
              <a:t>Cliquer sur « Accueil / Coller (sélectionner la petite flèche sous l’icône Coller) / Collage spécial »</a:t>
            </a:r>
          </a:p>
          <a:p>
            <a:pPr lvl="2"/>
            <a:r>
              <a:rPr lang="fr-FR" dirty="0" smtClean="0"/>
              <a:t>Cocher « Coller », « Texte sans mise en forme »  et « OK »</a:t>
            </a:r>
          </a:p>
          <a:p>
            <a:pPr lvl="2"/>
            <a:r>
              <a:rPr lang="fr-FR" dirty="0" smtClean="0"/>
              <a:t>Il faut ensuite appliquer les niveaux de texte à l’aide des outils « Réduire / Augmenter le niveau de liste »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Méthodologie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 cap="all" smtClean="0"/>
              <a:t>23/01/2024</a:t>
            </a:r>
            <a:endParaRPr lang="fr-FR" cap="all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Institut national de l’information  géographique et forestière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885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Modifier les logotypes partenaires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fr-FR" dirty="0" smtClean="0"/>
              <a:t>Modifier les logotypes partenaires dans les masques :</a:t>
            </a:r>
          </a:p>
          <a:p>
            <a:pPr lvl="2"/>
            <a:r>
              <a:rPr lang="fr-FR" dirty="0" smtClean="0"/>
              <a:t>Menu « affichage » / « Masque des diapositives »</a:t>
            </a:r>
          </a:p>
          <a:p>
            <a:pPr lvl="2"/>
            <a:r>
              <a:rPr lang="fr-FR" dirty="0" smtClean="0"/>
              <a:t>Les remplacements de logotypes se fera sur les trois premiers masques</a:t>
            </a:r>
          </a:p>
          <a:p>
            <a:pPr lvl="3"/>
            <a:r>
              <a:rPr lang="fr-FR" dirty="0" smtClean="0"/>
              <a:t>Masque 1 correspond aux pages 3, 4, 5 et 6</a:t>
            </a:r>
          </a:p>
          <a:p>
            <a:pPr lvl="3"/>
            <a:r>
              <a:rPr lang="fr-FR" dirty="0" smtClean="0"/>
              <a:t>Masque 2  correspond à la page de couverture 1</a:t>
            </a:r>
          </a:p>
          <a:p>
            <a:pPr lvl="3"/>
            <a:r>
              <a:rPr lang="fr-FR" dirty="0" smtClean="0"/>
              <a:t>Masque 3 correspond à la page de titre 2</a:t>
            </a:r>
          </a:p>
          <a:p>
            <a:pPr lvl="2"/>
            <a:r>
              <a:rPr lang="fr-FR" dirty="0" smtClean="0"/>
              <a:t>Sélectionner l’image d’emplacement du logotype partenaire</a:t>
            </a:r>
          </a:p>
          <a:p>
            <a:pPr lvl="2"/>
            <a:r>
              <a:rPr lang="fr-FR" dirty="0" smtClean="0"/>
              <a:t>Menu « Format » /  « Remplacer l’image »</a:t>
            </a:r>
          </a:p>
          <a:p>
            <a:pPr lvl="2"/>
            <a:r>
              <a:rPr lang="fr-FR" dirty="0" smtClean="0"/>
              <a:t>Choisissez l’image de votre choix</a:t>
            </a:r>
          </a:p>
          <a:p>
            <a:pPr lvl="2"/>
            <a:r>
              <a:rPr lang="fr-FR" dirty="0" smtClean="0"/>
              <a:t>Cliquer sur « Insérer »</a:t>
            </a:r>
          </a:p>
          <a:p>
            <a:pPr lvl="2"/>
            <a:r>
              <a:rPr lang="fr-FR" dirty="0" smtClean="0"/>
              <a:t>Menu « Affichage » / « Normal »</a:t>
            </a:r>
          </a:p>
          <a:p>
            <a:pPr lvl="2"/>
            <a:endParaRPr lang="fr-FR" dirty="0" smtClean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Méthodologie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 cap="all" smtClean="0"/>
              <a:t>23/01/2024</a:t>
            </a:r>
            <a:endParaRPr lang="fr-FR" cap="all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Institut national de l’information  géographique et forestière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18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31940" y="2787735"/>
            <a:ext cx="378305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5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pour une image 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03" b="25903"/>
          <a:stretch>
            <a:fillRect/>
          </a:stretch>
        </p:blipFill>
        <p:spPr>
          <a:xfrm>
            <a:off x="0" y="843558"/>
            <a:ext cx="9144000" cy="4406400"/>
          </a:xfrm>
        </p:spPr>
      </p:pic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L’ISO TC211 et AFNOR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800" smtClean="0">
                <a:solidFill>
                  <a:schemeClr val="bg1"/>
                </a:solidFill>
              </a:rPr>
              <a:t>Institut national de l’information  géographique et forestière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>
                <a:solidFill>
                  <a:schemeClr val="bg1"/>
                </a:solidFill>
              </a:rPr>
              <a:pPr/>
              <a:t>2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300192" y="4515966"/>
            <a:ext cx="2520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 smtClean="0">
                <a:solidFill>
                  <a:schemeClr val="bg1"/>
                </a:solidFill>
              </a:rPr>
              <a:t>Pointe à Colombier, Saint-Barthélemy – IGN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 cap="all" smtClean="0"/>
              <a:t>23/01/2024</a:t>
            </a:r>
            <a:endParaRPr lang="fr-FR" cap="all" dirty="0"/>
          </a:p>
        </p:txBody>
      </p:sp>
    </p:spTree>
    <p:extLst>
      <p:ext uri="{BB962C8B-B14F-4D97-AF65-F5344CB8AC3E}">
        <p14:creationId xmlns:p14="http://schemas.microsoft.com/office/powerpoint/2010/main" val="7022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2483768" y="123478"/>
            <a:ext cx="6336742" cy="432048"/>
          </a:xfrm>
        </p:spPr>
        <p:txBody>
          <a:bodyPr/>
          <a:lstStyle/>
          <a:p>
            <a:pPr algn="r"/>
            <a:r>
              <a:rPr lang="fr-FR" dirty="0" smtClean="0"/>
              <a:t>Présentation de l’ISO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323528" y="915566"/>
            <a:ext cx="8280920" cy="3463671"/>
          </a:xfrm>
        </p:spPr>
        <p:txBody>
          <a:bodyPr/>
          <a:lstStyle/>
          <a:p>
            <a:pPr lvl="2"/>
            <a:endParaRPr lang="en-US" sz="1400" dirty="0"/>
          </a:p>
          <a:p>
            <a:r>
              <a:rPr lang="fr-FR" sz="1800" dirty="0"/>
              <a:t>Organisation internationale de </a:t>
            </a:r>
            <a:r>
              <a:rPr lang="fr-FR" sz="1800" dirty="0" smtClean="0"/>
              <a:t>normalisation (ISO)</a:t>
            </a:r>
          </a:p>
          <a:p>
            <a:pPr lvl="1"/>
            <a:r>
              <a:rPr lang="fr-FR" sz="1800" dirty="0"/>
              <a:t>Acronyme ISO vient du Grec «ISOS» («égal</a:t>
            </a:r>
            <a:r>
              <a:rPr lang="fr-FR" sz="1800" dirty="0" smtClean="0"/>
              <a:t>»)</a:t>
            </a:r>
            <a:endParaRPr lang="en-US" sz="1800" dirty="0" smtClean="0"/>
          </a:p>
          <a:p>
            <a:pPr lvl="1"/>
            <a:r>
              <a:rPr lang="en-US" sz="1800" dirty="0" err="1" smtClean="0"/>
              <a:t>Créée</a:t>
            </a:r>
            <a:r>
              <a:rPr lang="en-US" sz="1800" dirty="0" smtClean="0"/>
              <a:t> </a:t>
            </a:r>
            <a:r>
              <a:rPr lang="en-US" sz="1800" dirty="0"/>
              <a:t>en </a:t>
            </a:r>
            <a:r>
              <a:rPr lang="en-US" sz="1800" dirty="0" smtClean="0"/>
              <a:t>1947 (fête </a:t>
            </a:r>
            <a:r>
              <a:rPr lang="en-US" sz="1800" dirty="0" err="1" smtClean="0"/>
              <a:t>ses</a:t>
            </a:r>
            <a:r>
              <a:rPr lang="en-US" sz="1800" dirty="0" smtClean="0"/>
              <a:t> 75 </a:t>
            </a:r>
            <a:r>
              <a:rPr lang="en-US" sz="1800" dirty="0" err="1" smtClean="0"/>
              <a:t>ans</a:t>
            </a:r>
            <a:r>
              <a:rPr lang="en-US" sz="1800" dirty="0" smtClean="0"/>
              <a:t>)</a:t>
            </a:r>
            <a:endParaRPr lang="fr-FR" sz="1700" dirty="0" smtClean="0"/>
          </a:p>
          <a:p>
            <a:pPr lvl="1"/>
            <a:r>
              <a:rPr lang="fr-FR" sz="1800" dirty="0" smtClean="0"/>
              <a:t>170 </a:t>
            </a:r>
            <a:r>
              <a:rPr lang="fr-FR" sz="1800" dirty="0" smtClean="0"/>
              <a:t>nations </a:t>
            </a:r>
            <a:r>
              <a:rPr lang="fr-FR" sz="1800" dirty="0"/>
              <a:t>représentées </a:t>
            </a:r>
            <a:r>
              <a:rPr lang="fr-FR" sz="1600" dirty="0"/>
              <a:t>via un organisme national (</a:t>
            </a:r>
            <a:r>
              <a:rPr lang="fr-FR" sz="1600" dirty="0" smtClean="0"/>
              <a:t>ex. ANSI</a:t>
            </a:r>
            <a:r>
              <a:rPr lang="fr-FR" sz="1600" dirty="0"/>
              <a:t>, DIN, AFNOR, etc.)</a:t>
            </a:r>
          </a:p>
          <a:p>
            <a:pPr lvl="1"/>
            <a:r>
              <a:rPr lang="fr-FR" sz="1800" dirty="0" smtClean="0"/>
              <a:t>25151 </a:t>
            </a:r>
            <a:r>
              <a:rPr lang="fr-FR" sz="1800" dirty="0"/>
              <a:t>standards, </a:t>
            </a:r>
            <a:r>
              <a:rPr lang="fr-FR" sz="1800" dirty="0" smtClean="0"/>
              <a:t>826 </a:t>
            </a:r>
            <a:r>
              <a:rPr lang="fr-FR" sz="1600" dirty="0"/>
              <a:t>comités techniques (TC</a:t>
            </a:r>
            <a:r>
              <a:rPr lang="fr-FR" sz="1600" dirty="0" smtClean="0"/>
              <a:t>)</a:t>
            </a:r>
            <a:endParaRPr lang="fr-FR" sz="1600" dirty="0"/>
          </a:p>
          <a:p>
            <a:pPr lvl="1"/>
            <a:r>
              <a:rPr lang="fr-FR" sz="1800" b="1" dirty="0" smtClean="0"/>
              <a:t>TC 211</a:t>
            </a:r>
            <a:r>
              <a:rPr lang="fr-FR" sz="1800" dirty="0" smtClean="0"/>
              <a:t> </a:t>
            </a:r>
            <a:r>
              <a:rPr lang="fr-FR" sz="1800" dirty="0"/>
              <a:t>: </a:t>
            </a:r>
            <a:r>
              <a:rPr lang="fr-FR" sz="1800" b="1" dirty="0"/>
              <a:t>comité </a:t>
            </a:r>
            <a:r>
              <a:rPr lang="fr-FR" sz="1800" b="1" dirty="0" smtClean="0"/>
              <a:t>technique consacré </a:t>
            </a:r>
            <a:r>
              <a:rPr lang="fr-FR" sz="1800" b="1" dirty="0"/>
              <a:t>à l’information géographique et à la géomatique</a:t>
            </a:r>
          </a:p>
          <a:p>
            <a:pPr marL="0" indent="0">
              <a:buNone/>
            </a:pPr>
            <a:endParaRPr lang="fr-FR" sz="2000" dirty="0"/>
          </a:p>
          <a:p>
            <a:endParaRPr lang="en-US" sz="1600" dirty="0"/>
          </a:p>
          <a:p>
            <a:pPr marL="0" indent="0">
              <a:buNone/>
            </a:pPr>
            <a:endParaRPr lang="fr-FR" sz="180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fr-FR" cap="all" smtClean="0"/>
              <a:t>14/01/2022</a:t>
            </a:r>
            <a:endParaRPr lang="fr-FR" cap="all" dirty="0"/>
          </a:p>
        </p:txBody>
      </p:sp>
    </p:spTree>
    <p:extLst>
      <p:ext uri="{BB962C8B-B14F-4D97-AF65-F5344CB8AC3E}">
        <p14:creationId xmlns:p14="http://schemas.microsoft.com/office/powerpoint/2010/main" val="181866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2483768" y="123478"/>
            <a:ext cx="6336742" cy="432048"/>
          </a:xfrm>
        </p:spPr>
        <p:txBody>
          <a:bodyPr/>
          <a:lstStyle/>
          <a:p>
            <a:pPr algn="r"/>
            <a:r>
              <a:rPr lang="fr-FR" dirty="0" smtClean="0"/>
              <a:t>Présentation de l’ISO TC211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fr-FR" cap="all" smtClean="0"/>
              <a:t>14/01/2022</a:t>
            </a:r>
            <a:endParaRPr lang="fr-FR" cap="all" dirty="0"/>
          </a:p>
        </p:txBody>
      </p:sp>
      <p:sp>
        <p:nvSpPr>
          <p:cNvPr id="10" name="Espace réservé du texte 7"/>
          <p:cNvSpPr txBox="1">
            <a:spLocks/>
          </p:cNvSpPr>
          <p:nvPr/>
        </p:nvSpPr>
        <p:spPr bwMode="gray">
          <a:xfrm>
            <a:off x="178814" y="915566"/>
            <a:ext cx="4167034" cy="34636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8288" indent="-2682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5000"/>
              <a:buFontTx/>
              <a:buBlip>
                <a:blip r:embed="rId2"/>
              </a:buBlip>
              <a:defRPr sz="105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5600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163513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Calibri" panose="020F0502020204030204" pitchFamily="34" charset="0"/>
              <a:buChar char="–"/>
              <a:defRPr sz="8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2000" indent="-720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itchFamily="34" charset="0"/>
              <a:buChar char="•"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8000" indent="-720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itchFamily="34" charset="0"/>
              <a:buChar char="•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Vision de l’ISO TC 211</a:t>
            </a:r>
            <a:endParaRPr lang="fr-FR" sz="2000" dirty="0"/>
          </a:p>
          <a:p>
            <a:pPr marL="179387" lvl="1" indent="0">
              <a:buNone/>
            </a:pPr>
            <a:r>
              <a:rPr lang="fr-FR" sz="1900" dirty="0" smtClean="0"/>
              <a:t>« Soutenir un avenir </a:t>
            </a:r>
            <a:r>
              <a:rPr lang="fr-FR" sz="1900" dirty="0"/>
              <a:t>durablement prospère  en fournissant, en coopération avec d'autres, un ensemble de normes qui permettent une meilleure gestion de l'information </a:t>
            </a:r>
            <a:r>
              <a:rPr lang="fr-FR" sz="1900" dirty="0" smtClean="0"/>
              <a:t>géographique »</a:t>
            </a:r>
          </a:p>
          <a:p>
            <a:r>
              <a:rPr lang="fr-FR" sz="2000" dirty="0"/>
              <a:t>Stratégie</a:t>
            </a:r>
          </a:p>
          <a:p>
            <a:pPr lvl="2">
              <a:buFontTx/>
              <a:buChar char="-"/>
            </a:pPr>
            <a:r>
              <a:rPr lang="en-US" sz="1700" dirty="0" smtClean="0"/>
              <a:t>Collaboration</a:t>
            </a:r>
          </a:p>
          <a:p>
            <a:pPr lvl="2">
              <a:buFontTx/>
              <a:buChar char="-"/>
            </a:pPr>
            <a:r>
              <a:rPr lang="fr-FR" sz="1700" dirty="0" smtClean="0"/>
              <a:t>Harmonisation</a:t>
            </a:r>
            <a:endParaRPr lang="fr-FR" sz="1700" dirty="0" smtClean="0"/>
          </a:p>
          <a:p>
            <a:pPr lvl="2">
              <a:buFontTx/>
              <a:buChar char="-"/>
            </a:pPr>
            <a:r>
              <a:rPr lang="en-US" sz="1700" dirty="0" smtClean="0"/>
              <a:t>Communication</a:t>
            </a:r>
            <a:endParaRPr lang="en-US" sz="1700" dirty="0"/>
          </a:p>
          <a:p>
            <a:pPr marL="179387" lvl="1" indent="0">
              <a:buNone/>
            </a:pPr>
            <a:endParaRPr lang="fr-FR" sz="1900" dirty="0"/>
          </a:p>
          <a:p>
            <a:pPr lvl="1"/>
            <a:endParaRPr lang="en-US" sz="1500" dirty="0" smtClean="0"/>
          </a:p>
          <a:p>
            <a:pPr lvl="1"/>
            <a:endParaRPr lang="en-US" sz="1500" dirty="0" smtClean="0"/>
          </a:p>
          <a:p>
            <a:pPr marL="0" indent="0">
              <a:buFontTx/>
              <a:buNone/>
            </a:pPr>
            <a:endParaRPr lang="fr-FR" sz="1800" dirty="0" smtClean="0"/>
          </a:p>
        </p:txBody>
      </p:sp>
      <p:sp>
        <p:nvSpPr>
          <p:cNvPr id="11" name="Espace réservé du texte 7"/>
          <p:cNvSpPr txBox="1">
            <a:spLocks/>
          </p:cNvSpPr>
          <p:nvPr/>
        </p:nvSpPr>
        <p:spPr bwMode="gray">
          <a:xfrm>
            <a:off x="322980" y="3411664"/>
            <a:ext cx="4204928" cy="34636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8288" indent="-2682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5000"/>
              <a:buFontTx/>
              <a:buBlip>
                <a:blip r:embed="rId2"/>
              </a:buBlip>
              <a:defRPr sz="105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5600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163513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Calibri" panose="020F0502020204030204" pitchFamily="34" charset="0"/>
              <a:buChar char="–"/>
              <a:defRPr sz="8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2000" indent="-720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itchFamily="34" charset="0"/>
              <a:buChar char="•"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8000" indent="-720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itchFamily="34" charset="0"/>
              <a:buChar char="•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fr-FR" sz="1800" dirty="0" smtClean="0"/>
          </a:p>
        </p:txBody>
      </p:sp>
      <p:sp>
        <p:nvSpPr>
          <p:cNvPr id="12" name="Espace réservé du texte 7"/>
          <p:cNvSpPr txBox="1">
            <a:spLocks/>
          </p:cNvSpPr>
          <p:nvPr/>
        </p:nvSpPr>
        <p:spPr bwMode="gray">
          <a:xfrm>
            <a:off x="4538742" y="2931791"/>
            <a:ext cx="4493260" cy="1800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8288" indent="-2682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5000"/>
              <a:buFontTx/>
              <a:buBlip>
                <a:blip r:embed="rId2"/>
              </a:buBlip>
              <a:defRPr sz="105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5600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163513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Calibri" panose="020F0502020204030204" pitchFamily="34" charset="0"/>
              <a:buChar char="–"/>
              <a:defRPr sz="8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2000" indent="-720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itchFamily="34" charset="0"/>
              <a:buChar char="•"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8000" indent="-720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itchFamily="34" charset="0"/>
              <a:buChar char="•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Quelques chiffres</a:t>
            </a:r>
          </a:p>
          <a:p>
            <a:pPr lvl="1"/>
            <a:r>
              <a:rPr lang="fr-FR" sz="1900" dirty="0" smtClean="0"/>
              <a:t>38 pays membres participants - 35 pays membres observateurs</a:t>
            </a:r>
          </a:p>
          <a:p>
            <a:pPr lvl="1"/>
            <a:r>
              <a:rPr lang="fr-FR" sz="1900" dirty="0" smtClean="0"/>
              <a:t>97 normes publiées - 21 en développement</a:t>
            </a:r>
          </a:p>
          <a:p>
            <a:pPr lvl="1"/>
            <a:endParaRPr lang="fr-FR" sz="1900" dirty="0"/>
          </a:p>
          <a:p>
            <a:pPr marL="179387" lvl="1" indent="0">
              <a:buNone/>
            </a:pPr>
            <a:endParaRPr lang="fr-FR" sz="1900" dirty="0"/>
          </a:p>
          <a:p>
            <a:pPr lvl="1"/>
            <a:endParaRPr lang="en-US" sz="1500" dirty="0" smtClean="0"/>
          </a:p>
          <a:p>
            <a:pPr lvl="1"/>
            <a:endParaRPr lang="en-US" sz="1500" dirty="0" smtClean="0"/>
          </a:p>
          <a:p>
            <a:pPr marL="0" indent="0">
              <a:buFontTx/>
              <a:buNone/>
            </a:pPr>
            <a:endParaRPr lang="fr-FR" sz="1800" dirty="0" smtClean="0"/>
          </a:p>
        </p:txBody>
      </p:sp>
      <p:pic>
        <p:nvPicPr>
          <p:cNvPr id="2049" name="Picture 1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207" y="657949"/>
            <a:ext cx="4396489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83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2483768" y="123478"/>
            <a:ext cx="6336742" cy="432048"/>
          </a:xfrm>
        </p:spPr>
        <p:txBody>
          <a:bodyPr/>
          <a:lstStyle/>
          <a:p>
            <a:pPr algn="r"/>
            <a:r>
              <a:rPr lang="fr-FR" dirty="0" smtClean="0"/>
              <a:t>Présentation de la CN IGS de l’AFNOR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395536" y="627534"/>
            <a:ext cx="7920880" cy="4032448"/>
          </a:xfrm>
        </p:spPr>
        <p:txBody>
          <a:bodyPr/>
          <a:lstStyle/>
          <a:p>
            <a:r>
              <a:rPr lang="fr-FR" sz="1600" dirty="0"/>
              <a:t>L’AFNOR</a:t>
            </a:r>
          </a:p>
          <a:p>
            <a:pPr lvl="1"/>
            <a:r>
              <a:rPr lang="en-US" sz="1200" dirty="0"/>
              <a:t>Association </a:t>
            </a:r>
            <a:r>
              <a:rPr lang="en-US" sz="1200" dirty="0" err="1"/>
              <a:t>Française</a:t>
            </a:r>
            <a:r>
              <a:rPr lang="en-US" sz="1200" dirty="0"/>
              <a:t> de </a:t>
            </a:r>
            <a:r>
              <a:rPr lang="en-US" sz="1200" dirty="0" err="1"/>
              <a:t>NORmalisation</a:t>
            </a:r>
            <a:endParaRPr lang="en-US" sz="1200" dirty="0"/>
          </a:p>
          <a:p>
            <a:pPr lvl="1"/>
            <a:r>
              <a:rPr lang="en-US" sz="1200" dirty="0"/>
              <a:t>Association </a:t>
            </a:r>
            <a:r>
              <a:rPr lang="en-US" sz="1200" dirty="0" err="1"/>
              <a:t>d’utilité</a:t>
            </a:r>
            <a:r>
              <a:rPr lang="en-US" sz="1200" dirty="0"/>
              <a:t> </a:t>
            </a:r>
            <a:r>
              <a:rPr lang="en-US" sz="1200" dirty="0" err="1"/>
              <a:t>publique</a:t>
            </a:r>
            <a:r>
              <a:rPr lang="en-US" sz="1200" dirty="0"/>
              <a:t> </a:t>
            </a:r>
            <a:r>
              <a:rPr lang="en-US" sz="1200" dirty="0" err="1"/>
              <a:t>créée</a:t>
            </a:r>
            <a:r>
              <a:rPr lang="en-US" sz="1200" dirty="0"/>
              <a:t> en 1926</a:t>
            </a:r>
          </a:p>
          <a:p>
            <a:pPr lvl="1"/>
            <a:r>
              <a:rPr lang="en-US" sz="1200" dirty="0" err="1"/>
              <a:t>Représentant</a:t>
            </a:r>
            <a:r>
              <a:rPr lang="en-US" sz="1200" dirty="0"/>
              <a:t> de la France à </a:t>
            </a:r>
            <a:r>
              <a:rPr lang="en-US" sz="1200" dirty="0" err="1"/>
              <a:t>l’ISO</a:t>
            </a:r>
            <a:r>
              <a:rPr lang="en-US" sz="1200" dirty="0"/>
              <a:t> (</a:t>
            </a:r>
            <a:r>
              <a:rPr lang="en-US" sz="1200" dirty="0" err="1"/>
              <a:t>membre</a:t>
            </a:r>
            <a:r>
              <a:rPr lang="en-US" sz="1200" dirty="0"/>
              <a:t> </a:t>
            </a:r>
            <a:r>
              <a:rPr lang="en-US" sz="1200" dirty="0" err="1"/>
              <a:t>fondateur</a:t>
            </a:r>
            <a:r>
              <a:rPr lang="en-US" sz="1200" dirty="0"/>
              <a:t>)</a:t>
            </a:r>
          </a:p>
          <a:p>
            <a:pPr lvl="1"/>
            <a:r>
              <a:rPr lang="en-US" sz="1200" dirty="0" smtClean="0"/>
              <a:t>Environ 1 900 </a:t>
            </a:r>
            <a:r>
              <a:rPr lang="en-US" sz="1200" dirty="0" err="1" smtClean="0"/>
              <a:t>adhérents</a:t>
            </a:r>
            <a:r>
              <a:rPr lang="en-US" sz="1200" dirty="0" smtClean="0"/>
              <a:t> </a:t>
            </a:r>
          </a:p>
          <a:p>
            <a:pPr lvl="1"/>
            <a:r>
              <a:rPr lang="en-US" sz="1200" dirty="0" err="1" smtClean="0"/>
              <a:t>Organisée</a:t>
            </a:r>
            <a:r>
              <a:rPr lang="en-US" sz="1200" dirty="0" smtClean="0"/>
              <a:t> </a:t>
            </a:r>
            <a:r>
              <a:rPr lang="en-US" sz="1200" dirty="0"/>
              <a:t>en </a:t>
            </a:r>
            <a:r>
              <a:rPr lang="en-US" sz="1200" dirty="0" smtClean="0"/>
              <a:t>950 commissions </a:t>
            </a:r>
            <a:r>
              <a:rPr lang="en-US" sz="1200" dirty="0"/>
              <a:t>(</a:t>
            </a:r>
            <a:r>
              <a:rPr lang="en-US" sz="1200" b="1" dirty="0" err="1"/>
              <a:t>dont</a:t>
            </a:r>
            <a:r>
              <a:rPr lang="en-US" sz="1200" b="1" dirty="0"/>
              <a:t> la </a:t>
            </a:r>
            <a:r>
              <a:rPr lang="en-US" sz="1200" b="1" dirty="0" smtClean="0"/>
              <a:t>CN IGS</a:t>
            </a:r>
            <a:r>
              <a:rPr lang="en-US" sz="1200" dirty="0"/>
              <a:t>)</a:t>
            </a:r>
          </a:p>
          <a:p>
            <a:r>
              <a:rPr lang="en-US" sz="1600" dirty="0"/>
              <a:t>La CNIGS</a:t>
            </a:r>
          </a:p>
          <a:p>
            <a:pPr lvl="1"/>
            <a:r>
              <a:rPr lang="fr-FR" sz="1200" dirty="0"/>
              <a:t>Commission de Normalisation de l’Information Géographique et Spatiale</a:t>
            </a:r>
          </a:p>
          <a:p>
            <a:pPr lvl="1"/>
            <a:r>
              <a:rPr lang="fr-FR" sz="1200" dirty="0"/>
              <a:t>Pendant français du </a:t>
            </a:r>
            <a:r>
              <a:rPr lang="fr-FR" sz="1200" dirty="0" smtClean="0"/>
              <a:t>TC211</a:t>
            </a:r>
          </a:p>
          <a:p>
            <a:pPr lvl="1"/>
            <a:r>
              <a:rPr lang="fr-FR" sz="1200" dirty="0" smtClean="0"/>
              <a:t>Présidence IGN (Dimitri Sarafinof)</a:t>
            </a:r>
            <a:endParaRPr lang="fr-FR" sz="1200" dirty="0"/>
          </a:p>
          <a:p>
            <a:r>
              <a:rPr lang="fr-FR" sz="1600" dirty="0"/>
              <a:t>Et au niveau européen ?</a:t>
            </a:r>
          </a:p>
          <a:p>
            <a:pPr lvl="1"/>
            <a:r>
              <a:rPr lang="fr-FR" sz="1200" dirty="0"/>
              <a:t>CEN </a:t>
            </a:r>
            <a:r>
              <a:rPr lang="fr-FR" sz="1200" dirty="0" smtClean="0"/>
              <a:t> (Comité Européen de Normalisation) / TC287 (en charge de l’information </a:t>
            </a:r>
            <a:r>
              <a:rPr lang="fr-FR" sz="1200" dirty="0" smtClean="0"/>
              <a:t>Géographique)</a:t>
            </a:r>
            <a:endParaRPr lang="en-US" sz="3200" dirty="0"/>
          </a:p>
          <a:p>
            <a:pPr marL="0" indent="0">
              <a:buNone/>
            </a:pPr>
            <a:endParaRPr lang="fr-FR" sz="180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fr-FR" cap="all" smtClean="0"/>
              <a:t>14/01/2022</a:t>
            </a:r>
            <a:endParaRPr lang="fr-FR" cap="all" dirty="0"/>
          </a:p>
        </p:txBody>
      </p:sp>
    </p:spTree>
    <p:extLst>
      <p:ext uri="{BB962C8B-B14F-4D97-AF65-F5344CB8AC3E}">
        <p14:creationId xmlns:p14="http://schemas.microsoft.com/office/powerpoint/2010/main" val="306210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pour une image 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03" b="25903"/>
          <a:stretch>
            <a:fillRect/>
          </a:stretch>
        </p:blipFill>
        <p:spPr/>
      </p:pic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359999" y="738000"/>
            <a:ext cx="8388465" cy="406599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Les normes ISO et les principes FAIR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Institut national de l’information  géographique et forestière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>
                <a:solidFill>
                  <a:schemeClr val="bg1"/>
                </a:solidFill>
              </a:rPr>
              <a:pPr/>
              <a:t>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588224" y="4515966"/>
            <a:ext cx="22322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 smtClean="0">
                <a:solidFill>
                  <a:schemeClr val="bg1"/>
                </a:solidFill>
              </a:rPr>
              <a:t>Grand récif du nord-est, Mayotte – IGN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 cap="all" smtClean="0"/>
              <a:t>23/01/2024</a:t>
            </a:r>
            <a:endParaRPr lang="fr-FR" cap="all" dirty="0"/>
          </a:p>
        </p:txBody>
      </p:sp>
    </p:spTree>
    <p:extLst>
      <p:ext uri="{BB962C8B-B14F-4D97-AF65-F5344CB8AC3E}">
        <p14:creationId xmlns:p14="http://schemas.microsoft.com/office/powerpoint/2010/main" val="112271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395536" y="771550"/>
            <a:ext cx="8496944" cy="3744416"/>
          </a:xfrm>
        </p:spPr>
        <p:txBody>
          <a:bodyPr/>
          <a:lstStyle/>
          <a:p>
            <a:r>
              <a:rPr lang="fr-FR" sz="1600" dirty="0" smtClean="0"/>
              <a:t>Les métadonnées </a:t>
            </a:r>
            <a:r>
              <a:rPr lang="fr-FR" sz="1600" dirty="0" smtClean="0"/>
              <a:t>pour faciliter </a:t>
            </a:r>
            <a:r>
              <a:rPr lang="fr-FR" sz="1600" dirty="0" smtClean="0"/>
              <a:t>la recherche des données</a:t>
            </a:r>
          </a:p>
          <a:p>
            <a:pPr lvl="1"/>
            <a:r>
              <a:rPr lang="fr-FR" sz="1500" dirty="0" smtClean="0"/>
              <a:t>La famille des normes </a:t>
            </a:r>
            <a:r>
              <a:rPr lang="fr-FR" sz="1500" b="1" dirty="0" smtClean="0"/>
              <a:t>ISO 19115 </a:t>
            </a:r>
            <a:r>
              <a:rPr lang="fr-FR" sz="1500" dirty="0" smtClean="0"/>
              <a:t>pour standardiser la description des données et permettre leur catalogage</a:t>
            </a:r>
          </a:p>
          <a:p>
            <a:pPr lvl="2"/>
            <a:r>
              <a:rPr lang="fr-FR" sz="1400" dirty="0" smtClean="0"/>
              <a:t>Identification,  représentation spatiale, références spatiales,  généalogie,  distribution, … 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2267744" y="123478"/>
            <a:ext cx="6660270" cy="432048"/>
          </a:xfrm>
        </p:spPr>
        <p:txBody>
          <a:bodyPr/>
          <a:lstStyle/>
          <a:p>
            <a:pPr algn="r"/>
            <a:r>
              <a:rPr lang="fr-FR" dirty="0" smtClean="0"/>
              <a:t>Des données F(</a:t>
            </a:r>
            <a:r>
              <a:rPr lang="fr-FR" dirty="0" err="1" smtClean="0"/>
              <a:t>aciles</a:t>
            </a:r>
            <a:r>
              <a:rPr lang="fr-FR" dirty="0" smtClean="0"/>
              <a:t> à trouver)AIR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fr-FR" cap="all" smtClean="0"/>
              <a:t>23/01/2024</a:t>
            </a:r>
            <a:endParaRPr lang="fr-FR" cap="all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323528" y="2211710"/>
            <a:ext cx="4104456" cy="2520280"/>
          </a:xfrm>
        </p:spPr>
        <p:txBody>
          <a:bodyPr/>
          <a:lstStyle/>
          <a:p>
            <a:r>
              <a:rPr lang="fr-FR" sz="1600" dirty="0" smtClean="0"/>
              <a:t>3 niveaux progressifs de description</a:t>
            </a:r>
          </a:p>
          <a:p>
            <a:pPr lvl="1"/>
            <a:r>
              <a:rPr lang="fr-FR" sz="1500" b="1" dirty="0" smtClean="0"/>
              <a:t>Découverte</a:t>
            </a:r>
            <a:r>
              <a:rPr lang="fr-FR" sz="1500" dirty="0" smtClean="0"/>
              <a:t> : éléments permettant la recherche et d’estimer si la donnée peut répondre au besoin</a:t>
            </a:r>
          </a:p>
          <a:p>
            <a:pPr lvl="1"/>
            <a:r>
              <a:rPr lang="fr-FR" sz="1500" b="1" dirty="0" smtClean="0"/>
              <a:t>Exploration </a:t>
            </a:r>
            <a:r>
              <a:rPr lang="fr-FR" sz="1500" dirty="0" smtClean="0"/>
              <a:t>: Caractériser la donnée et Vérifier qu’elle répond au besoin</a:t>
            </a:r>
          </a:p>
          <a:p>
            <a:pPr lvl="1"/>
            <a:r>
              <a:rPr lang="fr-FR" sz="1500" b="1" dirty="0" smtClean="0"/>
              <a:t>Exploitation </a:t>
            </a:r>
            <a:r>
              <a:rPr lang="fr-FR" sz="1500" dirty="0" smtClean="0"/>
              <a:t>: Les informations pour accéder à la donnée et l’exploiter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4788024" y="2211710"/>
            <a:ext cx="4104456" cy="2664296"/>
          </a:xfrm>
        </p:spPr>
        <p:txBody>
          <a:bodyPr/>
          <a:lstStyle/>
          <a:p>
            <a:r>
              <a:rPr lang="fr-FR" sz="1600" dirty="0" smtClean="0"/>
              <a:t>Une famille de normes</a:t>
            </a:r>
          </a:p>
          <a:p>
            <a:pPr lvl="1"/>
            <a:r>
              <a:rPr lang="fr-FR" sz="1500" b="1" dirty="0" smtClean="0"/>
              <a:t>19115-1</a:t>
            </a:r>
            <a:r>
              <a:rPr lang="fr-FR" sz="1500" dirty="0" smtClean="0"/>
              <a:t>(2014) Modèle fondamental pour la description des données et des services</a:t>
            </a:r>
          </a:p>
          <a:p>
            <a:pPr lvl="1"/>
            <a:r>
              <a:rPr lang="fr-FR" sz="1500" b="1" dirty="0" smtClean="0"/>
              <a:t>19115-2</a:t>
            </a:r>
            <a:r>
              <a:rPr lang="fr-FR" sz="1500" dirty="0" smtClean="0"/>
              <a:t>(2019) Extension à l’acquisition et le traitement</a:t>
            </a:r>
          </a:p>
          <a:p>
            <a:pPr lvl="1"/>
            <a:r>
              <a:rPr lang="fr-FR" sz="1500" b="1" dirty="0" smtClean="0"/>
              <a:t>19115-3</a:t>
            </a:r>
            <a:r>
              <a:rPr lang="fr-FR" sz="1500" dirty="0" smtClean="0"/>
              <a:t>(2023) Encodage en XML</a:t>
            </a:r>
          </a:p>
          <a:p>
            <a:pPr lvl="1"/>
            <a:r>
              <a:rPr lang="fr-FR" sz="1500" b="1" dirty="0" smtClean="0"/>
              <a:t>19115-4</a:t>
            </a:r>
            <a:r>
              <a:rPr lang="fr-FR" sz="1500" dirty="0" smtClean="0"/>
              <a:t>(</a:t>
            </a:r>
            <a:r>
              <a:rPr lang="fr-FR" sz="1500" i="1" dirty="0" smtClean="0"/>
              <a:t>en cours</a:t>
            </a:r>
            <a:r>
              <a:rPr lang="fr-FR" sz="1500" dirty="0" smtClean="0"/>
              <a:t>)  Encodage en JSON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fr-FR" smtClean="0"/>
              <a:t>Institut national de l’information  géographique et forestière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533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dirty="0"/>
              <a:t>Des données </a:t>
            </a:r>
            <a:r>
              <a:rPr lang="fr-FR" dirty="0" smtClean="0"/>
              <a:t>FA(</a:t>
            </a:r>
            <a:r>
              <a:rPr lang="fr-FR" dirty="0" err="1" smtClean="0"/>
              <a:t>ccessibles</a:t>
            </a:r>
            <a:r>
              <a:rPr lang="fr-FR" dirty="0" smtClean="0"/>
              <a:t>)IR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359998" y="699542"/>
            <a:ext cx="8532482" cy="3816424"/>
          </a:xfrm>
        </p:spPr>
        <p:txBody>
          <a:bodyPr/>
          <a:lstStyle/>
          <a:p>
            <a:r>
              <a:rPr lang="fr-FR" sz="1800" dirty="0" smtClean="0"/>
              <a:t>L’accessibilité facilitée par les registres</a:t>
            </a:r>
          </a:p>
          <a:p>
            <a:pPr lvl="1"/>
            <a:r>
              <a:rPr lang="fr-FR" sz="1400" dirty="0" smtClean="0"/>
              <a:t>La norme </a:t>
            </a:r>
            <a:r>
              <a:rPr lang="fr-FR" sz="1400" b="1" dirty="0" smtClean="0"/>
              <a:t>ISO 19135-1</a:t>
            </a:r>
            <a:r>
              <a:rPr lang="fr-FR" sz="1400" dirty="0" smtClean="0"/>
              <a:t>(</a:t>
            </a:r>
            <a:r>
              <a:rPr lang="fr-FR" sz="1400" i="1" dirty="0" smtClean="0"/>
              <a:t>en cours de révision</a:t>
            </a:r>
            <a:r>
              <a:rPr lang="fr-FR" sz="1400" dirty="0" smtClean="0"/>
              <a:t>) définit les principes  </a:t>
            </a:r>
            <a:r>
              <a:rPr lang="fr-FR" sz="1400" u="sng" dirty="0" smtClean="0"/>
              <a:t>d’enregistrement d’éléments géographiques </a:t>
            </a:r>
            <a:r>
              <a:rPr lang="fr-FR" sz="1400" dirty="0" smtClean="0"/>
              <a:t>selon une identification unique</a:t>
            </a:r>
          </a:p>
          <a:p>
            <a:pPr lvl="2"/>
            <a:r>
              <a:rPr lang="fr-FR" sz="1300" dirty="0" smtClean="0"/>
              <a:t>Permet une gestion organisée de ces éléments et en facilite la publication</a:t>
            </a:r>
          </a:p>
          <a:p>
            <a:pPr lvl="1"/>
            <a:r>
              <a:rPr lang="fr-FR" sz="1400" dirty="0" smtClean="0"/>
              <a:t>La norme </a:t>
            </a:r>
            <a:r>
              <a:rPr lang="fr-FR" sz="1400" b="1" dirty="0" smtClean="0"/>
              <a:t>ISO 19127</a:t>
            </a:r>
            <a:r>
              <a:rPr lang="fr-FR" sz="1400" dirty="0" smtClean="0"/>
              <a:t>(2019) définit la gestion et les opérations d’un </a:t>
            </a:r>
            <a:r>
              <a:rPr lang="fr-FR" sz="1400" u="sng" dirty="0" smtClean="0"/>
              <a:t>registre de systèmes de coordonnées</a:t>
            </a:r>
            <a:r>
              <a:rPr lang="fr-FR" sz="1400" dirty="0" smtClean="0"/>
              <a:t> à partir de leurs éléments de description</a:t>
            </a:r>
          </a:p>
          <a:p>
            <a:pPr lvl="2"/>
            <a:r>
              <a:rPr lang="fr-FR" sz="1300" b="1" dirty="0" smtClean="0"/>
              <a:t>Le registre géodésique de l’ISO </a:t>
            </a:r>
            <a:r>
              <a:rPr lang="fr-FR" sz="1300" dirty="0" smtClean="0"/>
              <a:t>met en œuvre </a:t>
            </a:r>
            <a:r>
              <a:rPr lang="fr-FR" sz="1300" dirty="0"/>
              <a:t>ces principes (</a:t>
            </a:r>
            <a:r>
              <a:rPr lang="fr-FR" sz="1300" dirty="0">
                <a:hlinkClick r:id="rId2"/>
              </a:rPr>
              <a:t>https://geodetic.isotc211.org</a:t>
            </a:r>
            <a:r>
              <a:rPr lang="fr-FR" sz="1300" dirty="0" smtClean="0">
                <a:hlinkClick r:id="rId2"/>
              </a:rPr>
              <a:t>/</a:t>
            </a:r>
            <a:r>
              <a:rPr lang="fr-FR" sz="1300" dirty="0" smtClean="0"/>
              <a:t> )</a:t>
            </a:r>
          </a:p>
          <a:p>
            <a:pPr lvl="2"/>
            <a:endParaRPr lang="fr-FR" sz="12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fr-FR" cap="all" smtClean="0"/>
              <a:t>23/01/2024</a:t>
            </a:r>
            <a:endParaRPr lang="fr-FR" cap="all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931790"/>
            <a:ext cx="3744416" cy="1462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251520" y="3147814"/>
            <a:ext cx="4491650" cy="1520552"/>
          </a:xfrm>
        </p:spPr>
        <p:txBody>
          <a:bodyPr/>
          <a:lstStyle/>
          <a:p>
            <a:pPr lvl="1"/>
            <a:r>
              <a:rPr lang="fr-FR" sz="1400" b="1" dirty="0" smtClean="0"/>
              <a:t>D’autres normes relatives aux registres :</a:t>
            </a:r>
          </a:p>
          <a:p>
            <a:pPr lvl="2"/>
            <a:r>
              <a:rPr lang="fr-FR" sz="1300" b="1" dirty="0" smtClean="0"/>
              <a:t>ISO 19150-6</a:t>
            </a:r>
            <a:r>
              <a:rPr lang="fr-FR" sz="1300" dirty="0" smtClean="0"/>
              <a:t>(</a:t>
            </a:r>
            <a:r>
              <a:rPr lang="fr-FR" sz="1300" i="1" dirty="0" smtClean="0"/>
              <a:t>en cours</a:t>
            </a:r>
            <a:r>
              <a:rPr lang="fr-FR" sz="1300" dirty="0" smtClean="0"/>
              <a:t>) pour un </a:t>
            </a:r>
            <a:r>
              <a:rPr lang="fr-FR" sz="1300" u="sng" dirty="0" smtClean="0"/>
              <a:t>registre d’ontologies de services d’informations géographiques</a:t>
            </a:r>
          </a:p>
          <a:p>
            <a:pPr lvl="2"/>
            <a:endParaRPr lang="fr-FR" sz="1300" dirty="0" smtClean="0"/>
          </a:p>
          <a:p>
            <a:pPr lvl="2"/>
            <a:r>
              <a:rPr lang="fr-FR" sz="1300" b="1" dirty="0" smtClean="0"/>
              <a:t>ISO 19157-3</a:t>
            </a:r>
            <a:r>
              <a:rPr lang="fr-FR" sz="1300" dirty="0" smtClean="0"/>
              <a:t>(</a:t>
            </a:r>
            <a:r>
              <a:rPr lang="fr-FR" sz="1300" i="1" dirty="0" smtClean="0"/>
              <a:t>en cours</a:t>
            </a:r>
            <a:r>
              <a:rPr lang="fr-FR" sz="1300" dirty="0" smtClean="0"/>
              <a:t>) pour les </a:t>
            </a:r>
            <a:r>
              <a:rPr lang="fr-FR" sz="1300" u="sng" dirty="0" smtClean="0"/>
              <a:t>registres de mesures de qualité</a:t>
            </a:r>
          </a:p>
          <a:p>
            <a:pPr lvl="2"/>
            <a:endParaRPr lang="fr-FR" sz="12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fr-FR" smtClean="0"/>
              <a:t>Institut national de l’information  géographique et forestière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999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dirty="0"/>
              <a:t>Des données </a:t>
            </a:r>
            <a:r>
              <a:rPr lang="fr-FR" dirty="0" smtClean="0"/>
              <a:t>FA(</a:t>
            </a:r>
            <a:r>
              <a:rPr lang="fr-FR" dirty="0" err="1" smtClean="0"/>
              <a:t>ccessibles</a:t>
            </a:r>
            <a:r>
              <a:rPr lang="fr-FR" dirty="0" smtClean="0"/>
              <a:t>)IR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359998" y="699542"/>
            <a:ext cx="8532482" cy="3816424"/>
          </a:xfrm>
        </p:spPr>
        <p:txBody>
          <a:bodyPr/>
          <a:lstStyle/>
          <a:p>
            <a:pPr lvl="2"/>
            <a:endParaRPr lang="fr-FR" sz="1200" dirty="0" smtClean="0"/>
          </a:p>
          <a:p>
            <a:r>
              <a:rPr lang="fr-FR" sz="1800" dirty="0" smtClean="0"/>
              <a:t>L’accessibilité mise en œuvre par les services web</a:t>
            </a:r>
          </a:p>
          <a:p>
            <a:pPr lvl="2"/>
            <a:endParaRPr lang="fr-FR" sz="1500" dirty="0" smtClean="0"/>
          </a:p>
          <a:p>
            <a:pPr lvl="2"/>
            <a:r>
              <a:rPr lang="fr-FR" sz="1500" b="1" dirty="0" smtClean="0"/>
              <a:t>ISO 19119</a:t>
            </a:r>
            <a:r>
              <a:rPr lang="fr-FR" sz="1500" dirty="0" smtClean="0"/>
              <a:t>(2016) « Services » définit les principes généraux pour une </a:t>
            </a:r>
            <a:r>
              <a:rPr lang="fr-FR" sz="1500" u="sng" dirty="0" smtClean="0"/>
              <a:t>spécification de services</a:t>
            </a:r>
            <a:r>
              <a:rPr lang="fr-FR" sz="1500" dirty="0" smtClean="0"/>
              <a:t> indépendamment des plateformes sous-jacentes </a:t>
            </a:r>
            <a:endParaRPr lang="fr-FR" sz="1500" dirty="0"/>
          </a:p>
          <a:p>
            <a:pPr lvl="2"/>
            <a:endParaRPr lang="fr-FR" sz="1500" dirty="0" smtClean="0"/>
          </a:p>
          <a:p>
            <a:pPr lvl="1"/>
            <a:r>
              <a:rPr lang="fr-FR" sz="1600" dirty="0" smtClean="0"/>
              <a:t>Développés en commun avec l’OGC</a:t>
            </a:r>
          </a:p>
          <a:p>
            <a:pPr lvl="2"/>
            <a:r>
              <a:rPr lang="fr-FR" sz="1500" b="1" dirty="0" smtClean="0"/>
              <a:t>ISO 19128</a:t>
            </a:r>
            <a:r>
              <a:rPr lang="fr-FR" sz="1500" dirty="0" smtClean="0"/>
              <a:t>(2005) « Web </a:t>
            </a:r>
            <a:r>
              <a:rPr lang="fr-FR" sz="1500" dirty="0" err="1" smtClean="0"/>
              <a:t>Map</a:t>
            </a:r>
            <a:r>
              <a:rPr lang="fr-FR" sz="1500" dirty="0" smtClean="0"/>
              <a:t> Server Interface » </a:t>
            </a:r>
            <a:r>
              <a:rPr lang="fr-FR" sz="1500" dirty="0" smtClean="0">
                <a:sym typeface="Wingdings" panose="05000000000000000000" pitchFamily="2" charset="2"/>
              </a:rPr>
              <a:t> OGC WMS</a:t>
            </a:r>
          </a:p>
          <a:p>
            <a:pPr lvl="2"/>
            <a:r>
              <a:rPr lang="fr-FR" sz="1500" b="1" dirty="0" smtClean="0">
                <a:sym typeface="Wingdings" panose="05000000000000000000" pitchFamily="2" charset="2"/>
              </a:rPr>
              <a:t>ISO 19142</a:t>
            </a:r>
            <a:r>
              <a:rPr lang="fr-FR" sz="1500" dirty="0" smtClean="0">
                <a:sym typeface="Wingdings" panose="05000000000000000000" pitchFamily="2" charset="2"/>
              </a:rPr>
              <a:t>(2010) « Web </a:t>
            </a:r>
            <a:r>
              <a:rPr lang="fr-FR" sz="1500" dirty="0" err="1" smtClean="0">
                <a:sym typeface="Wingdings" panose="05000000000000000000" pitchFamily="2" charset="2"/>
              </a:rPr>
              <a:t>Feature</a:t>
            </a:r>
            <a:r>
              <a:rPr lang="fr-FR" sz="1500" dirty="0" smtClean="0">
                <a:sym typeface="Wingdings" panose="05000000000000000000" pitchFamily="2" charset="2"/>
              </a:rPr>
              <a:t> Service »   OGC WFS</a:t>
            </a:r>
          </a:p>
          <a:p>
            <a:pPr marL="540000" lvl="3" indent="0">
              <a:buNone/>
            </a:pPr>
            <a:endParaRPr lang="fr-FR" sz="1400" dirty="0" smtClean="0">
              <a:sym typeface="Wingdings" panose="05000000000000000000" pitchFamily="2" charset="2"/>
            </a:endParaRPr>
          </a:p>
          <a:p>
            <a:pPr lvl="2"/>
            <a:endParaRPr lang="fr-FR" sz="1500" dirty="0" smtClean="0">
              <a:sym typeface="Wingdings" panose="05000000000000000000" pitchFamily="2" charset="2"/>
            </a:endParaRPr>
          </a:p>
          <a:p>
            <a:pPr lvl="2"/>
            <a:r>
              <a:rPr lang="fr-FR" sz="1500" b="1" dirty="0" smtClean="0">
                <a:sym typeface="Wingdings" panose="05000000000000000000" pitchFamily="2" charset="2"/>
              </a:rPr>
              <a:t>ISO 19168-1</a:t>
            </a:r>
            <a:r>
              <a:rPr lang="fr-FR" sz="1500" dirty="0" smtClean="0">
                <a:sym typeface="Wingdings" panose="05000000000000000000" pitchFamily="2" charset="2"/>
              </a:rPr>
              <a:t>(</a:t>
            </a:r>
            <a:r>
              <a:rPr lang="fr-FR" sz="1500" i="1" dirty="0" smtClean="0">
                <a:sym typeface="Wingdings" panose="05000000000000000000" pitchFamily="2" charset="2"/>
              </a:rPr>
              <a:t>en cours</a:t>
            </a:r>
            <a:r>
              <a:rPr lang="fr-FR" sz="1500" dirty="0" smtClean="0">
                <a:sym typeface="Wingdings" panose="05000000000000000000" pitchFamily="2" charset="2"/>
              </a:rPr>
              <a:t>) et </a:t>
            </a:r>
            <a:r>
              <a:rPr lang="fr-FR" sz="1500" b="1" dirty="0" smtClean="0">
                <a:sym typeface="Wingdings" panose="05000000000000000000" pitchFamily="2" charset="2"/>
              </a:rPr>
              <a:t>-2</a:t>
            </a:r>
            <a:r>
              <a:rPr lang="fr-FR" sz="1500" dirty="0" smtClean="0">
                <a:sym typeface="Wingdings" panose="05000000000000000000" pitchFamily="2" charset="2"/>
              </a:rPr>
              <a:t>(2022)  OGC API </a:t>
            </a:r>
            <a:r>
              <a:rPr lang="fr-FR" sz="1500" dirty="0" err="1" smtClean="0">
                <a:sym typeface="Wingdings" panose="05000000000000000000" pitchFamily="2" charset="2"/>
              </a:rPr>
              <a:t>Features</a:t>
            </a:r>
            <a:endParaRPr lang="fr-FR" sz="1500" dirty="0" smtClean="0">
              <a:sym typeface="Wingdings" panose="05000000000000000000" pitchFamily="2" charset="2"/>
            </a:endParaRPr>
          </a:p>
          <a:p>
            <a:pPr lvl="2"/>
            <a:r>
              <a:rPr lang="fr-FR" sz="1500" b="1" dirty="0" smtClean="0">
                <a:sym typeface="Wingdings" panose="05000000000000000000" pitchFamily="2" charset="2"/>
              </a:rPr>
              <a:t>ISO 19177-1</a:t>
            </a:r>
            <a:r>
              <a:rPr lang="fr-FR" sz="1500" dirty="0" smtClean="0">
                <a:sym typeface="Wingdings" panose="05000000000000000000" pitchFamily="2" charset="2"/>
              </a:rPr>
              <a:t>(en cours)  OGC API </a:t>
            </a:r>
            <a:r>
              <a:rPr lang="fr-FR" sz="1500" dirty="0" err="1" smtClean="0">
                <a:sym typeface="Wingdings" panose="05000000000000000000" pitchFamily="2" charset="2"/>
              </a:rPr>
              <a:t>Tiles</a:t>
            </a:r>
            <a:endParaRPr lang="fr-FR" sz="1500" dirty="0" smtClean="0">
              <a:sym typeface="Wingdings" panose="05000000000000000000" pitchFamily="2" charset="2"/>
            </a:endParaRPr>
          </a:p>
          <a:p>
            <a:pPr lvl="1"/>
            <a:endParaRPr lang="fr-FR" sz="1600" dirty="0" smtClean="0">
              <a:sym typeface="Wingdings" panose="05000000000000000000" pitchFamily="2" charset="2"/>
            </a:endParaRPr>
          </a:p>
          <a:p>
            <a:pPr lvl="1"/>
            <a:endParaRPr lang="fr-FR" sz="1600" dirty="0" smtClean="0"/>
          </a:p>
          <a:p>
            <a:pPr lvl="1"/>
            <a:endParaRPr lang="fr-FR" sz="17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fr-FR" cap="all" smtClean="0"/>
              <a:t>23/01/2024</a:t>
            </a:r>
            <a:endParaRPr lang="fr-FR" cap="all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fr-FR" smtClean="0"/>
              <a:t>Institut national de l’information  géographique et forestière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36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operateurs_marianne">
  <a:themeElements>
    <a:clrScheme name="GOUVERNEMENT PPT">
      <a:dk1>
        <a:srgbClr val="000000"/>
      </a:dk1>
      <a:lt1>
        <a:srgbClr val="FFFFFF"/>
      </a:lt1>
      <a:dk2>
        <a:srgbClr val="000091"/>
      </a:dk2>
      <a:lt2>
        <a:srgbClr val="E1000F"/>
      </a:lt2>
      <a:accent1>
        <a:srgbClr val="005841"/>
      </a:accent1>
      <a:accent2>
        <a:srgbClr val="21215A"/>
      </a:accent2>
      <a:accent3>
        <a:srgbClr val="FFD500"/>
      </a:accent3>
      <a:accent4>
        <a:srgbClr val="EA5433"/>
      </a:accent4>
      <a:accent5>
        <a:srgbClr val="8C2237"/>
      </a:accent5>
      <a:accent6>
        <a:srgbClr val="49311F"/>
      </a:accent6>
      <a:hlink>
        <a:srgbClr val="000000"/>
      </a:hlink>
      <a:folHlink>
        <a:srgbClr val="000000"/>
      </a:folHlink>
    </a:clrScheme>
    <a:fontScheme name="GOUVERNEMENT PPT">
      <a:majorFont>
        <a:latin typeface="Marianne"/>
        <a:ea typeface=""/>
        <a:cs typeface=""/>
      </a:majorFont>
      <a:minorFont>
        <a:latin typeface="Mariann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ppt_operateurs_marianne</Template>
  <TotalTime>362</TotalTime>
  <Words>1145</Words>
  <Application>Microsoft Office PowerPoint</Application>
  <PresentationFormat>Affichage à l'écran (16:9)</PresentationFormat>
  <Paragraphs>223</Paragraphs>
  <Slides>18</Slides>
  <Notes>1</Notes>
  <HiddenSlides>5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ppt_operateurs_marianne</vt:lpstr>
      <vt:lpstr>Présentation PowerPoint</vt:lpstr>
      <vt:lpstr>L’ISO TC211 et AFNOR</vt:lpstr>
      <vt:lpstr>Présentation de l’ISO</vt:lpstr>
      <vt:lpstr>Présentation de l’ISO TC211</vt:lpstr>
      <vt:lpstr>Présentation de la CN IGS de l’AFNOR</vt:lpstr>
      <vt:lpstr>Les normes ISO et les principes FAIR</vt:lpstr>
      <vt:lpstr>Des données F(aciles à trouver)AIR</vt:lpstr>
      <vt:lpstr>Des données FA(ccessibles)IR</vt:lpstr>
      <vt:lpstr>Des données FA(ccessibles)IR</vt:lpstr>
      <vt:lpstr>Des données FAI(nteroperables)R</vt:lpstr>
      <vt:lpstr>Des données FAIR(éutilisables)</vt:lpstr>
      <vt:lpstr>Vers des standards FAIR</vt:lpstr>
      <vt:lpstr>Présentation PowerPoint</vt:lpstr>
      <vt:lpstr>Réduire / Augmenter le niveau de liste</vt:lpstr>
      <vt:lpstr>Titre</vt:lpstr>
      <vt:lpstr>Couleurs</vt:lpstr>
      <vt:lpstr>Copier / coller les textes</vt:lpstr>
      <vt:lpstr>Modifier les logotypes partenaires</vt:lpstr>
    </vt:vector>
  </TitlesOfParts>
  <Manager>Client</Manager>
  <Company>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Client</dc:subject>
  <dc:creator>Karine Courtes</dc:creator>
  <cp:lastModifiedBy>Gilles Cebelieu</cp:lastModifiedBy>
  <cp:revision>53</cp:revision>
  <dcterms:created xsi:type="dcterms:W3CDTF">2020-10-20T13:20:24Z</dcterms:created>
  <dcterms:modified xsi:type="dcterms:W3CDTF">2024-01-22T13:51:50Z</dcterms:modified>
</cp:coreProperties>
</file>