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5"/>
  </p:notesMasterIdLst>
  <p:sldIdLst>
    <p:sldId id="297" r:id="rId2"/>
    <p:sldId id="296" r:id="rId3"/>
    <p:sldId id="299" r:id="rId4"/>
  </p:sldIdLst>
  <p:sldSz cx="12192000" cy="6858000"/>
  <p:notesSz cx="6858000" cy="9144000"/>
  <p:embeddedFontLst>
    <p:embeddedFont>
      <p:font typeface="Calibri" panose="020F0502020204030204" pitchFamily="34" charset="0"/>
      <p:regular r:id="rId6"/>
      <p:bold r:id="rId7"/>
      <p:italic r:id="rId8"/>
      <p:boldItalic r:id="rId9"/>
    </p:embeddedFont>
    <p:embeddedFont>
      <p:font typeface="La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JqoClH8vldesXdiRpI53dfbUEr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ana Simoes" initials="" lastIdx="1" clrIdx="0"/>
  <p:cmAuthor id="1" name="Gobe Hobon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snapToObjects="1">
      <p:cViewPr varScale="1">
        <p:scale>
          <a:sx n="118" d="100"/>
          <a:sy n="118" d="100"/>
        </p:scale>
        <p:origin x="2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presProps" Target="presProps.xml"/><Relationship Id="rId5" Type="http://schemas.openxmlformats.org/officeDocument/2006/relationships/notesMaster" Target="notesMasters/notesMaster1.xml"/><Relationship Id="rId23" Type="http://schemas.openxmlformats.org/officeDocument/2006/relationships/commentAuthors" Target="commentAuthor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22" Type="http://customschemas.google.com/relationships/presentationmetadata" Target="meta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8T22:16:39.4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4016 232,'-1'-2,"0"1,1-1,-1 1,0 0,0 0,0-1,0 1,0 0,0 0,0 0,-1 0,1 0,0 0,0 0,-1 0,1 1,-1-1,1 0,-1 1,1 0,-1-1,-1 0,-42-10,40 9,-112-20,62 13,2-2,-59-20,26-8,69 29,0 2,0 0,-1 1,-1 1,1 0,-34-5,-303 8,177 6,-337-3,371-12,19 0,-764 9,455 5,403 0,1 2,0 0,0 3,1 0,0 1,0 2,1 1,-42 23,65-30,0-1,1 1,-1-1,1 1,0 1,0-1,0 0,0 1,1 0,0 0,0 0,0 0,1 0,0 1,0-1,0 1,-2 11,-1 11,1-1,-1 39,5-63,-3 531,6-269,-19 75,13-302,1 0,2-1,2 1,1-1,16 75,-6-29,-4 2,-4-1,-4 1,-10 98,-13 31,-5 100,28-186,-4 64,0-160,-1-1,-1 0,-2 0,-10 31,-33 66,-21 70,38-87,-20 80,36-114,4-22,1 2,4-1,-2 62,10-31,3 1,29 169,-12-130,9 35,203 627,-215-729,-3 1,8 82,-2-5,9 112,-19-131,-1 224,-11-239,4-1,19 117,-6-119,27 129,24 86,-41-196,13 156,-14-83,37 192,-52-310,-6-43,2-1,0 1,12 34,26 64,68 184,-89-257,-18-42,2 0,0 0,1 0,0 0,1-1,1 0,19 24,-11-19,1 0,0-2,1 0,1-1,1-1,0 0,1-2,0-1,26 11,-10-11,-1 0,1-3,1-1,0-2,0-2,0-1,64-4,2-9,164-36,-80 7,285-20,52 56,-267 6,197-3,-442 0,0 2,1 0,-1 1,0 0,26 10,-13-4,-13-6,0-2,0 1,0-1,0-1,0-1,0 0,15-3,24-1,-16 4,0-2,-1-2,1-1,43-13,-45 9,26-9,1 2,74-9,-119 22,0-1,0 0,0-1,-1-1,0 0,0-1,20-15,-13 10,1 0,29-12,-16 15,0 0,44-4,-55 11,-1-1,0-2,0 0,-1-1,1-2,41-20,-55 21,0-1,-1 0,0-1,0 0,-1 0,-1-1,11-17,29-33,-18 26,-26 29,0 0,0 0,1 1,0 0,0 0,1 0,-1 0,1 1,0 0,0 0,1 0,-1 1,12-4,122-41,-97 31,0 3,1 1,46-8,-25 12,107-3,-151 12,1 1,-1 1,0 1,0 0,0 2,0 1,-1 0,0 2,22 10,-7 1,200 115,-211-117,-1 2,0 1,35 42,-12-14,-30-32,-1 0,0 1,14 24,-24-33,0 0,-1 0,-1 1,1 0,-1 0,-1 0,1 0,-2 0,1 0,0 13,-6 248,-18-144,15-95,5-24,0 0,0 0,-1 0,0-1,0 1,-1-1,0 1,0-1,0 0,-1-1,0 1,0-1,0 0,-1 0,1 0,-1-1,-8 5,-10 3,-1 0,0-1,-36 10,0 0,24-8,0-2,-1-1,0-2,0-1,-54 1,69-9,1 0,-1-2,0 0,1-1,0-2,0 0,-26-12,-148-78,100 46,24 18,-86-25,60 23,77 26,1-1,0-1,0 0,1-2,-33-27,-73-82,111 106,-18-19,-65-51,84 74,-1 2,0 0,0 1,-1 0,0 1,-1 0,1 2,-26-7,-29 1,45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499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7263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4552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company/open-geospatial-consortiu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s://twitter.com/opengeospatial?ref_src=twsrc%5Egoogle%7Ctwcamp%5Eserp%7Ctwgr%5Eautho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838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2"/>
          </p:nvPr>
        </p:nvSpPr>
        <p:spPr>
          <a:xfrm>
            <a:off x="6172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12"/>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6"/>
        <p:cNvGrpSpPr/>
        <p:nvPr/>
      </p:nvGrpSpPr>
      <p:grpSpPr>
        <a:xfrm>
          <a:off x="0" y="0"/>
          <a:ext cx="0" cy="0"/>
          <a:chOff x="0" y="0"/>
          <a:chExt cx="0" cy="0"/>
        </a:xfrm>
      </p:grpSpPr>
      <p:sp>
        <p:nvSpPr>
          <p:cNvPr id="57" name="Google Shape;57;p13"/>
          <p:cNvSpPr>
            <a:spLocks noGrp="1"/>
          </p:cNvSpPr>
          <p:nvPr>
            <p:ph type="pic" idx="2"/>
          </p:nvPr>
        </p:nvSpPr>
        <p:spPr>
          <a:xfrm>
            <a:off x="6325950" y="1169129"/>
            <a:ext cx="5510750" cy="435133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rgbClr val="092745"/>
              </a:buClr>
              <a:buSzPts val="3200"/>
              <a:buFont typeface="Arial"/>
              <a:buNone/>
              <a:defRPr sz="3200" b="0" i="0" u="none" strike="noStrike" cap="none">
                <a:solidFill>
                  <a:srgbClr val="092745"/>
                </a:solidFill>
                <a:latin typeface="Arial"/>
                <a:ea typeface="Arial"/>
                <a:cs typeface="Arial"/>
                <a:sym typeface="Arial"/>
              </a:defRPr>
            </a:lvl1pPr>
            <a:lvl2pPr marR="0" lvl="1"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body" idx="1"/>
          </p:nvPr>
        </p:nvSpPr>
        <p:spPr>
          <a:xfrm>
            <a:off x="838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3"/>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A close up of a sign&#10;&#10;Description automatically generated">
            <a:hlinkClick r:id="rId2"/>
          </p:cNvPr>
          <p:cNvPicPr preferRelativeResize="0"/>
          <p:nvPr/>
        </p:nvPicPr>
        <p:blipFill rotWithShape="1">
          <a:blip r:embed="rId3">
            <a:alphaModFix/>
          </a:blip>
          <a:srcRect/>
          <a:stretch/>
        </p:blipFill>
        <p:spPr>
          <a:xfrm>
            <a:off x="11051944" y="6109215"/>
            <a:ext cx="436507" cy="436507"/>
          </a:xfrm>
          <a:prstGeom prst="rect">
            <a:avLst/>
          </a:prstGeom>
          <a:noFill/>
          <a:ln>
            <a:noFill/>
          </a:ln>
        </p:spPr>
      </p:pic>
      <p:pic>
        <p:nvPicPr>
          <p:cNvPr id="63" name="Google Shape;63;p14" descr="A picture containing shirt&#10;&#10;Description automatically generated">
            <a:hlinkClick r:id="rId4"/>
          </p:cNvPr>
          <p:cNvPicPr preferRelativeResize="0"/>
          <p:nvPr/>
        </p:nvPicPr>
        <p:blipFill rotWithShape="1">
          <a:blip r:embed="rId5">
            <a:alphaModFix/>
          </a:blip>
          <a:srcRect/>
          <a:stretch/>
        </p:blipFill>
        <p:spPr>
          <a:xfrm>
            <a:off x="11475716" y="6022887"/>
            <a:ext cx="598016" cy="598016"/>
          </a:xfrm>
          <a:prstGeom prst="rect">
            <a:avLst/>
          </a:prstGeom>
          <a:noFill/>
          <a:ln>
            <a:noFill/>
          </a:ln>
        </p:spPr>
      </p:pic>
      <p:sp>
        <p:nvSpPr>
          <p:cNvPr id="64" name="Google Shape;64;p14"/>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5" name="Google Shape;25;p44"/>
          <p:cNvSpPr txBox="1">
            <a:spLocks noGrp="1"/>
          </p:cNvSpPr>
          <p:nvPr>
            <p:ph type="body" idx="1"/>
          </p:nvPr>
        </p:nvSpPr>
        <p:spPr>
          <a:xfrm>
            <a:off x="461963" y="1279525"/>
            <a:ext cx="11277600" cy="48910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44"/>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2021 Open Geospatial Consortium</a:t>
            </a:r>
            <a:endParaRPr/>
          </a:p>
        </p:txBody>
      </p:sp>
      <p:sp>
        <p:nvSpPr>
          <p:cNvPr id="27" name="Google Shape;27;p44"/>
          <p:cNvSpPr txBox="1">
            <a:spLocks noGrp="1"/>
          </p:cNvSpPr>
          <p:nvPr>
            <p:ph type="sldNum" idx="12"/>
          </p:nvPr>
        </p:nvSpPr>
        <p:spPr>
          <a:xfrm>
            <a:off x="9194800" y="6553200"/>
            <a:ext cx="25400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5911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pic>
        <p:nvPicPr>
          <p:cNvPr id="35" name="Google Shape;35;p7" descr="A picture containing building, outdoor, light, city&#10;&#10;Description automatically generated"/>
          <p:cNvPicPr preferRelativeResize="0"/>
          <p:nvPr/>
        </p:nvPicPr>
        <p:blipFill rotWithShape="1">
          <a:blip r:embed="rId6">
            <a:alphaModFix amt="85000"/>
          </a:blip>
          <a:srcRect/>
          <a:stretch/>
        </p:blipFill>
        <p:spPr>
          <a:xfrm>
            <a:off x="0" y="833"/>
            <a:ext cx="12192000" cy="951172"/>
          </a:xfrm>
          <a:prstGeom prst="rect">
            <a:avLst/>
          </a:prstGeom>
          <a:noFill/>
          <a:ln>
            <a:noFill/>
          </a:ln>
        </p:spPr>
      </p:pic>
      <p:pic>
        <p:nvPicPr>
          <p:cNvPr id="36" name="Google Shape;36;p7" descr="A picture containing building, outdoor, light, city&#10;&#10;Description automatically generated"/>
          <p:cNvPicPr preferRelativeResize="0"/>
          <p:nvPr/>
        </p:nvPicPr>
        <p:blipFill rotWithShape="1">
          <a:blip r:embed="rId7">
            <a:alphaModFix amt="85000"/>
          </a:blip>
          <a:srcRect/>
          <a:stretch/>
        </p:blipFill>
        <p:spPr>
          <a:xfrm>
            <a:off x="0" y="6495059"/>
            <a:ext cx="12192000" cy="364077"/>
          </a:xfrm>
          <a:prstGeom prst="rect">
            <a:avLst/>
          </a:prstGeom>
          <a:noFill/>
          <a:ln>
            <a:noFill/>
          </a:ln>
        </p:spPr>
      </p:pic>
      <p:sp>
        <p:nvSpPr>
          <p:cNvPr id="37" name="Google Shape;37;p7"/>
          <p:cNvSpPr txBox="1">
            <a:spLocks noGrp="1"/>
          </p:cNvSpPr>
          <p:nvPr>
            <p:ph type="body" idx="1"/>
          </p:nvPr>
        </p:nvSpPr>
        <p:spPr>
          <a:xfrm>
            <a:off x="334107" y="1162838"/>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rgbClr val="092745"/>
              </a:buClr>
              <a:buSzPts val="2800"/>
              <a:buFont typeface="Arial"/>
              <a:buChar char="•"/>
              <a:defRPr sz="2800" b="0" i="0" u="none" strike="noStrike" cap="none">
                <a:solidFill>
                  <a:srgbClr val="092745"/>
                </a:solidFill>
                <a:latin typeface="Arial"/>
                <a:ea typeface="Arial"/>
                <a:cs typeface="Arial"/>
                <a:sym typeface="Arial"/>
              </a:defRPr>
            </a:lvl1pPr>
            <a:lvl2pPr marL="914400" marR="0" lvl="1"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p:nvPr/>
        </p:nvSpPr>
        <p:spPr>
          <a:xfrm>
            <a:off x="10575181" y="31837"/>
            <a:ext cx="1429466"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b="1">
                <a:solidFill>
                  <a:schemeClr val="lt1"/>
                </a:solidFill>
                <a:latin typeface="Times New Roman"/>
                <a:ea typeface="Times New Roman"/>
                <a:cs typeface="Times New Roman"/>
                <a:sym typeface="Times New Roman"/>
              </a:rPr>
              <a:t>OGC</a:t>
            </a:r>
            <a:endParaRPr/>
          </a:p>
        </p:txBody>
      </p:sp>
      <p:sp>
        <p:nvSpPr>
          <p:cNvPr id="39" name="Google Shape;39;p7"/>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2F2F2"/>
              </a:buClr>
              <a:buSzPts val="3600"/>
              <a:buFont typeface="Lato"/>
              <a:buNone/>
              <a:defRPr sz="3600" b="1" i="0" u="none" strike="noStrike" cap="none">
                <a:solidFill>
                  <a:srgbClr val="F2F2F2"/>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7"/>
          <p:cNvSpPr txBox="1"/>
          <p:nvPr/>
        </p:nvSpPr>
        <p:spPr>
          <a:xfrm>
            <a:off x="10975609" y="6549164"/>
            <a:ext cx="85344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2F2F2"/>
              </a:buClr>
              <a:buSzPts val="1200"/>
              <a:buFont typeface="Lato"/>
              <a:buNone/>
            </a:pPr>
            <a:r>
              <a:rPr lang="en-US" sz="1200">
                <a:solidFill>
                  <a:srgbClr val="F2F2F2"/>
                </a:solidFill>
                <a:latin typeface="Lato"/>
                <a:ea typeface="Lato"/>
                <a:cs typeface="Lato"/>
                <a:sym typeface="Lato"/>
              </a:rPr>
              <a:t>ogc.org  |</a:t>
            </a:r>
            <a:endParaRPr/>
          </a:p>
        </p:txBody>
      </p:sp>
      <p:sp>
        <p:nvSpPr>
          <p:cNvPr id="41" name="Google Shape;41;p7"/>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rgbClr val="F2F2F2"/>
                </a:solidFill>
                <a:latin typeface="Lato"/>
                <a:ea typeface="Lato"/>
                <a:cs typeface="Lato"/>
                <a:sym typeface="Lato"/>
              </a:defRPr>
            </a:lvl1pPr>
            <a:lvl2pPr marL="0" marR="0" lvl="1" indent="0" algn="r" rtl="0">
              <a:spcBef>
                <a:spcPts val="0"/>
              </a:spcBef>
              <a:buNone/>
              <a:defRPr sz="1200" b="0">
                <a:solidFill>
                  <a:srgbClr val="F2F2F2"/>
                </a:solidFill>
                <a:latin typeface="Lato"/>
                <a:ea typeface="Lato"/>
                <a:cs typeface="Lato"/>
                <a:sym typeface="Lato"/>
              </a:defRPr>
            </a:lvl2pPr>
            <a:lvl3pPr marL="0" marR="0" lvl="2" indent="0" algn="r" rtl="0">
              <a:spcBef>
                <a:spcPts val="0"/>
              </a:spcBef>
              <a:buNone/>
              <a:defRPr sz="1200" b="0">
                <a:solidFill>
                  <a:srgbClr val="F2F2F2"/>
                </a:solidFill>
                <a:latin typeface="Lato"/>
                <a:ea typeface="Lato"/>
                <a:cs typeface="Lato"/>
                <a:sym typeface="Lato"/>
              </a:defRPr>
            </a:lvl3pPr>
            <a:lvl4pPr marL="0" marR="0" lvl="3" indent="0" algn="r" rtl="0">
              <a:spcBef>
                <a:spcPts val="0"/>
              </a:spcBef>
              <a:buNone/>
              <a:defRPr sz="1200" b="0">
                <a:solidFill>
                  <a:srgbClr val="F2F2F2"/>
                </a:solidFill>
                <a:latin typeface="Lato"/>
                <a:ea typeface="Lato"/>
                <a:cs typeface="Lato"/>
                <a:sym typeface="Lato"/>
              </a:defRPr>
            </a:lvl4pPr>
            <a:lvl5pPr marL="0" marR="0" lvl="4" indent="0" algn="r" rtl="0">
              <a:spcBef>
                <a:spcPts val="0"/>
              </a:spcBef>
              <a:buNone/>
              <a:defRPr sz="1200" b="0">
                <a:solidFill>
                  <a:srgbClr val="F2F2F2"/>
                </a:solidFill>
                <a:latin typeface="Lato"/>
                <a:ea typeface="Lato"/>
                <a:cs typeface="Lato"/>
                <a:sym typeface="Lato"/>
              </a:defRPr>
            </a:lvl5pPr>
            <a:lvl6pPr marL="0" marR="0" lvl="5" indent="0" algn="r" rtl="0">
              <a:spcBef>
                <a:spcPts val="0"/>
              </a:spcBef>
              <a:buNone/>
              <a:defRPr sz="1200" b="0">
                <a:solidFill>
                  <a:srgbClr val="F2F2F2"/>
                </a:solidFill>
                <a:latin typeface="Lato"/>
                <a:ea typeface="Lato"/>
                <a:cs typeface="Lato"/>
                <a:sym typeface="Lato"/>
              </a:defRPr>
            </a:lvl6pPr>
            <a:lvl7pPr marL="0" marR="0" lvl="6" indent="0" algn="r" rtl="0">
              <a:spcBef>
                <a:spcPts val="0"/>
              </a:spcBef>
              <a:buNone/>
              <a:defRPr sz="1200" b="0">
                <a:solidFill>
                  <a:srgbClr val="F2F2F2"/>
                </a:solidFill>
                <a:latin typeface="Lato"/>
                <a:ea typeface="Lato"/>
                <a:cs typeface="Lato"/>
                <a:sym typeface="Lato"/>
              </a:defRPr>
            </a:lvl7pPr>
            <a:lvl8pPr marL="0" marR="0" lvl="7" indent="0" algn="r" rtl="0">
              <a:spcBef>
                <a:spcPts val="0"/>
              </a:spcBef>
              <a:buNone/>
              <a:defRPr sz="1200" b="0">
                <a:solidFill>
                  <a:srgbClr val="F2F2F2"/>
                </a:solidFill>
                <a:latin typeface="Lato"/>
                <a:ea typeface="Lato"/>
                <a:cs typeface="Lato"/>
                <a:sym typeface="Lato"/>
              </a:defRPr>
            </a:lvl8pPr>
            <a:lvl9pPr marL="0" marR="0" lvl="8" indent="0" algn="r" rtl="0">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pic>
        <p:nvPicPr>
          <p:cNvPr id="42" name="Google Shape;42;p7" descr="A picture containing building, drawing, window&#10;&#10;Description automatically generated"/>
          <p:cNvPicPr preferRelativeResize="0"/>
          <p:nvPr/>
        </p:nvPicPr>
        <p:blipFill rotWithShape="1">
          <a:blip r:embed="rId8">
            <a:alphaModFix/>
          </a:blip>
          <a:srcRect/>
          <a:stretch/>
        </p:blipFill>
        <p:spPr>
          <a:xfrm>
            <a:off x="316768" y="6517414"/>
            <a:ext cx="324582" cy="3245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7.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geospatial/GeoPose/tree/main/Data/Examples/ROS-GeoPose/Experiment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91440" y="1279525"/>
            <a:ext cx="11951207" cy="48910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sz="2400" dirty="0"/>
              <a:t>We have undertaken some experiments using autonomous vehicle test data provided by Ordnance Survey, GB. These are intended to validate and demonstrate the JSON encodings of GeoPoses 1.0. There are eight different kinds of GeoPoses:</a:t>
            </a:r>
          </a:p>
          <a:p>
            <a:pPr marL="233363" lvl="0" indent="-233363" algn="l" rtl="0">
              <a:lnSpc>
                <a:spcPct val="100000"/>
              </a:lnSpc>
              <a:spcBef>
                <a:spcPts val="0"/>
              </a:spcBef>
              <a:spcAft>
                <a:spcPts val="0"/>
              </a:spcAft>
              <a:buSzPts val="2400"/>
              <a:buFont typeface="Arial"/>
              <a:buChar char="•"/>
            </a:pPr>
            <a:endParaRPr lang="en-US" sz="2000" dirty="0"/>
          </a:p>
          <a:p>
            <a:pPr marL="233363" lvl="0" indent="-233363" algn="l" rtl="0">
              <a:lnSpc>
                <a:spcPct val="100000"/>
              </a:lnSpc>
              <a:spcBef>
                <a:spcPts val="0"/>
              </a:spcBef>
              <a:spcAft>
                <a:spcPts val="0"/>
              </a:spcAft>
              <a:buSzPts val="2400"/>
              <a:buFont typeface="Arial"/>
              <a:buChar char="•"/>
            </a:pPr>
            <a:r>
              <a:rPr lang="en-US" sz="2000" dirty="0"/>
              <a:t>The two </a:t>
            </a:r>
            <a:r>
              <a:rPr lang="en-US" sz="2000" b="1" dirty="0"/>
              <a:t>Basic GeoPose </a:t>
            </a:r>
            <a:r>
              <a:rPr lang="en-US" sz="2000" dirty="0"/>
              <a:t>targets are simple and concise – no options. They satisfy most use case requirements and assume a local tangent plane ENU frame derived from WGS84.</a:t>
            </a:r>
            <a:endParaRPr sz="2000" dirty="0"/>
          </a:p>
          <a:p>
            <a:pPr marL="233361" lvl="0" indent="-233361" algn="l" rtl="0">
              <a:lnSpc>
                <a:spcPct val="100000"/>
              </a:lnSpc>
              <a:spcBef>
                <a:spcPts val="480"/>
              </a:spcBef>
              <a:spcAft>
                <a:spcPts val="0"/>
              </a:spcAft>
              <a:buSzPts val="2400"/>
              <a:buFont typeface="Arial"/>
              <a:buChar char="•"/>
            </a:pPr>
            <a:r>
              <a:rPr lang="en-US" sz="2000" dirty="0"/>
              <a:t>An </a:t>
            </a:r>
            <a:r>
              <a:rPr lang="en-US" sz="2000" b="1" dirty="0"/>
              <a:t>Advanced GeoPose</a:t>
            </a:r>
            <a:r>
              <a:rPr lang="en-US" sz="2000" dirty="0"/>
              <a:t> target supports more complex use cases where the outer geographic reference frame is not LTP-ENU and/or a valid time is needed.</a:t>
            </a:r>
          </a:p>
          <a:p>
            <a:pPr marL="233361" lvl="0" indent="-233361" algn="l" rtl="0">
              <a:lnSpc>
                <a:spcPct val="100000"/>
              </a:lnSpc>
              <a:spcBef>
                <a:spcPts val="480"/>
              </a:spcBef>
              <a:spcAft>
                <a:spcPts val="0"/>
              </a:spcAft>
              <a:buSzPts val="2400"/>
              <a:buFont typeface="Arial"/>
              <a:buChar char="•"/>
            </a:pPr>
            <a:r>
              <a:rPr lang="en-US" sz="2000" dirty="0"/>
              <a:t>Composite:</a:t>
            </a:r>
          </a:p>
          <a:p>
            <a:pPr marL="690561" lvl="1" indent="-233361">
              <a:spcBef>
                <a:spcPts val="480"/>
              </a:spcBef>
              <a:buSzPts val="2400"/>
              <a:buFont typeface="Arial"/>
              <a:buChar char="•"/>
            </a:pPr>
            <a:r>
              <a:rPr lang="en-US" sz="2000" dirty="0"/>
              <a:t>The </a:t>
            </a:r>
            <a:r>
              <a:rPr lang="en-US" sz="2000" b="1" dirty="0"/>
              <a:t>Chain GeoPose</a:t>
            </a:r>
            <a:r>
              <a:rPr lang="en-US" sz="2000" dirty="0"/>
              <a:t> target provides additional flexibility with multiple intermediate frames or specific coordinate reference systems as needed.</a:t>
            </a:r>
            <a:endParaRPr sz="2000" dirty="0"/>
          </a:p>
          <a:p>
            <a:pPr marL="690563" lvl="1" indent="-195263">
              <a:spcBef>
                <a:spcPts val="480"/>
              </a:spcBef>
              <a:buChar char="•"/>
            </a:pPr>
            <a:r>
              <a:rPr lang="en-US" sz="2000" dirty="0"/>
              <a:t>The </a:t>
            </a:r>
            <a:r>
              <a:rPr lang="en-US" sz="2000" b="1" dirty="0"/>
              <a:t>Frame Graph</a:t>
            </a:r>
            <a:r>
              <a:rPr lang="en-US" sz="2000" dirty="0"/>
              <a:t> target supports the full structure need to represent networks of reference frames that arise with the use of multiple and linked location technologies.</a:t>
            </a:r>
          </a:p>
          <a:p>
            <a:pPr marL="690563" lvl="1" indent="-195263">
              <a:spcBef>
                <a:spcPts val="480"/>
              </a:spcBef>
              <a:buChar char="•"/>
            </a:pPr>
            <a:r>
              <a:rPr lang="en-US" sz="2000" dirty="0"/>
              <a:t>The three (</a:t>
            </a:r>
            <a:r>
              <a:rPr lang="en-US" sz="2000" b="1" dirty="0"/>
              <a:t>Time</a:t>
            </a:r>
            <a:r>
              <a:rPr lang="en-US" sz="2000" dirty="0"/>
              <a:t>) </a:t>
            </a:r>
            <a:r>
              <a:rPr lang="en-US" sz="2000" b="1" dirty="0"/>
              <a:t>Sequence</a:t>
            </a:r>
            <a:r>
              <a:rPr lang="en-US" sz="2000" dirty="0"/>
              <a:t> targets support the packaging of fixed-length time series of GeoPoses and the payload data objects for open-ended GeoPose streams.</a:t>
            </a:r>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73313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0" y="1279525"/>
            <a:ext cx="7861675" cy="4891088"/>
          </a:xfrm>
          <a:prstGeom prst="rect">
            <a:avLst/>
          </a:prstGeom>
          <a:noFill/>
          <a:ln>
            <a:noFill/>
          </a:ln>
        </p:spPr>
        <p:txBody>
          <a:bodyPr spcFirstLastPara="1" wrap="square" lIns="91425" tIns="45700" rIns="91425" bIns="45700" anchor="t" anchorCtr="0">
            <a:noAutofit/>
          </a:bodyPr>
          <a:lstStyle/>
          <a:p>
            <a:pPr marL="233363" lvl="0" indent="-233363" algn="l" rtl="0">
              <a:lnSpc>
                <a:spcPct val="100000"/>
              </a:lnSpc>
              <a:spcBef>
                <a:spcPts val="0"/>
              </a:spcBef>
              <a:spcAft>
                <a:spcPts val="0"/>
              </a:spcAft>
              <a:buSzPts val="2400"/>
              <a:buFont typeface="Arial"/>
              <a:buChar char="•"/>
            </a:pPr>
            <a:r>
              <a:rPr lang="en-US" sz="2000" dirty="0"/>
              <a:t>OS GB has provided navigation sensor and video data on a round-trip track of approximately 1 km (yellow strip).</a:t>
            </a:r>
          </a:p>
          <a:p>
            <a:pPr marL="233363" lvl="0" indent="-233363" algn="l" rtl="0">
              <a:lnSpc>
                <a:spcPct val="100000"/>
              </a:lnSpc>
              <a:spcBef>
                <a:spcPts val="0"/>
              </a:spcBef>
              <a:spcAft>
                <a:spcPts val="0"/>
              </a:spcAft>
              <a:buSzPts val="2400"/>
              <a:buFont typeface="Arial"/>
              <a:buChar char="•"/>
            </a:pPr>
            <a:r>
              <a:rPr lang="en-US" sz="2000" dirty="0"/>
              <a:t>Goal of the GeoPose experiments is to have eight real-world examples of the application of each of the eight GeoPose 1.0 </a:t>
            </a:r>
            <a:r>
              <a:rPr lang="en-US" sz="2000" dirty="0" err="1"/>
              <a:t>Standarisation</a:t>
            </a:r>
            <a:r>
              <a:rPr lang="en-US" sz="2000" dirty="0"/>
              <a:t> Targets and a demo web app:</a:t>
            </a:r>
          </a:p>
          <a:p>
            <a:pPr marL="1147763" lvl="2" indent="-233363">
              <a:spcBef>
                <a:spcPts val="0"/>
              </a:spcBef>
              <a:buSzPts val="2400"/>
            </a:pPr>
            <a:r>
              <a:rPr lang="en-US" sz="1600" u="sng" dirty="0"/>
              <a:t>Basic-YPR, Basic-Quaternion, Advanced:</a:t>
            </a:r>
          </a:p>
          <a:p>
            <a:pPr marL="1371600" lvl="3" indent="0">
              <a:spcBef>
                <a:spcPts val="0"/>
              </a:spcBef>
              <a:buSzPts val="2400"/>
              <a:buNone/>
            </a:pPr>
            <a:r>
              <a:rPr lang="en-US" sz="1400" u="sng" dirty="0"/>
              <a:t>Goals 1, 2, 3: Serve selected type {YPR, Quaternion} of the two Basic or the Advanced GeoPoses for either nav sensors or video at any time within the data time span</a:t>
            </a:r>
          </a:p>
          <a:p>
            <a:pPr marL="1147763" lvl="2" indent="-233363">
              <a:spcBef>
                <a:spcPts val="0"/>
              </a:spcBef>
              <a:buSzPts val="2400"/>
            </a:pPr>
            <a:r>
              <a:rPr lang="en-US" sz="1600" u="sng" dirty="0"/>
              <a:t>Chain</a:t>
            </a:r>
          </a:p>
          <a:p>
            <a:pPr marL="1371600" lvl="3" indent="0">
              <a:spcBef>
                <a:spcPts val="0"/>
              </a:spcBef>
              <a:buSzPts val="2400"/>
              <a:buNone/>
            </a:pPr>
            <a:r>
              <a:rPr lang="en-US" sz="1400" u="sng" dirty="0"/>
              <a:t>Goal 4: Serve GeoPose chains using the nav sensor frame as a link at any time within the video data time span</a:t>
            </a:r>
          </a:p>
          <a:p>
            <a:pPr marL="1147763" lvl="2" indent="-233363">
              <a:spcBef>
                <a:spcPts val="0"/>
              </a:spcBef>
              <a:buSzPts val="2400"/>
            </a:pPr>
            <a:r>
              <a:rPr lang="en-US" sz="1600" u="sng" dirty="0"/>
              <a:t>Graph</a:t>
            </a:r>
          </a:p>
          <a:p>
            <a:pPr marL="1371600" lvl="3" indent="0">
              <a:spcBef>
                <a:spcPts val="0"/>
              </a:spcBef>
              <a:buSzPts val="2400"/>
              <a:buNone/>
            </a:pPr>
            <a:r>
              <a:rPr lang="en-US" sz="1400" u="sng" dirty="0"/>
              <a:t>Goal: 5 Serve GeoPose graphs with multiple target GeoPoses at any time within the video data time span</a:t>
            </a:r>
          </a:p>
          <a:p>
            <a:pPr marL="1147763" lvl="2" indent="-233363">
              <a:spcBef>
                <a:spcPts val="0"/>
              </a:spcBef>
              <a:buSzPts val="2400"/>
            </a:pPr>
            <a:r>
              <a:rPr lang="en-US" sz="1600" u="sng" dirty="0"/>
              <a:t>Series</a:t>
            </a:r>
          </a:p>
          <a:p>
            <a:pPr marL="1371600" lvl="3" indent="0">
              <a:spcBef>
                <a:spcPts val="0"/>
              </a:spcBef>
              <a:buSzPts val="2400"/>
              <a:buNone/>
            </a:pPr>
            <a:r>
              <a:rPr lang="en-US" sz="1400" u="sng" dirty="0"/>
              <a:t>Goal 6: Serve nav sensor or video poses at a specified rate as a regular series</a:t>
            </a:r>
          </a:p>
          <a:p>
            <a:pPr marL="1371600" lvl="3" indent="0">
              <a:spcBef>
                <a:spcPts val="0"/>
              </a:spcBef>
              <a:buSzPts val="2400"/>
              <a:buNone/>
            </a:pPr>
            <a:r>
              <a:rPr lang="en-US" sz="1400" u="sng" dirty="0"/>
              <a:t>Goal 7: Serve nav sensor or video poses as an irregular series</a:t>
            </a:r>
          </a:p>
          <a:p>
            <a:pPr marL="1147763" lvl="2" indent="-233363">
              <a:spcBef>
                <a:spcPts val="0"/>
              </a:spcBef>
              <a:buSzPts val="2400"/>
            </a:pPr>
            <a:r>
              <a:rPr lang="en-US" sz="1600" u="sng" dirty="0"/>
              <a:t>Stream</a:t>
            </a:r>
          </a:p>
          <a:p>
            <a:pPr marL="1371600" lvl="3" indent="0">
              <a:spcBef>
                <a:spcPts val="0"/>
              </a:spcBef>
              <a:buSzPts val="2400"/>
              <a:buNone/>
            </a:pPr>
            <a:r>
              <a:rPr lang="en-US" sz="1400" u="sng" dirty="0"/>
              <a:t>Goal 8: Serve nav sensor or video poses from start to end at real time rate</a:t>
            </a:r>
          </a:p>
          <a:p>
            <a:pPr marL="1371600" lvl="3" indent="0">
              <a:spcBef>
                <a:spcPts val="0"/>
              </a:spcBef>
              <a:buSzPts val="2400"/>
              <a:buNone/>
            </a:pPr>
            <a:r>
              <a:rPr lang="en-US" sz="1400" u="sng" dirty="0"/>
              <a:t>Goal 9: Demo web app using Google Street View to animate stream</a:t>
            </a:r>
          </a:p>
          <a:p>
            <a:pPr marL="233363" lvl="0" indent="-233363" algn="l" rtl="0">
              <a:lnSpc>
                <a:spcPct val="100000"/>
              </a:lnSpc>
              <a:spcBef>
                <a:spcPts val="0"/>
              </a:spcBef>
              <a:spcAft>
                <a:spcPts val="0"/>
              </a:spcAft>
              <a:buSzPts val="2400"/>
              <a:buFont typeface="Arial"/>
              <a:buChar char="•"/>
            </a:pPr>
            <a:endParaRPr lang="en-US" sz="2000" dirty="0"/>
          </a:p>
          <a:p>
            <a:pPr marL="690563" lvl="1" indent="-233363">
              <a:spcBef>
                <a:spcPts val="0"/>
              </a:spcBef>
              <a:buSzPts val="2400"/>
              <a:buFont typeface="Arial"/>
              <a:buChar char="•"/>
            </a:pPr>
            <a:endParaRPr lang="en-US" sz="1200" dirty="0"/>
          </a:p>
          <a:p>
            <a:pPr marL="1147763" lvl="2" indent="-233363">
              <a:spcBef>
                <a:spcPts val="0"/>
              </a:spcBef>
              <a:buSzPts val="2400"/>
            </a:pPr>
            <a:endParaRPr lang="en-US" sz="1600" u="sng" dirty="0"/>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Picture 5" descr="OS Street Drone Test Area">
            <a:extLst>
              <a:ext uri="{FF2B5EF4-FFF2-40B4-BE49-F238E27FC236}">
                <a16:creationId xmlns:a16="http://schemas.microsoft.com/office/drawing/2014/main" id="{23739B8D-3E73-43F0-A718-27DBF9A53C25}"/>
              </a:ext>
            </a:extLst>
          </p:cNvPr>
          <p:cNvPicPr>
            <a:picLocks noChangeAspect="1"/>
          </p:cNvPicPr>
          <p:nvPr/>
        </p:nvPicPr>
        <p:blipFill>
          <a:blip r:embed="rId3"/>
          <a:stretch>
            <a:fillRect/>
          </a:stretch>
        </p:blipFill>
        <p:spPr>
          <a:xfrm>
            <a:off x="7861676" y="1490105"/>
            <a:ext cx="3556397" cy="439531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1662A3F-FA80-48F6-AD3D-BE28D6B6E4CB}"/>
                  </a:ext>
                </a:extLst>
              </p14:cNvPr>
              <p14:cNvContentPartPr/>
              <p14:nvPr/>
            </p14:nvContentPartPr>
            <p14:xfrm>
              <a:off x="8119008" y="1983024"/>
              <a:ext cx="2516760" cy="3767040"/>
            </p14:xfrm>
          </p:contentPart>
        </mc:Choice>
        <mc:Fallback xmlns="">
          <p:pic>
            <p:nvPicPr>
              <p:cNvPr id="8" name="Ink 7">
                <a:extLst>
                  <a:ext uri="{FF2B5EF4-FFF2-40B4-BE49-F238E27FC236}">
                    <a16:creationId xmlns:a16="http://schemas.microsoft.com/office/drawing/2014/main" id="{11662A3F-FA80-48F6-AD3D-BE28D6B6E4CB}"/>
                  </a:ext>
                </a:extLst>
              </p:cNvPr>
              <p:cNvPicPr/>
              <p:nvPr/>
            </p:nvPicPr>
            <p:blipFill>
              <a:blip r:embed="rId5"/>
              <a:stretch>
                <a:fillRect/>
              </a:stretch>
            </p:blipFill>
            <p:spPr>
              <a:xfrm>
                <a:off x="8065368" y="1875384"/>
                <a:ext cx="2624400" cy="3982680"/>
              </a:xfrm>
              <a:prstGeom prst="rect">
                <a:avLst/>
              </a:prstGeom>
            </p:spPr>
          </p:pic>
        </mc:Fallback>
      </mc:AlternateContent>
      <p:pic>
        <p:nvPicPr>
          <p:cNvPr id="10" name="Picture 9" descr="A picture containing outdoor, parked, car&#10;&#10;Description automatically generated">
            <a:extLst>
              <a:ext uri="{FF2B5EF4-FFF2-40B4-BE49-F238E27FC236}">
                <a16:creationId xmlns:a16="http://schemas.microsoft.com/office/drawing/2014/main" id="{035D4ADA-94A9-49FA-B046-999B00272164}"/>
              </a:ext>
            </a:extLst>
          </p:cNvPr>
          <p:cNvPicPr>
            <a:picLocks noChangeAspect="1"/>
          </p:cNvPicPr>
          <p:nvPr/>
        </p:nvPicPr>
        <p:blipFill>
          <a:blip r:embed="rId6"/>
          <a:stretch>
            <a:fillRect/>
          </a:stretch>
        </p:blipFill>
        <p:spPr>
          <a:xfrm>
            <a:off x="8231188" y="868689"/>
            <a:ext cx="1312140" cy="978979"/>
          </a:xfrm>
          <a:prstGeom prst="rect">
            <a:avLst/>
          </a:prstGeom>
        </p:spPr>
      </p:pic>
      <p:sp>
        <p:nvSpPr>
          <p:cNvPr id="3" name="TextBox 2">
            <a:extLst>
              <a:ext uri="{FF2B5EF4-FFF2-40B4-BE49-F238E27FC236}">
                <a16:creationId xmlns:a16="http://schemas.microsoft.com/office/drawing/2014/main" id="{8EF7E2CF-537B-4069-A331-4BB2990A23CA}"/>
              </a:ext>
            </a:extLst>
          </p:cNvPr>
          <p:cNvSpPr txBox="1"/>
          <p:nvPr/>
        </p:nvSpPr>
        <p:spPr>
          <a:xfrm>
            <a:off x="8738482" y="5935206"/>
            <a:ext cx="2043485" cy="307777"/>
          </a:xfrm>
          <a:prstGeom prst="rect">
            <a:avLst/>
          </a:prstGeom>
          <a:noFill/>
        </p:spPr>
        <p:txBody>
          <a:bodyPr wrap="square" rtlCol="0">
            <a:spAutoFit/>
          </a:bodyPr>
          <a:lstStyle/>
          <a:p>
            <a:r>
              <a:rPr lang="en-US" dirty="0"/>
              <a:t>The OS Test Range</a:t>
            </a:r>
            <a:endParaRPr lang="it-IT" dirty="0"/>
          </a:p>
        </p:txBody>
      </p:sp>
      <p:sp>
        <p:nvSpPr>
          <p:cNvPr id="12" name="TextBox 11">
            <a:extLst>
              <a:ext uri="{FF2B5EF4-FFF2-40B4-BE49-F238E27FC236}">
                <a16:creationId xmlns:a16="http://schemas.microsoft.com/office/drawing/2014/main" id="{B263AA7B-2F7A-4C87-BF85-6C18988BB730}"/>
              </a:ext>
            </a:extLst>
          </p:cNvPr>
          <p:cNvSpPr txBox="1"/>
          <p:nvPr/>
        </p:nvSpPr>
        <p:spPr>
          <a:xfrm>
            <a:off x="9503079" y="1056579"/>
            <a:ext cx="1914994" cy="307777"/>
          </a:xfrm>
          <a:prstGeom prst="rect">
            <a:avLst/>
          </a:prstGeom>
          <a:noFill/>
        </p:spPr>
        <p:txBody>
          <a:bodyPr wrap="square">
            <a:spAutoFit/>
          </a:bodyPr>
          <a:lstStyle/>
          <a:p>
            <a:r>
              <a:rPr lang="en-US" dirty="0"/>
              <a:t>The OS </a:t>
            </a:r>
            <a:r>
              <a:rPr lang="en-US" dirty="0" err="1"/>
              <a:t>Twizy</a:t>
            </a:r>
            <a:endParaRPr lang="it-IT" dirty="0"/>
          </a:p>
        </p:txBody>
      </p:sp>
    </p:spTree>
    <p:extLst>
      <p:ext uri="{BB962C8B-B14F-4D97-AF65-F5344CB8AC3E}">
        <p14:creationId xmlns:p14="http://schemas.microsoft.com/office/powerpoint/2010/main" val="217759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309563" y="1279525"/>
            <a:ext cx="11430000" cy="4891088"/>
          </a:xfrm>
          <a:prstGeom prst="rect">
            <a:avLst/>
          </a:prstGeom>
          <a:noFill/>
          <a:ln>
            <a:noFill/>
          </a:ln>
        </p:spPr>
        <p:txBody>
          <a:bodyPr spcFirstLastPara="1" wrap="square" lIns="91425" tIns="45700" rIns="91425" bIns="45700" anchor="t" anchorCtr="0">
            <a:noAutofit/>
          </a:bodyPr>
          <a:lstStyle/>
          <a:p>
            <a:pPr marL="233363" indent="-233363">
              <a:spcBef>
                <a:spcPts val="0"/>
              </a:spcBef>
              <a:buSzPts val="2400"/>
            </a:pPr>
            <a:r>
              <a:rPr lang="en-US" dirty="0"/>
              <a:t>More details including raw and processed data and code available on the GeoPose GitHub repository</a:t>
            </a:r>
          </a:p>
          <a:p>
            <a:pPr marL="457200" lvl="1" indent="0">
              <a:spcBef>
                <a:spcPts val="0"/>
              </a:spcBef>
              <a:buSzPts val="2400"/>
              <a:buNone/>
            </a:pPr>
            <a:r>
              <a:rPr lang="en-US" u="sng" dirty="0"/>
              <a:t> </a:t>
            </a:r>
            <a:r>
              <a:rPr lang="en-US" sz="1800" i="1" dirty="0">
                <a:latin typeface="Calibri" panose="020F0502020204030204" pitchFamily="34" charset="0"/>
                <a:hlinkClick r:id="rId3"/>
              </a:rPr>
              <a:t>https://github.com/opengeospatial/GeoPose/tree/main/Data/Examples/ROS-GeoPose/Experiments</a:t>
            </a:r>
            <a:r>
              <a:rPr lang="en-US" sz="1800" i="1" dirty="0">
                <a:latin typeface="Calibri" panose="020F0502020204030204" pitchFamily="34" charset="0"/>
              </a:rPr>
              <a:t> </a:t>
            </a:r>
          </a:p>
          <a:p>
            <a:pPr marL="233363" indent="-233363">
              <a:spcBef>
                <a:spcPts val="0"/>
              </a:spcBef>
              <a:buSzPts val="2400"/>
            </a:pPr>
            <a:r>
              <a:rPr lang="en-US" sz="2400" dirty="0"/>
              <a:t>Please communicate via repo Issues.</a:t>
            </a:r>
          </a:p>
          <a:p>
            <a:pPr marL="233363" indent="-233363">
              <a:spcBef>
                <a:spcPts val="0"/>
              </a:spcBef>
              <a:buSzPts val="2400"/>
            </a:pPr>
            <a:r>
              <a:rPr lang="en-US" sz="2400" dirty="0"/>
              <a:t>We expect to be finished 1</a:t>
            </a:r>
            <a:r>
              <a:rPr lang="en-US" sz="2400" baseline="30000" dirty="0"/>
              <a:t>st</a:t>
            </a:r>
            <a:r>
              <a:rPr lang="en-US" sz="2400" dirty="0"/>
              <a:t> October 2021</a:t>
            </a:r>
          </a:p>
          <a:p>
            <a:pPr marL="233363" indent="-233363">
              <a:spcBef>
                <a:spcPts val="0"/>
              </a:spcBef>
              <a:buSzPts val="2400"/>
            </a:pPr>
            <a:endParaRPr lang="en-US" sz="2400" u="sng" dirty="0"/>
          </a:p>
          <a:p>
            <a:pPr marL="1147763" lvl="2" indent="-233363">
              <a:spcBef>
                <a:spcPts val="0"/>
              </a:spcBef>
              <a:buSzPts val="2400"/>
            </a:pPr>
            <a:endParaRPr lang="en-US" sz="1600" u="sng" dirty="0"/>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52355629"/>
      </p:ext>
    </p:extLst>
  </p:cSld>
  <p:clrMapOvr>
    <a:masterClrMapping/>
  </p:clrMapOvr>
</p:sld>
</file>

<file path=ppt/theme/theme1.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TotalTime>
  <Words>464</Words>
  <Application>Microsoft Office PowerPoint</Application>
  <PresentationFormat>Widescreen</PresentationFormat>
  <Paragraphs>40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Lato</vt:lpstr>
      <vt:lpstr>Times New Roman</vt:lpstr>
      <vt:lpstr>Arial</vt:lpstr>
      <vt:lpstr>1_Custom Design</vt:lpstr>
      <vt:lpstr>OS Autonomous Vehicle Data Experiments</vt:lpstr>
      <vt:lpstr>OS Autonomous Vehicle Data Experiments</vt:lpstr>
      <vt:lpstr>OS Autonomous Vehicle Data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 Felsey</dc:creator>
  <cp:lastModifiedBy>Carl Smyth</cp:lastModifiedBy>
  <cp:revision>22</cp:revision>
  <dcterms:created xsi:type="dcterms:W3CDTF">2020-04-17T22:01:33Z</dcterms:created>
  <dcterms:modified xsi:type="dcterms:W3CDTF">2021-09-09T01:01:24Z</dcterms:modified>
</cp:coreProperties>
</file>