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0" r:id="rId5"/>
    <p:sldId id="261" r:id="rId6"/>
    <p:sldId id="263" r:id="rId7"/>
    <p:sldId id="264" r:id="rId8"/>
    <p:sldId id="262"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33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5" d="100"/>
          <a:sy n="75" d="100"/>
        </p:scale>
        <p:origin x="72" y="60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1C4F2-0CA5-402E-9DAA-399A221F09F2}" type="doc">
      <dgm:prSet loTypeId="urn:microsoft.com/office/officeart/2005/8/layout/chevronAccent+Icon" loCatId="process" qsTypeId="urn:microsoft.com/office/officeart/2005/8/quickstyle/simple5" qsCatId="simple" csTypeId="urn:microsoft.com/office/officeart/2005/8/colors/accent1_2" csCatId="accent1" phldr="1"/>
      <dgm:spPr/>
    </dgm:pt>
    <dgm:pt modelId="{985BFE5E-8722-4EB3-BAD7-ADC9D196DE26}">
      <dgm:prSet phldrT="[Text]" custT="1"/>
      <dgm:spPr/>
      <dgm:t>
        <a:bodyPr/>
        <a:lstStyle/>
        <a:p>
          <a:r>
            <a:rPr lang="en-GB" sz="1600" b="0" cap="none" spc="0" dirty="0">
              <a:ln w="0"/>
              <a:effectLst>
                <a:outerShdw blurRad="38100" dist="19050" dir="2700000" algn="tl" rotWithShape="0">
                  <a:schemeClr val="dk1">
                    <a:alpha val="40000"/>
                  </a:schemeClr>
                </a:outerShdw>
              </a:effectLst>
            </a:rPr>
            <a:t> 1991 Working Group formed</a:t>
          </a:r>
        </a:p>
      </dgm:t>
    </dgm:pt>
    <dgm:pt modelId="{1E80B41A-5078-4717-B6BE-5DA1A6D6B03A}" type="parTrans" cxnId="{48EFE786-628E-48E5-9491-2AB91E2FB989}">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A0F37AD2-D05E-425E-8A17-9392D96268C8}" type="sibTrans" cxnId="{48EFE786-628E-48E5-9491-2AB91E2FB989}">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BE6D5295-D191-42A5-BB4B-0BA77D326325}">
      <dgm:prSet phldrT="[Text]" custT="1"/>
      <dgm:spPr/>
      <dgm:t>
        <a:bodyPr/>
        <a:lstStyle/>
        <a:p>
          <a:r>
            <a:rPr lang="en-GB" sz="1600" b="0" cap="none" spc="0" dirty="0">
              <a:ln w="0"/>
              <a:effectLst>
                <a:outerShdw blurRad="38100" dist="19050" dir="2700000" algn="tl" rotWithShape="0">
                  <a:schemeClr val="dk1">
                    <a:alpha val="40000"/>
                  </a:schemeClr>
                </a:outerShdw>
              </a:effectLst>
            </a:rPr>
            <a:t>v3.0</a:t>
          </a:r>
        </a:p>
        <a:p>
          <a:r>
            <a:rPr lang="en-GB" sz="1600" b="0" cap="none" spc="0" dirty="0">
              <a:ln w="0"/>
              <a:effectLst>
                <a:outerShdw blurRad="38100" dist="19050" dir="2700000" algn="tl" rotWithShape="0">
                  <a:schemeClr val="dk1">
                    <a:alpha val="40000"/>
                  </a:schemeClr>
                </a:outerShdw>
              </a:effectLst>
            </a:rPr>
            <a:t>1999</a:t>
          </a:r>
        </a:p>
      </dgm:t>
    </dgm:pt>
    <dgm:pt modelId="{0407F051-9BCF-4395-AA31-F6467F777690}" type="parTrans" cxnId="{018B3A5F-F640-4EC4-BEF4-15105ACCD74F}">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2F5870E3-92F9-444B-A04D-CDFF093C11D0}" type="sibTrans" cxnId="{018B3A5F-F640-4EC4-BEF4-15105ACCD74F}">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C4EC2D2F-87D9-469F-A5E5-7010D5D7E43B}">
      <dgm:prSet phldrT="[Text]" custT="1"/>
      <dgm:spPr/>
      <dgm:t>
        <a:bodyPr/>
        <a:lstStyle/>
        <a:p>
          <a:r>
            <a:rPr lang="en-GB" sz="1600" b="0" cap="none" spc="0" dirty="0">
              <a:ln w="0"/>
              <a:effectLst>
                <a:outerShdw blurRad="38100" dist="19050" dir="2700000" algn="tl" rotWithShape="0">
                  <a:schemeClr val="dk1">
                    <a:alpha val="40000"/>
                  </a:schemeClr>
                </a:outerShdw>
              </a:effectLst>
            </a:rPr>
            <a:t>v3.1</a:t>
          </a:r>
        </a:p>
        <a:p>
          <a:r>
            <a:rPr lang="en-GB" sz="1600" b="0" cap="none" spc="0" dirty="0">
              <a:ln w="0"/>
              <a:effectLst>
                <a:outerShdw blurRad="38100" dist="19050" dir="2700000" algn="tl" rotWithShape="0">
                  <a:schemeClr val="dk1">
                    <a:alpha val="40000"/>
                  </a:schemeClr>
                </a:outerShdw>
              </a:effectLst>
            </a:rPr>
            <a:t>2004</a:t>
          </a:r>
        </a:p>
      </dgm:t>
    </dgm:pt>
    <dgm:pt modelId="{D3A5B00D-9710-439C-8A14-BD7767E25850}" type="parTrans" cxnId="{3C70690A-EE69-4DFF-A6AC-95FB1E77DC32}">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C7FB6FE3-A062-492D-8D50-8B10DD8C8EE5}" type="sibTrans" cxnId="{3C70690A-EE69-4DFF-A6AC-95FB1E77DC32}">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90CD63F3-AFF7-47CA-9639-EBBB512F32F9}">
      <dgm:prSet custT="1"/>
      <dgm:spPr/>
      <dgm:t>
        <a:bodyPr/>
        <a:lstStyle/>
        <a:p>
          <a:r>
            <a:rPr lang="en-GB" sz="1600" b="0" cap="none" spc="0">
              <a:ln w="0"/>
              <a:effectLst>
                <a:outerShdw blurRad="38100" dist="19050" dir="2700000" algn="tl" rotWithShape="0">
                  <a:schemeClr val="dk1">
                    <a:alpha val="40000"/>
                  </a:schemeClr>
                </a:outerShdw>
              </a:effectLst>
            </a:rPr>
            <a:t>v1.0</a:t>
          </a:r>
        </a:p>
        <a:p>
          <a:r>
            <a:rPr lang="en-GB" sz="1600" b="0" cap="none" spc="0">
              <a:ln w="0"/>
              <a:effectLst>
                <a:outerShdw blurRad="38100" dist="19050" dir="2700000" algn="tl" rotWithShape="0">
                  <a:schemeClr val="dk1">
                    <a:alpha val="40000"/>
                  </a:schemeClr>
                </a:outerShdw>
              </a:effectLst>
            </a:rPr>
            <a:t>1992</a:t>
          </a:r>
          <a:endParaRPr lang="en-GB" sz="1600" b="0" cap="none" spc="0" dirty="0">
            <a:ln w="0"/>
            <a:effectLst>
              <a:outerShdw blurRad="38100" dist="19050" dir="2700000" algn="tl" rotWithShape="0">
                <a:schemeClr val="dk1">
                  <a:alpha val="40000"/>
                </a:schemeClr>
              </a:outerShdw>
            </a:effectLst>
          </a:endParaRPr>
        </a:p>
      </dgm:t>
    </dgm:pt>
    <dgm:pt modelId="{B320015D-63EB-4247-91D9-3B36D4EFE839}" type="parTrans" cxnId="{84A1F4CE-E3FB-49D1-9470-950BD70F2B90}">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6A1BBCCC-DBAB-49D2-83D1-C01C6CC27AF6}" type="sibTrans" cxnId="{84A1F4CE-E3FB-49D1-9470-950BD70F2B90}">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B2162680-CCEF-440B-9C8E-031D8EF998BD}">
      <dgm:prSet custT="1"/>
      <dgm:spPr/>
      <dgm:t>
        <a:bodyPr/>
        <a:lstStyle/>
        <a:p>
          <a:r>
            <a:rPr lang="en-GB" sz="1600" b="0" cap="none" spc="0" dirty="0">
              <a:ln w="0"/>
              <a:effectLst>
                <a:outerShdw blurRad="38100" dist="19050" dir="2700000" algn="tl" rotWithShape="0">
                  <a:schemeClr val="dk1">
                    <a:alpha val="40000"/>
                  </a:schemeClr>
                </a:outerShdw>
              </a:effectLst>
            </a:rPr>
            <a:t>v2.0</a:t>
          </a:r>
        </a:p>
        <a:p>
          <a:r>
            <a:rPr lang="en-GB" sz="1600" b="0" cap="none" spc="0" dirty="0">
              <a:ln w="0"/>
              <a:effectLst>
                <a:outerShdw blurRad="38100" dist="19050" dir="2700000" algn="tl" rotWithShape="0">
                  <a:schemeClr val="dk1">
                    <a:alpha val="40000"/>
                  </a:schemeClr>
                </a:outerShdw>
              </a:effectLst>
            </a:rPr>
            <a:t>1994</a:t>
          </a:r>
        </a:p>
      </dgm:t>
    </dgm:pt>
    <dgm:pt modelId="{73C61747-037F-493E-BD4C-CD5E3AEF9FA7}" type="parTrans" cxnId="{46F93DD6-A8E5-445A-B273-E1F3A775FE98}">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F6CD5AD8-5DE3-432D-B565-0B293F0004BF}" type="sibTrans" cxnId="{46F93DD6-A8E5-445A-B273-E1F3A775FE98}">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1F362B15-E581-4553-B908-C2D0B54EEFFB}">
      <dgm:prSet custT="1"/>
      <dgm:spPr/>
      <dgm:t>
        <a:bodyPr/>
        <a:lstStyle/>
        <a:p>
          <a:r>
            <a:rPr lang="en-GB" sz="1600" b="0" cap="none" spc="0" dirty="0">
              <a:ln w="0"/>
              <a:effectLst>
                <a:outerShdw blurRad="38100" dist="19050" dir="2700000" algn="tl" rotWithShape="0">
                  <a:schemeClr val="dk1">
                    <a:alpha val="40000"/>
                  </a:schemeClr>
                </a:outerShdw>
              </a:effectLst>
            </a:rPr>
            <a:t>v4.0</a:t>
          </a:r>
        </a:p>
        <a:p>
          <a:r>
            <a:rPr lang="en-GB" sz="1600" b="0" cap="none" spc="0" dirty="0">
              <a:ln w="0"/>
              <a:effectLst>
                <a:outerShdw blurRad="38100" dist="19050" dir="2700000" algn="tl" rotWithShape="0">
                  <a:schemeClr val="dk1">
                    <a:alpha val="40000"/>
                  </a:schemeClr>
                </a:outerShdw>
              </a:effectLst>
            </a:rPr>
            <a:t>2011</a:t>
          </a:r>
        </a:p>
      </dgm:t>
    </dgm:pt>
    <dgm:pt modelId="{8E9CD4F0-C635-4108-B084-9FBEF1A9FC94}" type="parTrans" cxnId="{B21AE75A-A0FE-4689-B12E-803A98485BDD}">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CDBE29B3-E057-4A09-ABA5-497CB773E1E0}" type="sibTrans" cxnId="{B21AE75A-A0FE-4689-B12E-803A98485BDD}">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8D0B25F3-B7EE-4220-8002-FA20E6D87542}">
      <dgm:prSet custT="1"/>
      <dgm:spPr/>
      <dgm:t>
        <a:bodyPr/>
        <a:lstStyle/>
        <a:p>
          <a:r>
            <a:rPr lang="en-GB" sz="1600" b="0" cap="none" spc="0" dirty="0">
              <a:ln w="0"/>
              <a:effectLst>
                <a:outerShdw blurRad="38100" dist="19050" dir="2700000" algn="tl" rotWithShape="0">
                  <a:schemeClr val="dk1">
                    <a:alpha val="40000"/>
                  </a:schemeClr>
                </a:outerShdw>
              </a:effectLst>
            </a:rPr>
            <a:t>Future?</a:t>
          </a:r>
        </a:p>
      </dgm:t>
    </dgm:pt>
    <dgm:pt modelId="{B631FEA7-56AC-43A2-AC52-7840D474FBDA}" type="parTrans" cxnId="{8FCABB9C-2AD4-42EF-AE11-29EA7AEAB69D}">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EC13AB64-E347-4ACC-9011-B78DCD5C8639}" type="sibTrans" cxnId="{8FCABB9C-2AD4-42EF-AE11-29EA7AEAB69D}">
      <dgm:prSet/>
      <dgm:spPr/>
      <dgm:t>
        <a:bodyPr/>
        <a:lstStyle/>
        <a:p>
          <a:endParaRPr lang="en-GB" sz="1600" b="0" cap="none" spc="0">
            <a:ln w="0"/>
            <a:solidFill>
              <a:schemeClr val="tx1"/>
            </a:solidFill>
            <a:effectLst>
              <a:outerShdw blurRad="38100" dist="19050" dir="2700000" algn="tl" rotWithShape="0">
                <a:schemeClr val="dk1">
                  <a:alpha val="40000"/>
                </a:schemeClr>
              </a:outerShdw>
            </a:effectLst>
          </a:endParaRPr>
        </a:p>
      </dgm:t>
    </dgm:pt>
    <dgm:pt modelId="{6B036FF3-A5C3-4A09-AB8C-F16774942F37}" type="pres">
      <dgm:prSet presAssocID="{89C1C4F2-0CA5-402E-9DAA-399A221F09F2}" presName="Name0" presStyleCnt="0">
        <dgm:presLayoutVars>
          <dgm:dir/>
          <dgm:resizeHandles val="exact"/>
        </dgm:presLayoutVars>
      </dgm:prSet>
      <dgm:spPr/>
    </dgm:pt>
    <dgm:pt modelId="{A0648B74-7877-451A-8AA8-AD9F09D71D46}" type="pres">
      <dgm:prSet presAssocID="{985BFE5E-8722-4EB3-BAD7-ADC9D196DE26}" presName="composite" presStyleCnt="0"/>
      <dgm:spPr/>
    </dgm:pt>
    <dgm:pt modelId="{BEE98FA8-55DF-4F03-8B37-160F8E9D82CB}" type="pres">
      <dgm:prSet presAssocID="{985BFE5E-8722-4EB3-BAD7-ADC9D196DE26}" presName="bgChev" presStyleLbl="node1" presStyleIdx="0" presStyleCnt="7" custScaleX="104968" custScaleY="154368"/>
      <dgm:spPr/>
    </dgm:pt>
    <dgm:pt modelId="{14AE46A1-3168-4862-B51C-1CF302E16367}" type="pres">
      <dgm:prSet presAssocID="{985BFE5E-8722-4EB3-BAD7-ADC9D196DE26}" presName="txNode" presStyleLbl="fgAcc1" presStyleIdx="0" presStyleCnt="7" custScaleX="126102" custScaleY="121294">
        <dgm:presLayoutVars>
          <dgm:bulletEnabled val="1"/>
        </dgm:presLayoutVars>
      </dgm:prSet>
      <dgm:spPr/>
    </dgm:pt>
    <dgm:pt modelId="{F49B2B42-9703-4EEE-91AB-7388980A738C}" type="pres">
      <dgm:prSet presAssocID="{A0F37AD2-D05E-425E-8A17-9392D96268C8}" presName="compositeSpace" presStyleCnt="0"/>
      <dgm:spPr/>
    </dgm:pt>
    <dgm:pt modelId="{EA7EBF9A-815D-40BE-9FF2-FB3A573C6502}" type="pres">
      <dgm:prSet presAssocID="{90CD63F3-AFF7-47CA-9639-EBBB512F32F9}" presName="composite" presStyleCnt="0"/>
      <dgm:spPr/>
    </dgm:pt>
    <dgm:pt modelId="{57B49CE4-AD84-428F-A68B-998361C7969D}" type="pres">
      <dgm:prSet presAssocID="{90CD63F3-AFF7-47CA-9639-EBBB512F32F9}" presName="bgChev" presStyleLbl="node1" presStyleIdx="1" presStyleCnt="7" custScaleY="154368"/>
      <dgm:spPr>
        <a:xfrm>
          <a:off x="1798941" y="1593795"/>
          <a:ext cx="1570838" cy="936000"/>
        </a:xfrm>
        <a:prstGeom prst="chevron">
          <a:avLst>
            <a:gd name="adj" fmla="val 40000"/>
          </a:avLst>
        </a:prstGeom>
      </dgm:spPr>
    </dgm:pt>
    <dgm:pt modelId="{9CEC987F-6FF5-44F5-BE96-D64918B205F5}" type="pres">
      <dgm:prSet presAssocID="{90CD63F3-AFF7-47CA-9639-EBBB512F32F9}" presName="txNode" presStyleLbl="fgAcc1" presStyleIdx="1" presStyleCnt="7" custScaleY="118745">
        <dgm:presLayoutVars>
          <dgm:bulletEnabled val="1"/>
        </dgm:presLayoutVars>
      </dgm:prSet>
      <dgm:spPr/>
    </dgm:pt>
    <dgm:pt modelId="{F6F6B2E5-4828-462B-BEAA-C626A07FED33}" type="pres">
      <dgm:prSet presAssocID="{6A1BBCCC-DBAB-49D2-83D1-C01C6CC27AF6}" presName="compositeSpace" presStyleCnt="0"/>
      <dgm:spPr/>
    </dgm:pt>
    <dgm:pt modelId="{DD6BCD2A-226B-47A3-9C09-BAED8D52E6AE}" type="pres">
      <dgm:prSet presAssocID="{B2162680-CCEF-440B-9C8E-031D8EF998BD}" presName="composite" presStyleCnt="0"/>
      <dgm:spPr/>
    </dgm:pt>
    <dgm:pt modelId="{A382A3DE-0A7B-4C3B-9B60-3A651EB2812F}" type="pres">
      <dgm:prSet presAssocID="{B2162680-CCEF-440B-9C8E-031D8EF998BD}" presName="bgChev" presStyleLbl="node1" presStyleIdx="2" presStyleCnt="7" custScaleY="154368"/>
      <dgm:spPr>
        <a:xfrm>
          <a:off x="3593188" y="1682831"/>
          <a:ext cx="1570838" cy="606343"/>
        </a:xfrm>
        <a:prstGeom prst="chevron">
          <a:avLst>
            <a:gd name="adj" fmla="val 40000"/>
          </a:avLst>
        </a:prstGeom>
      </dgm:spPr>
    </dgm:pt>
    <dgm:pt modelId="{C9C5AA07-8F06-4765-8E39-2EC23B817266}" type="pres">
      <dgm:prSet presAssocID="{B2162680-CCEF-440B-9C8E-031D8EF998BD}" presName="txNode" presStyleLbl="fgAcc1" presStyleIdx="2" presStyleCnt="7" custScaleY="118745">
        <dgm:presLayoutVars>
          <dgm:bulletEnabled val="1"/>
        </dgm:presLayoutVars>
      </dgm:prSet>
      <dgm:spPr/>
    </dgm:pt>
    <dgm:pt modelId="{052B3264-581C-4E8C-8DE9-C44C6B0948C3}" type="pres">
      <dgm:prSet presAssocID="{F6CD5AD8-5DE3-432D-B565-0B293F0004BF}" presName="compositeSpace" presStyleCnt="0"/>
      <dgm:spPr/>
    </dgm:pt>
    <dgm:pt modelId="{489C78B0-FC97-411A-9FBC-1EC1EC49B2E0}" type="pres">
      <dgm:prSet presAssocID="{BE6D5295-D191-42A5-BB4B-0BA77D326325}" presName="composite" presStyleCnt="0"/>
      <dgm:spPr/>
    </dgm:pt>
    <dgm:pt modelId="{3DF4D9F9-32EB-43E4-A43B-98CF61618F96}" type="pres">
      <dgm:prSet presAssocID="{BE6D5295-D191-42A5-BB4B-0BA77D326325}" presName="bgChev" presStyleLbl="node1" presStyleIdx="3" presStyleCnt="7" custScaleY="154368"/>
      <dgm:spPr/>
    </dgm:pt>
    <dgm:pt modelId="{0CE81181-3E15-4E04-87CE-9E2E6E8B41D5}" type="pres">
      <dgm:prSet presAssocID="{BE6D5295-D191-42A5-BB4B-0BA77D326325}" presName="txNode" presStyleLbl="fgAcc1" presStyleIdx="3" presStyleCnt="7" custScaleY="118745">
        <dgm:presLayoutVars>
          <dgm:bulletEnabled val="1"/>
        </dgm:presLayoutVars>
      </dgm:prSet>
      <dgm:spPr/>
    </dgm:pt>
    <dgm:pt modelId="{19C38834-247B-4E9B-9BA6-32AEA08A25F3}" type="pres">
      <dgm:prSet presAssocID="{2F5870E3-92F9-444B-A04D-CDFF093C11D0}" presName="compositeSpace" presStyleCnt="0"/>
      <dgm:spPr/>
    </dgm:pt>
    <dgm:pt modelId="{1FCAE88C-3E54-4516-8B92-87D1B96098B0}" type="pres">
      <dgm:prSet presAssocID="{C4EC2D2F-87D9-469F-A5E5-7010D5D7E43B}" presName="composite" presStyleCnt="0"/>
      <dgm:spPr/>
    </dgm:pt>
    <dgm:pt modelId="{BDA486D4-14C7-4434-A2E4-014982A609D2}" type="pres">
      <dgm:prSet presAssocID="{C4EC2D2F-87D9-469F-A5E5-7010D5D7E43B}" presName="bgChev" presStyleLbl="node1" presStyleIdx="4" presStyleCnt="7" custScaleY="154368"/>
      <dgm:spPr/>
    </dgm:pt>
    <dgm:pt modelId="{138DA349-6231-4652-857E-4D09F184A4CF}" type="pres">
      <dgm:prSet presAssocID="{C4EC2D2F-87D9-469F-A5E5-7010D5D7E43B}" presName="txNode" presStyleLbl="fgAcc1" presStyleIdx="4" presStyleCnt="7" custScaleY="118745">
        <dgm:presLayoutVars>
          <dgm:bulletEnabled val="1"/>
        </dgm:presLayoutVars>
      </dgm:prSet>
      <dgm:spPr/>
    </dgm:pt>
    <dgm:pt modelId="{CA2A1F8F-BA10-4C25-9D3B-8CC48E29AFA0}" type="pres">
      <dgm:prSet presAssocID="{C7FB6FE3-A062-492D-8D50-8B10DD8C8EE5}" presName="compositeSpace" presStyleCnt="0"/>
      <dgm:spPr/>
    </dgm:pt>
    <dgm:pt modelId="{16789A20-D640-41E9-822C-D5E9E40BCBE3}" type="pres">
      <dgm:prSet presAssocID="{1F362B15-E581-4553-B908-C2D0B54EEFFB}" presName="composite" presStyleCnt="0"/>
      <dgm:spPr/>
    </dgm:pt>
    <dgm:pt modelId="{1409D519-222B-4613-B0D3-86B939C4CCB4}" type="pres">
      <dgm:prSet presAssocID="{1F362B15-E581-4553-B908-C2D0B54EEFFB}" presName="bgChev" presStyleLbl="node1" presStyleIdx="5" presStyleCnt="7" custScaleY="154368"/>
      <dgm:spPr/>
    </dgm:pt>
    <dgm:pt modelId="{EE8F87A3-CC1E-4B46-AA17-AC1FBCD6B802}" type="pres">
      <dgm:prSet presAssocID="{1F362B15-E581-4553-B908-C2D0B54EEFFB}" presName="txNode" presStyleLbl="fgAcc1" presStyleIdx="5" presStyleCnt="7" custScaleY="118745">
        <dgm:presLayoutVars>
          <dgm:bulletEnabled val="1"/>
        </dgm:presLayoutVars>
      </dgm:prSet>
      <dgm:spPr/>
    </dgm:pt>
    <dgm:pt modelId="{4633E1A2-22A0-4A8C-BAE9-1B65FBE96950}" type="pres">
      <dgm:prSet presAssocID="{CDBE29B3-E057-4A09-ABA5-497CB773E1E0}" presName="compositeSpace" presStyleCnt="0"/>
      <dgm:spPr/>
    </dgm:pt>
    <dgm:pt modelId="{B55ADB5C-DB7D-4ECE-83AE-9EEAF80FF57B}" type="pres">
      <dgm:prSet presAssocID="{8D0B25F3-B7EE-4220-8002-FA20E6D87542}" presName="composite" presStyleCnt="0"/>
      <dgm:spPr/>
    </dgm:pt>
    <dgm:pt modelId="{889EE2BC-CE67-4941-BF3E-6BB1FA3B2936}" type="pres">
      <dgm:prSet presAssocID="{8D0B25F3-B7EE-4220-8002-FA20E6D87542}" presName="bgChev" presStyleLbl="node1" presStyleIdx="6" presStyleCnt="7" custScaleY="154368"/>
      <dgm:spPr/>
    </dgm:pt>
    <dgm:pt modelId="{1AB3CA0D-2A1B-48DF-A022-59AD6AC8CDE4}" type="pres">
      <dgm:prSet presAssocID="{8D0B25F3-B7EE-4220-8002-FA20E6D87542}" presName="txNode" presStyleLbl="fgAcc1" presStyleIdx="6" presStyleCnt="7" custScaleY="118745">
        <dgm:presLayoutVars>
          <dgm:bulletEnabled val="1"/>
        </dgm:presLayoutVars>
      </dgm:prSet>
      <dgm:spPr/>
    </dgm:pt>
  </dgm:ptLst>
  <dgm:cxnLst>
    <dgm:cxn modelId="{3C70690A-EE69-4DFF-A6AC-95FB1E77DC32}" srcId="{89C1C4F2-0CA5-402E-9DAA-399A221F09F2}" destId="{C4EC2D2F-87D9-469F-A5E5-7010D5D7E43B}" srcOrd="4" destOrd="0" parTransId="{D3A5B00D-9710-439C-8A14-BD7767E25850}" sibTransId="{C7FB6FE3-A062-492D-8D50-8B10DD8C8EE5}"/>
    <dgm:cxn modelId="{018B3A5F-F640-4EC4-BEF4-15105ACCD74F}" srcId="{89C1C4F2-0CA5-402E-9DAA-399A221F09F2}" destId="{BE6D5295-D191-42A5-BB4B-0BA77D326325}" srcOrd="3" destOrd="0" parTransId="{0407F051-9BCF-4395-AA31-F6467F777690}" sibTransId="{2F5870E3-92F9-444B-A04D-CDFF093C11D0}"/>
    <dgm:cxn modelId="{F2D08173-1727-4139-8E07-0CE00DA97BCE}" type="presOf" srcId="{B2162680-CCEF-440B-9C8E-031D8EF998BD}" destId="{C9C5AA07-8F06-4765-8E39-2EC23B817266}" srcOrd="0" destOrd="0" presId="urn:microsoft.com/office/officeart/2005/8/layout/chevronAccent+Icon"/>
    <dgm:cxn modelId="{B21AE75A-A0FE-4689-B12E-803A98485BDD}" srcId="{89C1C4F2-0CA5-402E-9DAA-399A221F09F2}" destId="{1F362B15-E581-4553-B908-C2D0B54EEFFB}" srcOrd="5" destOrd="0" parTransId="{8E9CD4F0-C635-4108-B084-9FBEF1A9FC94}" sibTransId="{CDBE29B3-E057-4A09-ABA5-497CB773E1E0}"/>
    <dgm:cxn modelId="{48EFE786-628E-48E5-9491-2AB91E2FB989}" srcId="{89C1C4F2-0CA5-402E-9DAA-399A221F09F2}" destId="{985BFE5E-8722-4EB3-BAD7-ADC9D196DE26}" srcOrd="0" destOrd="0" parTransId="{1E80B41A-5078-4717-B6BE-5DA1A6D6B03A}" sibTransId="{A0F37AD2-D05E-425E-8A17-9392D96268C8}"/>
    <dgm:cxn modelId="{6CAE7E87-CBE9-4620-AC8C-D1AE5DF0B9E2}" type="presOf" srcId="{89C1C4F2-0CA5-402E-9DAA-399A221F09F2}" destId="{6B036FF3-A5C3-4A09-AB8C-F16774942F37}" srcOrd="0" destOrd="0" presId="urn:microsoft.com/office/officeart/2005/8/layout/chevronAccent+Icon"/>
    <dgm:cxn modelId="{8FCABB9C-2AD4-42EF-AE11-29EA7AEAB69D}" srcId="{89C1C4F2-0CA5-402E-9DAA-399A221F09F2}" destId="{8D0B25F3-B7EE-4220-8002-FA20E6D87542}" srcOrd="6" destOrd="0" parTransId="{B631FEA7-56AC-43A2-AC52-7840D474FBDA}" sibTransId="{EC13AB64-E347-4ACC-9011-B78DCD5C8639}"/>
    <dgm:cxn modelId="{23D4D7C4-B637-4BE1-88E7-869B71BD5565}" type="presOf" srcId="{90CD63F3-AFF7-47CA-9639-EBBB512F32F9}" destId="{9CEC987F-6FF5-44F5-BE96-D64918B205F5}" srcOrd="0" destOrd="0" presId="urn:microsoft.com/office/officeart/2005/8/layout/chevronAccent+Icon"/>
    <dgm:cxn modelId="{27CF18C8-58F2-4978-BB97-10450DB12396}" type="presOf" srcId="{985BFE5E-8722-4EB3-BAD7-ADC9D196DE26}" destId="{14AE46A1-3168-4862-B51C-1CF302E16367}" srcOrd="0" destOrd="0" presId="urn:microsoft.com/office/officeart/2005/8/layout/chevronAccent+Icon"/>
    <dgm:cxn modelId="{84A1F4CE-E3FB-49D1-9470-950BD70F2B90}" srcId="{89C1C4F2-0CA5-402E-9DAA-399A221F09F2}" destId="{90CD63F3-AFF7-47CA-9639-EBBB512F32F9}" srcOrd="1" destOrd="0" parTransId="{B320015D-63EB-4247-91D9-3B36D4EFE839}" sibTransId="{6A1BBCCC-DBAB-49D2-83D1-C01C6CC27AF6}"/>
    <dgm:cxn modelId="{F11204D4-F63C-41AF-8294-E19F6B4DA6B3}" type="presOf" srcId="{8D0B25F3-B7EE-4220-8002-FA20E6D87542}" destId="{1AB3CA0D-2A1B-48DF-A022-59AD6AC8CDE4}" srcOrd="0" destOrd="0" presId="urn:microsoft.com/office/officeart/2005/8/layout/chevronAccent+Icon"/>
    <dgm:cxn modelId="{46F93DD6-A8E5-445A-B273-E1F3A775FE98}" srcId="{89C1C4F2-0CA5-402E-9DAA-399A221F09F2}" destId="{B2162680-CCEF-440B-9C8E-031D8EF998BD}" srcOrd="2" destOrd="0" parTransId="{73C61747-037F-493E-BD4C-CD5E3AEF9FA7}" sibTransId="{F6CD5AD8-5DE3-432D-B565-0B293F0004BF}"/>
    <dgm:cxn modelId="{AF4443DB-84D6-4D44-A3D0-047CBB7152B8}" type="presOf" srcId="{C4EC2D2F-87D9-469F-A5E5-7010D5D7E43B}" destId="{138DA349-6231-4652-857E-4D09F184A4CF}" srcOrd="0" destOrd="0" presId="urn:microsoft.com/office/officeart/2005/8/layout/chevronAccent+Icon"/>
    <dgm:cxn modelId="{070671DE-1316-4E51-B68F-7799E562FA02}" type="presOf" srcId="{BE6D5295-D191-42A5-BB4B-0BA77D326325}" destId="{0CE81181-3E15-4E04-87CE-9E2E6E8B41D5}" srcOrd="0" destOrd="0" presId="urn:microsoft.com/office/officeart/2005/8/layout/chevronAccent+Icon"/>
    <dgm:cxn modelId="{B459A3E2-D756-4E0F-B46C-3E6A4676633F}" type="presOf" srcId="{1F362B15-E581-4553-B908-C2D0B54EEFFB}" destId="{EE8F87A3-CC1E-4B46-AA17-AC1FBCD6B802}" srcOrd="0" destOrd="0" presId="urn:microsoft.com/office/officeart/2005/8/layout/chevronAccent+Icon"/>
    <dgm:cxn modelId="{0CF21300-E692-4C25-B896-61DFBD9EF244}" type="presParOf" srcId="{6B036FF3-A5C3-4A09-AB8C-F16774942F37}" destId="{A0648B74-7877-451A-8AA8-AD9F09D71D46}" srcOrd="0" destOrd="0" presId="urn:microsoft.com/office/officeart/2005/8/layout/chevronAccent+Icon"/>
    <dgm:cxn modelId="{301FC140-EB4D-470A-A58A-D4495C76D377}" type="presParOf" srcId="{A0648B74-7877-451A-8AA8-AD9F09D71D46}" destId="{BEE98FA8-55DF-4F03-8B37-160F8E9D82CB}" srcOrd="0" destOrd="0" presId="urn:microsoft.com/office/officeart/2005/8/layout/chevronAccent+Icon"/>
    <dgm:cxn modelId="{7A705B40-5EB0-4D14-998E-9D1E88CD3BFE}" type="presParOf" srcId="{A0648B74-7877-451A-8AA8-AD9F09D71D46}" destId="{14AE46A1-3168-4862-B51C-1CF302E16367}" srcOrd="1" destOrd="0" presId="urn:microsoft.com/office/officeart/2005/8/layout/chevronAccent+Icon"/>
    <dgm:cxn modelId="{B4D4B6EB-F3C2-478B-B5F6-8288F25772C8}" type="presParOf" srcId="{6B036FF3-A5C3-4A09-AB8C-F16774942F37}" destId="{F49B2B42-9703-4EEE-91AB-7388980A738C}" srcOrd="1" destOrd="0" presId="urn:microsoft.com/office/officeart/2005/8/layout/chevronAccent+Icon"/>
    <dgm:cxn modelId="{F2E0BA23-214C-4926-A3FE-7672EF9300F8}" type="presParOf" srcId="{6B036FF3-A5C3-4A09-AB8C-F16774942F37}" destId="{EA7EBF9A-815D-40BE-9FF2-FB3A573C6502}" srcOrd="2" destOrd="0" presId="urn:microsoft.com/office/officeart/2005/8/layout/chevronAccent+Icon"/>
    <dgm:cxn modelId="{EBC8E53B-7836-4B58-A3A8-33947D8EE2A6}" type="presParOf" srcId="{EA7EBF9A-815D-40BE-9FF2-FB3A573C6502}" destId="{57B49CE4-AD84-428F-A68B-998361C7969D}" srcOrd="0" destOrd="0" presId="urn:microsoft.com/office/officeart/2005/8/layout/chevronAccent+Icon"/>
    <dgm:cxn modelId="{AE9AEF26-8752-41D6-A7FA-079F3AFA9F3A}" type="presParOf" srcId="{EA7EBF9A-815D-40BE-9FF2-FB3A573C6502}" destId="{9CEC987F-6FF5-44F5-BE96-D64918B205F5}" srcOrd="1" destOrd="0" presId="urn:microsoft.com/office/officeart/2005/8/layout/chevronAccent+Icon"/>
    <dgm:cxn modelId="{F38026E8-61E5-4F9B-95F3-05CD0C8445D2}" type="presParOf" srcId="{6B036FF3-A5C3-4A09-AB8C-F16774942F37}" destId="{F6F6B2E5-4828-462B-BEAA-C626A07FED33}" srcOrd="3" destOrd="0" presId="urn:microsoft.com/office/officeart/2005/8/layout/chevronAccent+Icon"/>
    <dgm:cxn modelId="{0BFB13A3-1F76-49A2-BB48-0DC513F208DA}" type="presParOf" srcId="{6B036FF3-A5C3-4A09-AB8C-F16774942F37}" destId="{DD6BCD2A-226B-47A3-9C09-BAED8D52E6AE}" srcOrd="4" destOrd="0" presId="urn:microsoft.com/office/officeart/2005/8/layout/chevronAccent+Icon"/>
    <dgm:cxn modelId="{24B18985-AC87-4293-9B6B-2A9528092798}" type="presParOf" srcId="{DD6BCD2A-226B-47A3-9C09-BAED8D52E6AE}" destId="{A382A3DE-0A7B-4C3B-9B60-3A651EB2812F}" srcOrd="0" destOrd="0" presId="urn:microsoft.com/office/officeart/2005/8/layout/chevronAccent+Icon"/>
    <dgm:cxn modelId="{541D2476-3A34-477D-A8B2-567888D8E4FA}" type="presParOf" srcId="{DD6BCD2A-226B-47A3-9C09-BAED8D52E6AE}" destId="{C9C5AA07-8F06-4765-8E39-2EC23B817266}" srcOrd="1" destOrd="0" presId="urn:microsoft.com/office/officeart/2005/8/layout/chevronAccent+Icon"/>
    <dgm:cxn modelId="{84948591-9AF2-4836-8BDC-40F0D34FE799}" type="presParOf" srcId="{6B036FF3-A5C3-4A09-AB8C-F16774942F37}" destId="{052B3264-581C-4E8C-8DE9-C44C6B0948C3}" srcOrd="5" destOrd="0" presId="urn:microsoft.com/office/officeart/2005/8/layout/chevronAccent+Icon"/>
    <dgm:cxn modelId="{91E65605-C314-434E-A99D-0D353F46C0BB}" type="presParOf" srcId="{6B036FF3-A5C3-4A09-AB8C-F16774942F37}" destId="{489C78B0-FC97-411A-9FBC-1EC1EC49B2E0}" srcOrd="6" destOrd="0" presId="urn:microsoft.com/office/officeart/2005/8/layout/chevronAccent+Icon"/>
    <dgm:cxn modelId="{57A99D81-D72B-49FE-A4EC-C04ACB676DA5}" type="presParOf" srcId="{489C78B0-FC97-411A-9FBC-1EC1EC49B2E0}" destId="{3DF4D9F9-32EB-43E4-A43B-98CF61618F96}" srcOrd="0" destOrd="0" presId="urn:microsoft.com/office/officeart/2005/8/layout/chevronAccent+Icon"/>
    <dgm:cxn modelId="{BD713822-C19A-4E0E-93F0-CBA1B6EDC3E9}" type="presParOf" srcId="{489C78B0-FC97-411A-9FBC-1EC1EC49B2E0}" destId="{0CE81181-3E15-4E04-87CE-9E2E6E8B41D5}" srcOrd="1" destOrd="0" presId="urn:microsoft.com/office/officeart/2005/8/layout/chevronAccent+Icon"/>
    <dgm:cxn modelId="{8B32A4BA-944C-4E2C-AD29-3DD2D19D45BC}" type="presParOf" srcId="{6B036FF3-A5C3-4A09-AB8C-F16774942F37}" destId="{19C38834-247B-4E9B-9BA6-32AEA08A25F3}" srcOrd="7" destOrd="0" presId="urn:microsoft.com/office/officeart/2005/8/layout/chevronAccent+Icon"/>
    <dgm:cxn modelId="{A6FEF259-EA72-4727-A739-C0377A7C6457}" type="presParOf" srcId="{6B036FF3-A5C3-4A09-AB8C-F16774942F37}" destId="{1FCAE88C-3E54-4516-8B92-87D1B96098B0}" srcOrd="8" destOrd="0" presId="urn:microsoft.com/office/officeart/2005/8/layout/chevronAccent+Icon"/>
    <dgm:cxn modelId="{D5D5FBD3-B49A-4272-A12F-DF1ABB3FF50D}" type="presParOf" srcId="{1FCAE88C-3E54-4516-8B92-87D1B96098B0}" destId="{BDA486D4-14C7-4434-A2E4-014982A609D2}" srcOrd="0" destOrd="0" presId="urn:microsoft.com/office/officeart/2005/8/layout/chevronAccent+Icon"/>
    <dgm:cxn modelId="{BBD96266-E392-4FEB-8B11-94C6F30158A4}" type="presParOf" srcId="{1FCAE88C-3E54-4516-8B92-87D1B96098B0}" destId="{138DA349-6231-4652-857E-4D09F184A4CF}" srcOrd="1" destOrd="0" presId="urn:microsoft.com/office/officeart/2005/8/layout/chevronAccent+Icon"/>
    <dgm:cxn modelId="{44C95E77-8663-4F80-B09F-9B0197E58DC5}" type="presParOf" srcId="{6B036FF3-A5C3-4A09-AB8C-F16774942F37}" destId="{CA2A1F8F-BA10-4C25-9D3B-8CC48E29AFA0}" srcOrd="9" destOrd="0" presId="urn:microsoft.com/office/officeart/2005/8/layout/chevronAccent+Icon"/>
    <dgm:cxn modelId="{B90D7C16-2C5D-4E15-9D0B-55C80A2CAB89}" type="presParOf" srcId="{6B036FF3-A5C3-4A09-AB8C-F16774942F37}" destId="{16789A20-D640-41E9-822C-D5E9E40BCBE3}" srcOrd="10" destOrd="0" presId="urn:microsoft.com/office/officeart/2005/8/layout/chevronAccent+Icon"/>
    <dgm:cxn modelId="{9A522285-F5EA-432C-B3F5-FB659D6923E6}" type="presParOf" srcId="{16789A20-D640-41E9-822C-D5E9E40BCBE3}" destId="{1409D519-222B-4613-B0D3-86B939C4CCB4}" srcOrd="0" destOrd="0" presId="urn:microsoft.com/office/officeart/2005/8/layout/chevronAccent+Icon"/>
    <dgm:cxn modelId="{CC233F18-3FA2-4F24-AA6E-A4CB98C76159}" type="presParOf" srcId="{16789A20-D640-41E9-822C-D5E9E40BCBE3}" destId="{EE8F87A3-CC1E-4B46-AA17-AC1FBCD6B802}" srcOrd="1" destOrd="0" presId="urn:microsoft.com/office/officeart/2005/8/layout/chevronAccent+Icon"/>
    <dgm:cxn modelId="{1D464D0D-FE36-48C8-B1A1-D1C9F4390585}" type="presParOf" srcId="{6B036FF3-A5C3-4A09-AB8C-F16774942F37}" destId="{4633E1A2-22A0-4A8C-BAE9-1B65FBE96950}" srcOrd="11" destOrd="0" presId="urn:microsoft.com/office/officeart/2005/8/layout/chevronAccent+Icon"/>
    <dgm:cxn modelId="{53BE7867-D755-4B3D-BA53-34F73F09B12C}" type="presParOf" srcId="{6B036FF3-A5C3-4A09-AB8C-F16774942F37}" destId="{B55ADB5C-DB7D-4ECE-83AE-9EEAF80FF57B}" srcOrd="12" destOrd="0" presId="urn:microsoft.com/office/officeart/2005/8/layout/chevronAccent+Icon"/>
    <dgm:cxn modelId="{8A76DF20-DF45-46F3-8D77-5DC6896A2CEA}" type="presParOf" srcId="{B55ADB5C-DB7D-4ECE-83AE-9EEAF80FF57B}" destId="{889EE2BC-CE67-4941-BF3E-6BB1FA3B2936}" srcOrd="0" destOrd="0" presId="urn:microsoft.com/office/officeart/2005/8/layout/chevronAccent+Icon"/>
    <dgm:cxn modelId="{75420BB7-15E8-4078-BB43-FE7A33CDCDD9}" type="presParOf" srcId="{B55ADB5C-DB7D-4ECE-83AE-9EEAF80FF57B}" destId="{1AB3CA0D-2A1B-48DF-A022-59AD6AC8CDE4}"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98FA8-55DF-4F03-8B37-160F8E9D82CB}">
      <dsp:nvSpPr>
        <dsp:cNvPr id="0" name=""/>
        <dsp:cNvSpPr/>
      </dsp:nvSpPr>
      <dsp:spPr>
        <a:xfrm>
          <a:off x="9301" y="938526"/>
          <a:ext cx="1501489"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4AE46A1-3168-4862-B51C-1CF302E16367}">
      <dsp:nvSpPr>
        <dsp:cNvPr id="0" name=""/>
        <dsp:cNvSpPr/>
      </dsp:nvSpPr>
      <dsp:spPr>
        <a:xfrm>
          <a:off x="268634" y="1167870"/>
          <a:ext cx="1523205" cy="6697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 1991 Working Group formed</a:t>
          </a:r>
        </a:p>
      </dsp:txBody>
      <dsp:txXfrm>
        <a:off x="288249" y="1187485"/>
        <a:ext cx="1483975" cy="630488"/>
      </dsp:txXfrm>
    </dsp:sp>
    <dsp:sp modelId="{57B49CE4-AD84-428F-A68B-998361C7969D}">
      <dsp:nvSpPr>
        <dsp:cNvPr id="0" name=""/>
        <dsp:cNvSpPr/>
      </dsp:nvSpPr>
      <dsp:spPr>
        <a:xfrm>
          <a:off x="1836342"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CEC987F-6FF5-44F5-BE96-D64918B205F5}">
      <dsp:nvSpPr>
        <dsp:cNvPr id="0" name=""/>
        <dsp:cNvSpPr/>
      </dsp:nvSpPr>
      <dsp:spPr>
        <a:xfrm>
          <a:off x="2217789"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a:ln w="0"/>
              <a:effectLst>
                <a:outerShdw blurRad="38100" dist="19050" dir="2700000" algn="tl" rotWithShape="0">
                  <a:schemeClr val="dk1">
                    <a:alpha val="40000"/>
                  </a:schemeClr>
                </a:outerShdw>
              </a:effectLst>
            </a:rPr>
            <a:t>v1.0</a:t>
          </a:r>
        </a:p>
        <a:p>
          <a:pPr marL="0" lvl="0" indent="0" algn="ctr" defTabSz="711200">
            <a:lnSpc>
              <a:spcPct val="90000"/>
            </a:lnSpc>
            <a:spcBef>
              <a:spcPct val="0"/>
            </a:spcBef>
            <a:spcAft>
              <a:spcPct val="35000"/>
            </a:spcAft>
            <a:buNone/>
          </a:pPr>
          <a:r>
            <a:rPr lang="en-GB" sz="1600" b="0" kern="1200" cap="none" spc="0">
              <a:ln w="0"/>
              <a:effectLst>
                <a:outerShdw blurRad="38100" dist="19050" dir="2700000" algn="tl" rotWithShape="0">
                  <a:schemeClr val="dk1">
                    <a:alpha val="40000"/>
                  </a:schemeClr>
                </a:outerShdw>
              </a:effectLst>
            </a:rPr>
            <a:t>1992</a:t>
          </a:r>
          <a:endParaRPr lang="en-GB" sz="1600" b="0" kern="1200" cap="none" spc="0" dirty="0">
            <a:ln w="0"/>
            <a:effectLst>
              <a:outerShdw blurRad="38100" dist="19050" dir="2700000" algn="tl" rotWithShape="0">
                <a:schemeClr val="dk1">
                  <a:alpha val="40000"/>
                </a:schemeClr>
              </a:outerShdw>
            </a:effectLst>
          </a:endParaRPr>
        </a:p>
      </dsp:txBody>
      <dsp:txXfrm>
        <a:off x="2236992" y="1197629"/>
        <a:ext cx="1169509" cy="617238"/>
      </dsp:txXfrm>
    </dsp:sp>
    <dsp:sp modelId="{A382A3DE-0A7B-4C3B-9B60-3A651EB2812F}">
      <dsp:nvSpPr>
        <dsp:cNvPr id="0" name=""/>
        <dsp:cNvSpPr/>
      </dsp:nvSpPr>
      <dsp:spPr>
        <a:xfrm>
          <a:off x="3470207"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9C5AA07-8F06-4765-8E39-2EC23B817266}">
      <dsp:nvSpPr>
        <dsp:cNvPr id="0" name=""/>
        <dsp:cNvSpPr/>
      </dsp:nvSpPr>
      <dsp:spPr>
        <a:xfrm>
          <a:off x="3851654"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v2.0</a:t>
          </a:r>
        </a:p>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1994</a:t>
          </a:r>
        </a:p>
      </dsp:txBody>
      <dsp:txXfrm>
        <a:off x="3870857" y="1197629"/>
        <a:ext cx="1169509" cy="617238"/>
      </dsp:txXfrm>
    </dsp:sp>
    <dsp:sp modelId="{3DF4D9F9-32EB-43E4-A43B-98CF61618F96}">
      <dsp:nvSpPr>
        <dsp:cNvPr id="0" name=""/>
        <dsp:cNvSpPr/>
      </dsp:nvSpPr>
      <dsp:spPr>
        <a:xfrm>
          <a:off x="5104071"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CE81181-3E15-4E04-87CE-9E2E6E8B41D5}">
      <dsp:nvSpPr>
        <dsp:cNvPr id="0" name=""/>
        <dsp:cNvSpPr/>
      </dsp:nvSpPr>
      <dsp:spPr>
        <a:xfrm>
          <a:off x="5485518"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v3.0</a:t>
          </a:r>
        </a:p>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1999</a:t>
          </a:r>
        </a:p>
      </dsp:txBody>
      <dsp:txXfrm>
        <a:off x="5504721" y="1197629"/>
        <a:ext cx="1169509" cy="617238"/>
      </dsp:txXfrm>
    </dsp:sp>
    <dsp:sp modelId="{BDA486D4-14C7-4434-A2E4-014982A609D2}">
      <dsp:nvSpPr>
        <dsp:cNvPr id="0" name=""/>
        <dsp:cNvSpPr/>
      </dsp:nvSpPr>
      <dsp:spPr>
        <a:xfrm>
          <a:off x="6737936"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38DA349-6231-4652-857E-4D09F184A4CF}">
      <dsp:nvSpPr>
        <dsp:cNvPr id="0" name=""/>
        <dsp:cNvSpPr/>
      </dsp:nvSpPr>
      <dsp:spPr>
        <a:xfrm>
          <a:off x="7119383"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v3.1</a:t>
          </a:r>
        </a:p>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2004</a:t>
          </a:r>
        </a:p>
      </dsp:txBody>
      <dsp:txXfrm>
        <a:off x="7138586" y="1197629"/>
        <a:ext cx="1169509" cy="617238"/>
      </dsp:txXfrm>
    </dsp:sp>
    <dsp:sp modelId="{1409D519-222B-4613-B0D3-86B939C4CCB4}">
      <dsp:nvSpPr>
        <dsp:cNvPr id="0" name=""/>
        <dsp:cNvSpPr/>
      </dsp:nvSpPr>
      <dsp:spPr>
        <a:xfrm>
          <a:off x="8371800"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E8F87A3-CC1E-4B46-AA17-AC1FBCD6B802}">
      <dsp:nvSpPr>
        <dsp:cNvPr id="0" name=""/>
        <dsp:cNvSpPr/>
      </dsp:nvSpPr>
      <dsp:spPr>
        <a:xfrm>
          <a:off x="8753247"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v4.0</a:t>
          </a:r>
        </a:p>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2011</a:t>
          </a:r>
        </a:p>
      </dsp:txBody>
      <dsp:txXfrm>
        <a:off x="8772450" y="1197629"/>
        <a:ext cx="1169509" cy="617238"/>
      </dsp:txXfrm>
    </dsp:sp>
    <dsp:sp modelId="{889EE2BC-CE67-4941-BF3E-6BB1FA3B2936}">
      <dsp:nvSpPr>
        <dsp:cNvPr id="0" name=""/>
        <dsp:cNvSpPr/>
      </dsp:nvSpPr>
      <dsp:spPr>
        <a:xfrm>
          <a:off x="10005665" y="942044"/>
          <a:ext cx="1430426" cy="852334"/>
        </a:xfrm>
        <a:prstGeom prst="chevron">
          <a:avLst>
            <a:gd name="adj" fmla="val 4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AB3CA0D-2A1B-48DF-A022-59AD6AC8CDE4}">
      <dsp:nvSpPr>
        <dsp:cNvPr id="0" name=""/>
        <dsp:cNvSpPr/>
      </dsp:nvSpPr>
      <dsp:spPr>
        <a:xfrm>
          <a:off x="10387112" y="1178426"/>
          <a:ext cx="1207915" cy="655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0" kern="1200" cap="none" spc="0" dirty="0">
              <a:ln w="0"/>
              <a:effectLst>
                <a:outerShdw blurRad="38100" dist="19050" dir="2700000" algn="tl" rotWithShape="0">
                  <a:schemeClr val="dk1">
                    <a:alpha val="40000"/>
                  </a:schemeClr>
                </a:outerShdw>
              </a:effectLst>
            </a:rPr>
            <a:t>Future?</a:t>
          </a:r>
        </a:p>
      </dsp:txBody>
      <dsp:txXfrm>
        <a:off x="10406315" y="1197629"/>
        <a:ext cx="1169509" cy="6172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br>
              <a:rPr lang="en-US" dirty="0"/>
            </a:br>
            <a:br>
              <a:rPr lang="en-US" dirty="0"/>
            </a:b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pic>
        <p:nvPicPr>
          <p:cNvPr id="5" name="Picture 4" descr="A picture containing vector graphics&#10;&#10;Description generated with high confidence">
            <a:extLst>
              <a:ext uri="{FF2B5EF4-FFF2-40B4-BE49-F238E27FC236}">
                <a16:creationId xmlns:a16="http://schemas.microsoft.com/office/drawing/2014/main" id="{40D05E9A-305D-42F3-9EC8-708240FE0776}"/>
              </a:ext>
            </a:extLst>
          </p:cNvPr>
          <p:cNvPicPr>
            <a:picLocks noChangeAspect="1"/>
          </p:cNvPicPr>
          <p:nvPr userDrawn="1"/>
        </p:nvPicPr>
        <p:blipFill>
          <a:blip r:embed="rId23"/>
          <a:stretch>
            <a:fillRect/>
          </a:stretch>
        </p:blipFill>
        <p:spPr>
          <a:xfrm>
            <a:off x="10494338" y="6378997"/>
            <a:ext cx="360000" cy="360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ww.ags.org.uk/"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emf"/><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8647-D5D9-4F57-B264-1B32539AB2FF}"/>
              </a:ext>
            </a:extLst>
          </p:cNvPr>
          <p:cNvSpPr>
            <a:spLocks noGrp="1"/>
          </p:cNvSpPr>
          <p:nvPr>
            <p:ph type="title"/>
          </p:nvPr>
        </p:nvSpPr>
        <p:spPr>
          <a:xfrm>
            <a:off x="1828800" y="2481777"/>
            <a:ext cx="10128250" cy="579364"/>
          </a:xfrm>
        </p:spPr>
        <p:txBody>
          <a:bodyPr/>
          <a:lstStyle/>
          <a:p>
            <a:pPr algn="ctr"/>
            <a:r>
              <a:rPr lang="en-GB" sz="4800" dirty="0"/>
              <a:t>The AGS data format</a:t>
            </a:r>
          </a:p>
        </p:txBody>
      </p:sp>
      <p:sp>
        <p:nvSpPr>
          <p:cNvPr id="3" name="Text Placeholder 2">
            <a:extLst>
              <a:ext uri="{FF2B5EF4-FFF2-40B4-BE49-F238E27FC236}">
                <a16:creationId xmlns:a16="http://schemas.microsoft.com/office/drawing/2014/main" id="{0E1E141D-093F-4C54-9845-F89C0AD50DBE}"/>
              </a:ext>
            </a:extLst>
          </p:cNvPr>
          <p:cNvSpPr>
            <a:spLocks noGrp="1"/>
          </p:cNvSpPr>
          <p:nvPr>
            <p:ph type="body" sz="quarter" idx="10"/>
          </p:nvPr>
        </p:nvSpPr>
        <p:spPr>
          <a:xfrm>
            <a:off x="236008" y="3955090"/>
            <a:ext cx="11719983" cy="723451"/>
          </a:xfrm>
        </p:spPr>
        <p:txBody>
          <a:bodyPr/>
          <a:lstStyle/>
          <a:p>
            <a:pPr algn="ctr"/>
            <a:r>
              <a:rPr lang="en-GB" sz="2400" dirty="0"/>
              <a:t>Neil Chadwick, Geotechnical Engineer</a:t>
            </a:r>
          </a:p>
          <a:p>
            <a:pPr algn="ctr"/>
            <a:r>
              <a:rPr lang="en-GB" sz="2400" dirty="0"/>
              <a:t>Arup (London, England)</a:t>
            </a:r>
          </a:p>
          <a:p>
            <a:pPr algn="ctr"/>
            <a:r>
              <a:rPr lang="en-GB" sz="2400" dirty="0"/>
              <a:t>Member of the AGS Data Format Working Group</a:t>
            </a:r>
          </a:p>
        </p:txBody>
      </p:sp>
      <p:sp>
        <p:nvSpPr>
          <p:cNvPr id="4" name="Text Placeholder 2">
            <a:extLst>
              <a:ext uri="{FF2B5EF4-FFF2-40B4-BE49-F238E27FC236}">
                <a16:creationId xmlns:a16="http://schemas.microsoft.com/office/drawing/2014/main" id="{E738D759-9E8D-40A7-80A2-8ADB09E9B1A8}"/>
              </a:ext>
            </a:extLst>
          </p:cNvPr>
          <p:cNvSpPr txBox="1">
            <a:spLocks/>
          </p:cNvSpPr>
          <p:nvPr/>
        </p:nvSpPr>
        <p:spPr>
          <a:xfrm>
            <a:off x="236008" y="1037137"/>
            <a:ext cx="11719983" cy="405473"/>
          </a:xfrm>
          <a:prstGeom prst="rect">
            <a:avLst/>
          </a:prstGeom>
        </p:spPr>
        <p:txBody>
          <a:bodyPr vert="horz" lIns="0" tIns="0" rIns="0" bIns="0">
            <a:noAutofit/>
          </a:bodyPr>
          <a:lstStyle>
            <a:lvl1pPr marL="0" indent="0" algn="l" defTabSz="1197317" rtl="0" eaLnBrk="1" latinLnBrk="0" hangingPunct="1">
              <a:lnSpc>
                <a:spcPts val="2667"/>
              </a:lnSpc>
              <a:spcBef>
                <a:spcPts val="0"/>
              </a:spcBef>
              <a:buFont typeface="Arial" pitchFamily="34" charset="0"/>
              <a:buNone/>
              <a:defRPr sz="2000" kern="1200" baseline="0">
                <a:solidFill>
                  <a:schemeClr val="tx1"/>
                </a:solidFill>
                <a:latin typeface="Times New Roman"/>
                <a:ea typeface="+mn-ea"/>
                <a:cs typeface="Times New Roman"/>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GB" sz="2400" dirty="0" err="1"/>
              <a:t>bSI</a:t>
            </a:r>
            <a:r>
              <a:rPr lang="en-GB" sz="2400" dirty="0"/>
              <a:t> / OGC Geotechnical Data Standardization Workshop</a:t>
            </a:r>
          </a:p>
        </p:txBody>
      </p:sp>
      <p:pic>
        <p:nvPicPr>
          <p:cNvPr id="6" name="Picture 5">
            <a:extLst>
              <a:ext uri="{FF2B5EF4-FFF2-40B4-BE49-F238E27FC236}">
                <a16:creationId xmlns:a16="http://schemas.microsoft.com/office/drawing/2014/main" id="{888011BF-8B0E-4CE7-9472-E5A259B6124E}"/>
              </a:ext>
            </a:extLst>
          </p:cNvPr>
          <p:cNvPicPr>
            <a:picLocks noChangeAspect="1"/>
          </p:cNvPicPr>
          <p:nvPr/>
        </p:nvPicPr>
        <p:blipFill>
          <a:blip r:embed="rId2"/>
          <a:stretch>
            <a:fillRect/>
          </a:stretch>
        </p:blipFill>
        <p:spPr>
          <a:xfrm>
            <a:off x="230729" y="6295942"/>
            <a:ext cx="3101556" cy="332310"/>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C2EA54A6-4CC3-47CB-BEA4-C34E256160D4}"/>
              </a:ext>
            </a:extLst>
          </p:cNvPr>
          <p:cNvPicPr>
            <a:picLocks noChangeAspect="1"/>
          </p:cNvPicPr>
          <p:nvPr/>
        </p:nvPicPr>
        <p:blipFill>
          <a:blip r:embed="rId3"/>
          <a:stretch>
            <a:fillRect/>
          </a:stretch>
        </p:blipFill>
        <p:spPr>
          <a:xfrm>
            <a:off x="2602250" y="2147924"/>
            <a:ext cx="1101852" cy="1101852"/>
          </a:xfrm>
          <a:prstGeom prst="rect">
            <a:avLst/>
          </a:prstGeom>
        </p:spPr>
      </p:pic>
    </p:spTree>
    <p:extLst>
      <p:ext uri="{BB962C8B-B14F-4D97-AF65-F5344CB8AC3E}">
        <p14:creationId xmlns:p14="http://schemas.microsoft.com/office/powerpoint/2010/main" val="304548511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B69426-7A47-4D9A-9585-2ADE5E9A16E9}"/>
              </a:ext>
            </a:extLst>
          </p:cNvPr>
          <p:cNvPicPr>
            <a:picLocks noChangeAspect="1"/>
          </p:cNvPicPr>
          <p:nvPr/>
        </p:nvPicPr>
        <p:blipFill rotWithShape="1">
          <a:blip r:embed="rId2"/>
          <a:srcRect l="21037"/>
          <a:stretch/>
        </p:blipFill>
        <p:spPr>
          <a:xfrm>
            <a:off x="3672840" y="473858"/>
            <a:ext cx="8265102" cy="5533644"/>
          </a:xfrm>
          <a:prstGeom prst="rect">
            <a:avLst/>
          </a:prstGeom>
        </p:spPr>
      </p:pic>
      <p:sp>
        <p:nvSpPr>
          <p:cNvPr id="2" name="Content Placeholder 1">
            <a:extLst>
              <a:ext uri="{FF2B5EF4-FFF2-40B4-BE49-F238E27FC236}">
                <a16:creationId xmlns:a16="http://schemas.microsoft.com/office/drawing/2014/main" id="{52DD4116-0273-4961-9A43-98042307B606}"/>
              </a:ext>
            </a:extLst>
          </p:cNvPr>
          <p:cNvSpPr>
            <a:spLocks noGrp="1"/>
          </p:cNvSpPr>
          <p:nvPr>
            <p:ph sz="quarter" idx="10"/>
          </p:nvPr>
        </p:nvSpPr>
        <p:spPr>
          <a:xfrm>
            <a:off x="528001" y="1125415"/>
            <a:ext cx="2900999" cy="4498145"/>
          </a:xfrm>
        </p:spPr>
        <p:txBody>
          <a:bodyPr/>
          <a:lstStyle/>
          <a:p>
            <a:pPr marL="0" indent="0">
              <a:buNone/>
            </a:pPr>
            <a:r>
              <a:rPr lang="fr-FR" dirty="0"/>
              <a:t>Scope (</a:t>
            </a:r>
            <a:r>
              <a:rPr lang="fr-FR" dirty="0" err="1"/>
              <a:t>geometry</a:t>
            </a:r>
            <a:r>
              <a:rPr lang="fr-FR" dirty="0"/>
              <a:t>):</a:t>
            </a:r>
          </a:p>
          <a:p>
            <a:pPr marL="0" indent="0">
              <a:buNone/>
            </a:pPr>
            <a:endParaRPr lang="fr-FR" dirty="0"/>
          </a:p>
          <a:p>
            <a:r>
              <a:rPr lang="fr-FR" dirty="0"/>
              <a:t>3D volume </a:t>
            </a:r>
            <a:r>
              <a:rPr lang="fr-FR" dirty="0" err="1"/>
              <a:t>models</a:t>
            </a:r>
            <a:endParaRPr lang="fr-FR" dirty="0"/>
          </a:p>
          <a:p>
            <a:pPr lvl="1"/>
            <a:r>
              <a:rPr lang="fr-FR" dirty="0" err="1"/>
              <a:t>from</a:t>
            </a:r>
            <a:r>
              <a:rPr lang="fr-FR" dirty="0"/>
              <a:t> 2D surfaces</a:t>
            </a:r>
          </a:p>
          <a:p>
            <a:pPr lvl="1"/>
            <a:r>
              <a:rPr lang="fr-FR" dirty="0" err="1"/>
              <a:t>solid</a:t>
            </a:r>
            <a:r>
              <a:rPr lang="fr-FR" dirty="0"/>
              <a:t> volumes</a:t>
            </a:r>
          </a:p>
          <a:p>
            <a:pPr lvl="1"/>
            <a:r>
              <a:rPr lang="fr-FR" dirty="0"/>
              <a:t>voxels</a:t>
            </a:r>
          </a:p>
          <a:p>
            <a:pPr lvl="1"/>
            <a:endParaRPr lang="fr-FR" dirty="0"/>
          </a:p>
          <a:p>
            <a:r>
              <a:rPr lang="fr-FR" dirty="0" err="1"/>
              <a:t>Borehole</a:t>
            </a:r>
            <a:r>
              <a:rPr lang="fr-FR" dirty="0"/>
              <a:t> ‘sticks’</a:t>
            </a:r>
          </a:p>
          <a:p>
            <a:endParaRPr lang="fr-FR" dirty="0"/>
          </a:p>
          <a:p>
            <a:r>
              <a:rPr lang="fr-FR" dirty="0" err="1"/>
              <a:t>Fence</a:t>
            </a:r>
            <a:r>
              <a:rPr lang="fr-FR" dirty="0"/>
              <a:t> </a:t>
            </a:r>
            <a:r>
              <a:rPr lang="fr-FR" dirty="0" err="1"/>
              <a:t>diagrams</a:t>
            </a:r>
            <a:r>
              <a:rPr lang="fr-FR" dirty="0"/>
              <a:t> (cross sections)</a:t>
            </a:r>
          </a:p>
          <a:p>
            <a:pPr lvl="1"/>
            <a:endParaRPr lang="fr-FR" dirty="0"/>
          </a:p>
          <a:p>
            <a:endParaRPr lang="en-GB" dirty="0"/>
          </a:p>
        </p:txBody>
      </p:sp>
      <p:sp>
        <p:nvSpPr>
          <p:cNvPr id="3" name="Title 2">
            <a:extLst>
              <a:ext uri="{FF2B5EF4-FFF2-40B4-BE49-F238E27FC236}">
                <a16:creationId xmlns:a16="http://schemas.microsoft.com/office/drawing/2014/main" id="{DF7085EE-1A19-4A67-9B53-6030A6891579}"/>
              </a:ext>
            </a:extLst>
          </p:cNvPr>
          <p:cNvSpPr>
            <a:spLocks noGrp="1"/>
          </p:cNvSpPr>
          <p:nvPr>
            <p:ph type="title"/>
          </p:nvPr>
        </p:nvSpPr>
        <p:spPr/>
        <p:txBody>
          <a:bodyPr/>
          <a:lstStyle/>
          <a:p>
            <a:r>
              <a:rPr lang="en-GB" dirty="0" err="1"/>
              <a:t>AGSi</a:t>
            </a:r>
            <a:r>
              <a:rPr lang="en-GB" dirty="0"/>
              <a:t> Extension for ground models and interpreted data</a:t>
            </a:r>
          </a:p>
        </p:txBody>
      </p:sp>
      <p:sp>
        <p:nvSpPr>
          <p:cNvPr id="4" name="Text Placeholder 3">
            <a:extLst>
              <a:ext uri="{FF2B5EF4-FFF2-40B4-BE49-F238E27FC236}">
                <a16:creationId xmlns:a16="http://schemas.microsoft.com/office/drawing/2014/main" id="{C9BCAD03-BF76-4439-B4FE-B7DDE81AC29B}"/>
              </a:ext>
            </a:extLst>
          </p:cNvPr>
          <p:cNvSpPr>
            <a:spLocks noGrp="1"/>
          </p:cNvSpPr>
          <p:nvPr>
            <p:ph type="body" sz="quarter" idx="33"/>
          </p:nvPr>
        </p:nvSpPr>
        <p:spPr/>
        <p:txBody>
          <a:bodyPr/>
          <a:lstStyle/>
          <a:p>
            <a:endParaRPr lang="en-GB"/>
          </a:p>
        </p:txBody>
      </p:sp>
    </p:spTree>
    <p:extLst>
      <p:ext uri="{BB962C8B-B14F-4D97-AF65-F5344CB8AC3E}">
        <p14:creationId xmlns:p14="http://schemas.microsoft.com/office/powerpoint/2010/main" val="361309717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B69426-7A47-4D9A-9585-2ADE5E9A16E9}"/>
              </a:ext>
            </a:extLst>
          </p:cNvPr>
          <p:cNvPicPr>
            <a:picLocks noChangeAspect="1"/>
          </p:cNvPicPr>
          <p:nvPr/>
        </p:nvPicPr>
        <p:blipFill rotWithShape="1">
          <a:blip r:embed="rId2"/>
          <a:srcRect l="21037"/>
          <a:stretch/>
        </p:blipFill>
        <p:spPr>
          <a:xfrm>
            <a:off x="525881" y="3415981"/>
            <a:ext cx="3663032" cy="2452469"/>
          </a:xfrm>
          <a:prstGeom prst="rect">
            <a:avLst/>
          </a:prstGeom>
        </p:spPr>
      </p:pic>
      <p:sp>
        <p:nvSpPr>
          <p:cNvPr id="2" name="Content Placeholder 1">
            <a:extLst>
              <a:ext uri="{FF2B5EF4-FFF2-40B4-BE49-F238E27FC236}">
                <a16:creationId xmlns:a16="http://schemas.microsoft.com/office/drawing/2014/main" id="{52DD4116-0273-4961-9A43-98042307B606}"/>
              </a:ext>
            </a:extLst>
          </p:cNvPr>
          <p:cNvSpPr>
            <a:spLocks noGrp="1"/>
          </p:cNvSpPr>
          <p:nvPr>
            <p:ph sz="quarter" idx="10"/>
          </p:nvPr>
        </p:nvSpPr>
        <p:spPr>
          <a:xfrm>
            <a:off x="525881" y="1004231"/>
            <a:ext cx="2994447" cy="1823259"/>
          </a:xfrm>
        </p:spPr>
        <p:txBody>
          <a:bodyPr/>
          <a:lstStyle/>
          <a:p>
            <a:pPr marL="0" indent="0">
              <a:buNone/>
            </a:pPr>
            <a:r>
              <a:rPr lang="fr-FR" dirty="0"/>
              <a:t>Scope (type of model):</a:t>
            </a:r>
          </a:p>
          <a:p>
            <a:pPr marL="0" indent="0">
              <a:buNone/>
            </a:pPr>
            <a:endParaRPr lang="fr-FR" dirty="0"/>
          </a:p>
          <a:p>
            <a:r>
              <a:rPr lang="fr-FR" dirty="0"/>
              <a:t>‘</a:t>
            </a:r>
            <a:r>
              <a:rPr lang="fr-FR" dirty="0" err="1"/>
              <a:t>Geological</a:t>
            </a:r>
            <a:r>
              <a:rPr lang="fr-FR" dirty="0"/>
              <a:t>’ model (for </a:t>
            </a:r>
            <a:r>
              <a:rPr lang="fr-FR" dirty="0" err="1"/>
              <a:t>interpretation</a:t>
            </a:r>
            <a:r>
              <a:rPr lang="fr-FR" dirty="0"/>
              <a:t> and visualisation)</a:t>
            </a:r>
          </a:p>
          <a:p>
            <a:endParaRPr lang="fr-FR" dirty="0"/>
          </a:p>
          <a:p>
            <a:pPr lvl="1"/>
            <a:endParaRPr lang="fr-FR" dirty="0"/>
          </a:p>
          <a:p>
            <a:endParaRPr lang="en-GB" dirty="0"/>
          </a:p>
        </p:txBody>
      </p:sp>
      <p:sp>
        <p:nvSpPr>
          <p:cNvPr id="3" name="Title 2">
            <a:extLst>
              <a:ext uri="{FF2B5EF4-FFF2-40B4-BE49-F238E27FC236}">
                <a16:creationId xmlns:a16="http://schemas.microsoft.com/office/drawing/2014/main" id="{DF7085EE-1A19-4A67-9B53-6030A6891579}"/>
              </a:ext>
            </a:extLst>
          </p:cNvPr>
          <p:cNvSpPr>
            <a:spLocks noGrp="1"/>
          </p:cNvSpPr>
          <p:nvPr>
            <p:ph type="title"/>
          </p:nvPr>
        </p:nvSpPr>
        <p:spPr/>
        <p:txBody>
          <a:bodyPr/>
          <a:lstStyle/>
          <a:p>
            <a:r>
              <a:rPr lang="en-GB" dirty="0" err="1"/>
              <a:t>AGSi</a:t>
            </a:r>
            <a:r>
              <a:rPr lang="en-GB" dirty="0"/>
              <a:t> Extension for ground models and interpreted data</a:t>
            </a:r>
          </a:p>
        </p:txBody>
      </p:sp>
      <p:sp>
        <p:nvSpPr>
          <p:cNvPr id="4" name="Text Placeholder 3">
            <a:extLst>
              <a:ext uri="{FF2B5EF4-FFF2-40B4-BE49-F238E27FC236}">
                <a16:creationId xmlns:a16="http://schemas.microsoft.com/office/drawing/2014/main" id="{C9BCAD03-BF76-4439-B4FE-B7DDE81AC29B}"/>
              </a:ext>
            </a:extLst>
          </p:cNvPr>
          <p:cNvSpPr>
            <a:spLocks noGrp="1"/>
          </p:cNvSpPr>
          <p:nvPr>
            <p:ph type="body" sz="quarter" idx="33"/>
          </p:nvPr>
        </p:nvSpPr>
        <p:spPr/>
        <p:txBody>
          <a:bodyPr/>
          <a:lstStyle/>
          <a:p>
            <a:endParaRPr lang="en-GB"/>
          </a:p>
        </p:txBody>
      </p:sp>
      <p:grpSp>
        <p:nvGrpSpPr>
          <p:cNvPr id="18" name="Group 17">
            <a:extLst>
              <a:ext uri="{FF2B5EF4-FFF2-40B4-BE49-F238E27FC236}">
                <a16:creationId xmlns:a16="http://schemas.microsoft.com/office/drawing/2014/main" id="{007C16DB-1FA6-4CFF-8487-A3493832778C}"/>
              </a:ext>
            </a:extLst>
          </p:cNvPr>
          <p:cNvGrpSpPr/>
          <p:nvPr/>
        </p:nvGrpSpPr>
        <p:grpSpPr>
          <a:xfrm>
            <a:off x="4917130" y="989550"/>
            <a:ext cx="2689612" cy="4760895"/>
            <a:chOff x="4917130" y="989550"/>
            <a:chExt cx="2689612" cy="4760895"/>
          </a:xfrm>
        </p:grpSpPr>
        <p:sp>
          <p:nvSpPr>
            <p:cNvPr id="6" name="Rectangle 5">
              <a:extLst>
                <a:ext uri="{FF2B5EF4-FFF2-40B4-BE49-F238E27FC236}">
                  <a16:creationId xmlns:a16="http://schemas.microsoft.com/office/drawing/2014/main" id="{6D9E75CB-2B44-4CEB-9743-8EBFD7C6D0CB}"/>
                </a:ext>
              </a:extLst>
            </p:cNvPr>
            <p:cNvSpPr/>
            <p:nvPr/>
          </p:nvSpPr>
          <p:spPr>
            <a:xfrm>
              <a:off x="4939890" y="4778895"/>
              <a:ext cx="2472690" cy="97155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Rectangle 6">
              <a:extLst>
                <a:ext uri="{FF2B5EF4-FFF2-40B4-BE49-F238E27FC236}">
                  <a16:creationId xmlns:a16="http://schemas.microsoft.com/office/drawing/2014/main" id="{7409F149-5548-4F14-82FF-30D96D4AD8D3}"/>
                </a:ext>
              </a:extLst>
            </p:cNvPr>
            <p:cNvSpPr/>
            <p:nvPr/>
          </p:nvSpPr>
          <p:spPr>
            <a:xfrm>
              <a:off x="4939890" y="4242320"/>
              <a:ext cx="2472690" cy="10287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Rectangle 7">
              <a:extLst>
                <a:ext uri="{FF2B5EF4-FFF2-40B4-BE49-F238E27FC236}">
                  <a16:creationId xmlns:a16="http://schemas.microsoft.com/office/drawing/2014/main" id="{D9055089-6B3E-47D2-87E2-20788EF553E5}"/>
                </a:ext>
              </a:extLst>
            </p:cNvPr>
            <p:cNvSpPr/>
            <p:nvPr/>
          </p:nvSpPr>
          <p:spPr>
            <a:xfrm>
              <a:off x="4939890" y="4008005"/>
              <a:ext cx="2472690" cy="4686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9" name="Rectangle 8">
              <a:extLst>
                <a:ext uri="{FF2B5EF4-FFF2-40B4-BE49-F238E27FC236}">
                  <a16:creationId xmlns:a16="http://schemas.microsoft.com/office/drawing/2014/main" id="{C5BB530F-FCCB-444B-950E-85895A9EF062}"/>
                </a:ext>
              </a:extLst>
            </p:cNvPr>
            <p:cNvSpPr/>
            <p:nvPr/>
          </p:nvSpPr>
          <p:spPr>
            <a:xfrm>
              <a:off x="4939890" y="3563505"/>
              <a:ext cx="2472690" cy="4686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0" name="TextBox 9">
              <a:extLst>
                <a:ext uri="{FF2B5EF4-FFF2-40B4-BE49-F238E27FC236}">
                  <a16:creationId xmlns:a16="http://schemas.microsoft.com/office/drawing/2014/main" id="{7907B3E1-FC08-42F3-AFE7-604A0E5101BC}"/>
                </a:ext>
              </a:extLst>
            </p:cNvPr>
            <p:cNvSpPr txBox="1"/>
            <p:nvPr/>
          </p:nvSpPr>
          <p:spPr>
            <a:xfrm>
              <a:off x="5648111" y="3622994"/>
              <a:ext cx="1002323" cy="369332"/>
            </a:xfrm>
            <a:prstGeom prst="rect">
              <a:avLst/>
            </a:prstGeom>
            <a:noFill/>
          </p:spPr>
          <p:txBody>
            <a:bodyPr wrap="square" rtlCol="0">
              <a:spAutoFit/>
            </a:bodyPr>
            <a:lstStyle/>
            <a:p>
              <a:pPr algn="ctr"/>
              <a:r>
                <a:rPr lang="en-GB" dirty="0"/>
                <a:t>MG</a:t>
              </a:r>
            </a:p>
          </p:txBody>
        </p:sp>
        <p:sp>
          <p:nvSpPr>
            <p:cNvPr id="11" name="TextBox 10">
              <a:extLst>
                <a:ext uri="{FF2B5EF4-FFF2-40B4-BE49-F238E27FC236}">
                  <a16:creationId xmlns:a16="http://schemas.microsoft.com/office/drawing/2014/main" id="{39D09665-39F6-4411-BEDC-0EE4D0548436}"/>
                </a:ext>
              </a:extLst>
            </p:cNvPr>
            <p:cNvSpPr txBox="1"/>
            <p:nvPr/>
          </p:nvSpPr>
          <p:spPr>
            <a:xfrm>
              <a:off x="5648110" y="4047372"/>
              <a:ext cx="1002323" cy="369332"/>
            </a:xfrm>
            <a:prstGeom prst="rect">
              <a:avLst/>
            </a:prstGeom>
            <a:noFill/>
          </p:spPr>
          <p:txBody>
            <a:bodyPr wrap="square" rtlCol="0">
              <a:spAutoFit/>
            </a:bodyPr>
            <a:lstStyle/>
            <a:p>
              <a:pPr algn="ctr"/>
              <a:r>
                <a:rPr lang="en-GB" dirty="0"/>
                <a:t>RTD</a:t>
              </a:r>
            </a:p>
          </p:txBody>
        </p:sp>
        <p:sp>
          <p:nvSpPr>
            <p:cNvPr id="12" name="TextBox 11">
              <a:extLst>
                <a:ext uri="{FF2B5EF4-FFF2-40B4-BE49-F238E27FC236}">
                  <a16:creationId xmlns:a16="http://schemas.microsoft.com/office/drawing/2014/main" id="{43BF85D2-4630-48FD-810C-D8F8B9DD4DE2}"/>
                </a:ext>
              </a:extLst>
            </p:cNvPr>
            <p:cNvSpPr txBox="1"/>
            <p:nvPr/>
          </p:nvSpPr>
          <p:spPr>
            <a:xfrm>
              <a:off x="5648110" y="4642216"/>
              <a:ext cx="1002323" cy="369332"/>
            </a:xfrm>
            <a:prstGeom prst="rect">
              <a:avLst/>
            </a:prstGeom>
            <a:noFill/>
          </p:spPr>
          <p:txBody>
            <a:bodyPr wrap="square" rtlCol="0">
              <a:spAutoFit/>
            </a:bodyPr>
            <a:lstStyle/>
            <a:p>
              <a:pPr algn="ctr"/>
              <a:r>
                <a:rPr lang="en-GB" dirty="0"/>
                <a:t>LC</a:t>
              </a:r>
            </a:p>
          </p:txBody>
        </p:sp>
        <p:sp>
          <p:nvSpPr>
            <p:cNvPr id="13" name="TextBox 12">
              <a:extLst>
                <a:ext uri="{FF2B5EF4-FFF2-40B4-BE49-F238E27FC236}">
                  <a16:creationId xmlns:a16="http://schemas.microsoft.com/office/drawing/2014/main" id="{C507692F-1416-40D0-8F86-F1D04BC3639F}"/>
                </a:ext>
              </a:extLst>
            </p:cNvPr>
            <p:cNvSpPr txBox="1"/>
            <p:nvPr/>
          </p:nvSpPr>
          <p:spPr>
            <a:xfrm>
              <a:off x="5648109" y="5326066"/>
              <a:ext cx="1002323" cy="369332"/>
            </a:xfrm>
            <a:prstGeom prst="rect">
              <a:avLst/>
            </a:prstGeom>
            <a:noFill/>
          </p:spPr>
          <p:txBody>
            <a:bodyPr wrap="square" rtlCol="0">
              <a:spAutoFit/>
            </a:bodyPr>
            <a:lstStyle/>
            <a:p>
              <a:pPr algn="ctr"/>
              <a:r>
                <a:rPr lang="en-GB" dirty="0"/>
                <a:t>LMG</a:t>
              </a:r>
            </a:p>
          </p:txBody>
        </p:sp>
        <p:sp>
          <p:nvSpPr>
            <p:cNvPr id="14" name="TextBox 13">
              <a:extLst>
                <a:ext uri="{FF2B5EF4-FFF2-40B4-BE49-F238E27FC236}">
                  <a16:creationId xmlns:a16="http://schemas.microsoft.com/office/drawing/2014/main" id="{C179D030-68BB-42A0-9CD8-8F8EC6522FB6}"/>
                </a:ext>
              </a:extLst>
            </p:cNvPr>
            <p:cNvSpPr txBox="1"/>
            <p:nvPr/>
          </p:nvSpPr>
          <p:spPr>
            <a:xfrm>
              <a:off x="6650432" y="3593618"/>
              <a:ext cx="956310" cy="338554"/>
            </a:xfrm>
            <a:prstGeom prst="rect">
              <a:avLst/>
            </a:prstGeom>
            <a:noFill/>
          </p:spPr>
          <p:txBody>
            <a:bodyPr wrap="square" rtlCol="0">
              <a:spAutoFit/>
            </a:bodyPr>
            <a:lstStyle/>
            <a:p>
              <a:r>
                <a:rPr lang="en-GB" sz="800" dirty="0"/>
                <a:t>BUW = 18</a:t>
              </a:r>
            </a:p>
            <a:p>
              <a:r>
                <a:rPr lang="en-GB" sz="800" dirty="0"/>
                <a:t>Phi = 25</a:t>
              </a:r>
            </a:p>
          </p:txBody>
        </p:sp>
        <p:sp>
          <p:nvSpPr>
            <p:cNvPr id="15" name="TextBox 14">
              <a:extLst>
                <a:ext uri="{FF2B5EF4-FFF2-40B4-BE49-F238E27FC236}">
                  <a16:creationId xmlns:a16="http://schemas.microsoft.com/office/drawing/2014/main" id="{0B137650-3B74-468E-9D00-FA74DD94DFE3}"/>
                </a:ext>
              </a:extLst>
            </p:cNvPr>
            <p:cNvSpPr txBox="1"/>
            <p:nvPr/>
          </p:nvSpPr>
          <p:spPr>
            <a:xfrm>
              <a:off x="6650432" y="4059175"/>
              <a:ext cx="956310" cy="338554"/>
            </a:xfrm>
            <a:prstGeom prst="rect">
              <a:avLst/>
            </a:prstGeom>
            <a:noFill/>
          </p:spPr>
          <p:txBody>
            <a:bodyPr wrap="square" rtlCol="0">
              <a:spAutoFit/>
            </a:bodyPr>
            <a:lstStyle/>
            <a:p>
              <a:r>
                <a:rPr lang="en-GB" sz="800" dirty="0"/>
                <a:t>BUW = 20</a:t>
              </a:r>
            </a:p>
            <a:p>
              <a:r>
                <a:rPr lang="en-GB" sz="800" dirty="0"/>
                <a:t>Phi = 36</a:t>
              </a:r>
            </a:p>
          </p:txBody>
        </p:sp>
        <p:sp>
          <p:nvSpPr>
            <p:cNvPr id="16" name="TextBox 15">
              <a:extLst>
                <a:ext uri="{FF2B5EF4-FFF2-40B4-BE49-F238E27FC236}">
                  <a16:creationId xmlns:a16="http://schemas.microsoft.com/office/drawing/2014/main" id="{338E196C-08E9-4748-913E-B27F9F1AD409}"/>
                </a:ext>
              </a:extLst>
            </p:cNvPr>
            <p:cNvSpPr txBox="1"/>
            <p:nvPr/>
          </p:nvSpPr>
          <p:spPr>
            <a:xfrm>
              <a:off x="6650432" y="4680561"/>
              <a:ext cx="956310" cy="338554"/>
            </a:xfrm>
            <a:prstGeom prst="rect">
              <a:avLst/>
            </a:prstGeom>
            <a:noFill/>
          </p:spPr>
          <p:txBody>
            <a:bodyPr wrap="square" rtlCol="0">
              <a:spAutoFit/>
            </a:bodyPr>
            <a:lstStyle/>
            <a:p>
              <a:r>
                <a:rPr lang="en-GB" sz="800" dirty="0"/>
                <a:t>BUW = 20</a:t>
              </a:r>
            </a:p>
            <a:p>
              <a:r>
                <a:rPr lang="en-GB" sz="800" dirty="0"/>
                <a:t>cu = 100 + 6z</a:t>
              </a:r>
            </a:p>
          </p:txBody>
        </p:sp>
        <p:sp>
          <p:nvSpPr>
            <p:cNvPr id="17" name="TextBox 16">
              <a:extLst>
                <a:ext uri="{FF2B5EF4-FFF2-40B4-BE49-F238E27FC236}">
                  <a16:creationId xmlns:a16="http://schemas.microsoft.com/office/drawing/2014/main" id="{F959DEE3-6237-46A9-9215-01E23CC12145}"/>
                </a:ext>
              </a:extLst>
            </p:cNvPr>
            <p:cNvSpPr txBox="1"/>
            <p:nvPr/>
          </p:nvSpPr>
          <p:spPr>
            <a:xfrm>
              <a:off x="6650432" y="5341455"/>
              <a:ext cx="956310" cy="338554"/>
            </a:xfrm>
            <a:prstGeom prst="rect">
              <a:avLst/>
            </a:prstGeom>
            <a:noFill/>
          </p:spPr>
          <p:txBody>
            <a:bodyPr wrap="square" rtlCol="0">
              <a:spAutoFit/>
            </a:bodyPr>
            <a:lstStyle/>
            <a:p>
              <a:r>
                <a:rPr lang="en-GB" sz="800" dirty="0"/>
                <a:t>BUW = 21</a:t>
              </a:r>
            </a:p>
            <a:p>
              <a:r>
                <a:rPr lang="en-GB" sz="800" dirty="0"/>
                <a:t>cu = 300</a:t>
              </a:r>
            </a:p>
          </p:txBody>
        </p:sp>
        <p:sp>
          <p:nvSpPr>
            <p:cNvPr id="19" name="Content Placeholder 1">
              <a:extLst>
                <a:ext uri="{FF2B5EF4-FFF2-40B4-BE49-F238E27FC236}">
                  <a16:creationId xmlns:a16="http://schemas.microsoft.com/office/drawing/2014/main" id="{072FE2D2-A367-48C2-B81F-60700DF3D726}"/>
                </a:ext>
              </a:extLst>
            </p:cNvPr>
            <p:cNvSpPr txBox="1">
              <a:spLocks/>
            </p:cNvSpPr>
            <p:nvPr/>
          </p:nvSpPr>
          <p:spPr>
            <a:xfrm>
              <a:off x="4917130" y="989550"/>
              <a:ext cx="2357739" cy="1823259"/>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endParaRPr lang="fr-FR" dirty="0"/>
            </a:p>
            <a:p>
              <a:pPr marL="0" indent="0">
                <a:buFont typeface="Arial" pitchFamily="34" charset="0"/>
                <a:buNone/>
              </a:pPr>
              <a:endParaRPr lang="fr-FR" dirty="0"/>
            </a:p>
            <a:p>
              <a:r>
                <a:rPr lang="fr-FR" dirty="0"/>
                <a:t>Design model (for automation and information)</a:t>
              </a:r>
            </a:p>
            <a:p>
              <a:endParaRPr lang="fr-FR" dirty="0"/>
            </a:p>
            <a:p>
              <a:pPr lvl="1"/>
              <a:endParaRPr lang="fr-FR" dirty="0"/>
            </a:p>
            <a:p>
              <a:endParaRPr lang="en-GB" dirty="0"/>
            </a:p>
          </p:txBody>
        </p:sp>
      </p:grpSp>
      <p:sp>
        <p:nvSpPr>
          <p:cNvPr id="20" name="Content Placeholder 1">
            <a:extLst>
              <a:ext uri="{FF2B5EF4-FFF2-40B4-BE49-F238E27FC236}">
                <a16:creationId xmlns:a16="http://schemas.microsoft.com/office/drawing/2014/main" id="{7C5298DF-C483-4F40-9B5C-6B17D2261CE6}"/>
              </a:ext>
            </a:extLst>
          </p:cNvPr>
          <p:cNvSpPr txBox="1">
            <a:spLocks/>
          </p:cNvSpPr>
          <p:nvPr/>
        </p:nvSpPr>
        <p:spPr>
          <a:xfrm>
            <a:off x="8490589" y="1713819"/>
            <a:ext cx="3475742" cy="4187682"/>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FR" dirty="0"/>
              <a:t>... and </a:t>
            </a:r>
            <a:r>
              <a:rPr lang="fr-FR" dirty="0" err="1"/>
              <a:t>we</a:t>
            </a:r>
            <a:r>
              <a:rPr lang="fr-FR" dirty="0"/>
              <a:t> </a:t>
            </a:r>
            <a:r>
              <a:rPr lang="fr-FR" dirty="0" err="1"/>
              <a:t>also</a:t>
            </a:r>
            <a:r>
              <a:rPr lang="fr-FR" dirty="0"/>
              <a:t> plan to </a:t>
            </a:r>
            <a:r>
              <a:rPr lang="fr-FR" dirty="0" err="1"/>
              <a:t>accommodate</a:t>
            </a:r>
            <a:r>
              <a:rPr lang="fr-FR" dirty="0"/>
              <a:t> </a:t>
            </a:r>
            <a:r>
              <a:rPr lang="fr-FR" dirty="0" err="1"/>
              <a:t>other</a:t>
            </a:r>
            <a:r>
              <a:rPr lang="fr-FR" dirty="0"/>
              <a:t> types of ‘</a:t>
            </a:r>
            <a:r>
              <a:rPr lang="fr-FR" dirty="0" err="1"/>
              <a:t>ground</a:t>
            </a:r>
            <a:r>
              <a:rPr lang="fr-FR" dirty="0"/>
              <a:t> model’…</a:t>
            </a:r>
          </a:p>
          <a:p>
            <a:pPr marL="0" indent="0">
              <a:buNone/>
            </a:pPr>
            <a:endParaRPr lang="fr-FR" dirty="0"/>
          </a:p>
          <a:p>
            <a:r>
              <a:rPr lang="fr-FR" dirty="0" err="1"/>
              <a:t>Earthworks</a:t>
            </a:r>
            <a:r>
              <a:rPr lang="fr-FR" dirty="0"/>
              <a:t> classification</a:t>
            </a:r>
          </a:p>
          <a:p>
            <a:r>
              <a:rPr lang="fr-FR" dirty="0" err="1"/>
              <a:t>Rockhead</a:t>
            </a:r>
            <a:endParaRPr lang="fr-FR" dirty="0"/>
          </a:p>
          <a:p>
            <a:r>
              <a:rPr lang="fr-FR" dirty="0" err="1"/>
              <a:t>Groundwater</a:t>
            </a:r>
            <a:endParaRPr lang="fr-FR" dirty="0"/>
          </a:p>
          <a:p>
            <a:r>
              <a:rPr lang="fr-FR" dirty="0"/>
              <a:t>Contamination plume</a:t>
            </a:r>
          </a:p>
          <a:p>
            <a:r>
              <a:rPr lang="fr-FR" dirty="0"/>
              <a:t>etc.</a:t>
            </a:r>
          </a:p>
          <a:p>
            <a:endParaRPr lang="fr-FR" dirty="0"/>
          </a:p>
          <a:p>
            <a:endParaRPr lang="fr-FR" dirty="0"/>
          </a:p>
          <a:p>
            <a:endParaRPr lang="fr-FR" dirty="0"/>
          </a:p>
          <a:p>
            <a:pPr lvl="1"/>
            <a:endParaRPr lang="fr-FR" dirty="0"/>
          </a:p>
          <a:p>
            <a:endParaRPr lang="en-GB" dirty="0"/>
          </a:p>
        </p:txBody>
      </p:sp>
    </p:spTree>
    <p:extLst>
      <p:ext uri="{BB962C8B-B14F-4D97-AF65-F5344CB8AC3E}">
        <p14:creationId xmlns:p14="http://schemas.microsoft.com/office/powerpoint/2010/main" val="40904437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2A5A00-8C18-48B3-ADCF-9841A8214F88}"/>
              </a:ext>
            </a:extLst>
          </p:cNvPr>
          <p:cNvSpPr>
            <a:spLocks noGrp="1"/>
          </p:cNvSpPr>
          <p:nvPr>
            <p:ph type="title"/>
          </p:nvPr>
        </p:nvSpPr>
        <p:spPr>
          <a:xfrm>
            <a:off x="525881" y="190800"/>
            <a:ext cx="3160120" cy="581356"/>
          </a:xfrm>
        </p:spPr>
        <p:txBody>
          <a:bodyPr/>
          <a:lstStyle/>
          <a:p>
            <a:r>
              <a:rPr lang="en-GB" dirty="0" err="1"/>
              <a:t>AGSi</a:t>
            </a:r>
            <a:r>
              <a:rPr lang="en-GB" dirty="0"/>
              <a:t> draft schema</a:t>
            </a:r>
          </a:p>
        </p:txBody>
      </p:sp>
      <p:sp>
        <p:nvSpPr>
          <p:cNvPr id="4" name="Text Placeholder 3">
            <a:extLst>
              <a:ext uri="{FF2B5EF4-FFF2-40B4-BE49-F238E27FC236}">
                <a16:creationId xmlns:a16="http://schemas.microsoft.com/office/drawing/2014/main" id="{6DE50BB3-9F14-42FD-B5A6-C3242993A1BD}"/>
              </a:ext>
            </a:extLst>
          </p:cNvPr>
          <p:cNvSpPr>
            <a:spLocks noGrp="1"/>
          </p:cNvSpPr>
          <p:nvPr>
            <p:ph type="body" sz="quarter" idx="33"/>
          </p:nvPr>
        </p:nvSpPr>
        <p:spPr/>
        <p:txBody>
          <a:bodyPr/>
          <a:lstStyle/>
          <a:p>
            <a:endParaRPr lang="en-GB"/>
          </a:p>
        </p:txBody>
      </p:sp>
      <p:pic>
        <p:nvPicPr>
          <p:cNvPr id="7" name="Picture 6">
            <a:extLst>
              <a:ext uri="{FF2B5EF4-FFF2-40B4-BE49-F238E27FC236}">
                <a16:creationId xmlns:a16="http://schemas.microsoft.com/office/drawing/2014/main" id="{54638691-F379-4B09-A19E-9BA60813679F}"/>
              </a:ext>
            </a:extLst>
          </p:cNvPr>
          <p:cNvPicPr>
            <a:picLocks noChangeAspect="1"/>
          </p:cNvPicPr>
          <p:nvPr/>
        </p:nvPicPr>
        <p:blipFill>
          <a:blip r:embed="rId2"/>
          <a:stretch>
            <a:fillRect/>
          </a:stretch>
        </p:blipFill>
        <p:spPr>
          <a:xfrm>
            <a:off x="3791509" y="278860"/>
            <a:ext cx="8201132" cy="5787832"/>
          </a:xfrm>
          <a:prstGeom prst="rect">
            <a:avLst/>
          </a:prstGeom>
        </p:spPr>
      </p:pic>
      <p:pic>
        <p:nvPicPr>
          <p:cNvPr id="8" name="Picture 7">
            <a:extLst>
              <a:ext uri="{FF2B5EF4-FFF2-40B4-BE49-F238E27FC236}">
                <a16:creationId xmlns:a16="http://schemas.microsoft.com/office/drawing/2014/main" id="{B44409E7-5FF4-4623-A776-7BD78C76545B}"/>
              </a:ext>
            </a:extLst>
          </p:cNvPr>
          <p:cNvPicPr>
            <a:picLocks noChangeAspect="1"/>
          </p:cNvPicPr>
          <p:nvPr/>
        </p:nvPicPr>
        <p:blipFill>
          <a:blip r:embed="rId3"/>
          <a:stretch>
            <a:fillRect/>
          </a:stretch>
        </p:blipFill>
        <p:spPr>
          <a:xfrm>
            <a:off x="446750" y="4889543"/>
            <a:ext cx="3914234" cy="1177149"/>
          </a:xfrm>
          <a:prstGeom prst="rect">
            <a:avLst/>
          </a:prstGeom>
        </p:spPr>
      </p:pic>
      <p:sp>
        <p:nvSpPr>
          <p:cNvPr id="9" name="Content Placeholder 1">
            <a:extLst>
              <a:ext uri="{FF2B5EF4-FFF2-40B4-BE49-F238E27FC236}">
                <a16:creationId xmlns:a16="http://schemas.microsoft.com/office/drawing/2014/main" id="{DC67B7CD-C969-4679-B803-B1D7D9CC8780}"/>
              </a:ext>
            </a:extLst>
          </p:cNvPr>
          <p:cNvSpPr>
            <a:spLocks noGrp="1"/>
          </p:cNvSpPr>
          <p:nvPr>
            <p:ph sz="quarter" idx="10"/>
          </p:nvPr>
        </p:nvSpPr>
        <p:spPr>
          <a:xfrm>
            <a:off x="525881" y="963464"/>
            <a:ext cx="3265628" cy="2465536"/>
          </a:xfrm>
        </p:spPr>
        <p:txBody>
          <a:bodyPr/>
          <a:lstStyle/>
          <a:p>
            <a:pPr marL="0" indent="0">
              <a:buNone/>
            </a:pPr>
            <a:r>
              <a:rPr lang="en-GB" dirty="0"/>
              <a:t>Work in Progress </a:t>
            </a:r>
          </a:p>
          <a:p>
            <a:pPr marL="0" indent="0">
              <a:buNone/>
            </a:pPr>
            <a:r>
              <a:rPr lang="en-GB" dirty="0">
                <a:solidFill>
                  <a:srgbClr val="FF0000"/>
                </a:solidFill>
              </a:rPr>
              <a:t>(current thoughts – it will change as we have identified some problems with this draft)</a:t>
            </a:r>
          </a:p>
          <a:p>
            <a:endParaRPr lang="en-GB" dirty="0"/>
          </a:p>
          <a:p>
            <a:r>
              <a:rPr lang="en-GB" dirty="0"/>
              <a:t>Object model</a:t>
            </a:r>
          </a:p>
          <a:p>
            <a:r>
              <a:rPr lang="en-GB" dirty="0"/>
              <a:t>Optimised for JSON</a:t>
            </a:r>
          </a:p>
          <a:p>
            <a:r>
              <a:rPr lang="en-GB" dirty="0"/>
              <a:t>Geometry – will allow links to external files </a:t>
            </a:r>
          </a:p>
        </p:txBody>
      </p:sp>
      <p:sp>
        <p:nvSpPr>
          <p:cNvPr id="2" name="TextBox 1">
            <a:extLst>
              <a:ext uri="{FF2B5EF4-FFF2-40B4-BE49-F238E27FC236}">
                <a16:creationId xmlns:a16="http://schemas.microsoft.com/office/drawing/2014/main" id="{A8965DC0-53B3-4B0E-91C4-67EF6F5C249F}"/>
              </a:ext>
            </a:extLst>
          </p:cNvPr>
          <p:cNvSpPr txBox="1"/>
          <p:nvPr/>
        </p:nvSpPr>
        <p:spPr>
          <a:xfrm rot="-2400000">
            <a:off x="4755183" y="2437436"/>
            <a:ext cx="6522748" cy="1200329"/>
          </a:xfrm>
          <a:prstGeom prst="rect">
            <a:avLst/>
          </a:prstGeom>
          <a:noFill/>
        </p:spPr>
        <p:txBody>
          <a:bodyPr wrap="none" rtlCol="0">
            <a:spAutoFit/>
          </a:bodyPr>
          <a:lstStyle/>
          <a:p>
            <a:pPr algn="ctr"/>
            <a:r>
              <a:rPr lang="en-GB" sz="7200" dirty="0">
                <a:solidFill>
                  <a:srgbClr val="C00000">
                    <a:alpha val="20000"/>
                  </a:srgbClr>
                </a:solidFill>
              </a:rPr>
              <a:t>Work in progress</a:t>
            </a:r>
          </a:p>
        </p:txBody>
      </p:sp>
    </p:spTree>
    <p:extLst>
      <p:ext uri="{BB962C8B-B14F-4D97-AF65-F5344CB8AC3E}">
        <p14:creationId xmlns:p14="http://schemas.microsoft.com/office/powerpoint/2010/main" val="87523473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58F1AB1-A341-4B39-8A91-C1F74D4555B3}"/>
              </a:ext>
            </a:extLst>
          </p:cNvPr>
          <p:cNvSpPr/>
          <p:nvPr/>
        </p:nvSpPr>
        <p:spPr>
          <a:xfrm>
            <a:off x="303029" y="2898292"/>
            <a:ext cx="5352378" cy="2378106"/>
          </a:xfrm>
          <a:prstGeom prst="roundRect">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DB7E5203-5138-4F2C-A438-DB748BD92527}"/>
              </a:ext>
            </a:extLst>
          </p:cNvPr>
          <p:cNvSpPr/>
          <p:nvPr/>
        </p:nvSpPr>
        <p:spPr>
          <a:xfrm>
            <a:off x="303546" y="883921"/>
            <a:ext cx="5352377" cy="1677626"/>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6A6C1AFE-3100-47BD-99F5-8D8CCA468B7D}"/>
              </a:ext>
            </a:extLst>
          </p:cNvPr>
          <p:cNvSpPr/>
          <p:nvPr/>
        </p:nvSpPr>
        <p:spPr>
          <a:xfrm>
            <a:off x="6361725" y="294640"/>
            <a:ext cx="5395767" cy="4981758"/>
          </a:xfrm>
          <a:prstGeom prst="roundRect">
            <a:avLst/>
          </a:prstGeom>
          <a:solidFill>
            <a:srgbClr val="3399FF"/>
          </a:solidFill>
          <a:ln>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1">
            <a:extLst>
              <a:ext uri="{FF2B5EF4-FFF2-40B4-BE49-F238E27FC236}">
                <a16:creationId xmlns:a16="http://schemas.microsoft.com/office/drawing/2014/main" id="{7DE54B39-AACD-4D83-8E9B-09D5CAC54F33}"/>
              </a:ext>
            </a:extLst>
          </p:cNvPr>
          <p:cNvSpPr>
            <a:spLocks noGrp="1"/>
          </p:cNvSpPr>
          <p:nvPr>
            <p:ph sz="quarter" idx="10"/>
          </p:nvPr>
        </p:nvSpPr>
        <p:spPr>
          <a:xfrm>
            <a:off x="646616" y="1013514"/>
            <a:ext cx="4665205" cy="1401857"/>
          </a:xfrm>
        </p:spPr>
        <p:txBody>
          <a:bodyPr/>
          <a:lstStyle/>
          <a:p>
            <a:pPr marL="0" indent="0">
              <a:lnSpc>
                <a:spcPct val="100000"/>
              </a:lnSpc>
              <a:buNone/>
            </a:pPr>
            <a:r>
              <a:rPr lang="en-GB" sz="2000" dirty="0">
                <a:solidFill>
                  <a:schemeClr val="bg1"/>
                </a:solidFill>
              </a:rPr>
              <a:t>AGS can bring its experience to the table:</a:t>
            </a:r>
          </a:p>
          <a:p>
            <a:pPr>
              <a:lnSpc>
                <a:spcPct val="100000"/>
              </a:lnSpc>
              <a:buClr>
                <a:schemeClr val="bg1"/>
              </a:buClr>
            </a:pPr>
            <a:r>
              <a:rPr lang="en-GB" sz="2000" dirty="0">
                <a:solidFill>
                  <a:schemeClr val="bg1"/>
                </a:solidFill>
              </a:rPr>
              <a:t>factual data transfer format that works and is extensively used</a:t>
            </a:r>
          </a:p>
          <a:p>
            <a:pPr>
              <a:lnSpc>
                <a:spcPct val="100000"/>
              </a:lnSpc>
              <a:buClr>
                <a:schemeClr val="bg1"/>
              </a:buClr>
            </a:pPr>
            <a:r>
              <a:rPr lang="en-GB" sz="2000" dirty="0">
                <a:solidFill>
                  <a:schemeClr val="bg1"/>
                </a:solidFill>
              </a:rPr>
              <a:t>lessons from development of </a:t>
            </a:r>
            <a:r>
              <a:rPr lang="en-GB" sz="2000" dirty="0" err="1">
                <a:solidFill>
                  <a:schemeClr val="bg1"/>
                </a:solidFill>
              </a:rPr>
              <a:t>AGSi</a:t>
            </a:r>
            <a:endParaRPr lang="en-GB" sz="2000" dirty="0">
              <a:solidFill>
                <a:schemeClr val="bg1"/>
              </a:solidFill>
            </a:endParaRPr>
          </a:p>
          <a:p>
            <a:endParaRPr lang="en-GB" dirty="0"/>
          </a:p>
          <a:p>
            <a:endParaRPr lang="en-GB" dirty="0"/>
          </a:p>
        </p:txBody>
      </p:sp>
      <p:sp>
        <p:nvSpPr>
          <p:cNvPr id="3" name="Title 2">
            <a:extLst>
              <a:ext uri="{FF2B5EF4-FFF2-40B4-BE49-F238E27FC236}">
                <a16:creationId xmlns:a16="http://schemas.microsoft.com/office/drawing/2014/main" id="{0B7D7305-5F0C-42A3-9A59-3977B024FD6F}"/>
              </a:ext>
            </a:extLst>
          </p:cNvPr>
          <p:cNvSpPr>
            <a:spLocks noGrp="1"/>
          </p:cNvSpPr>
          <p:nvPr>
            <p:ph type="title"/>
          </p:nvPr>
        </p:nvSpPr>
        <p:spPr/>
        <p:txBody>
          <a:bodyPr/>
          <a:lstStyle/>
          <a:p>
            <a:r>
              <a:rPr lang="en-GB" dirty="0"/>
              <a:t>Final thoughts</a:t>
            </a:r>
          </a:p>
        </p:txBody>
      </p:sp>
      <p:sp>
        <p:nvSpPr>
          <p:cNvPr id="4" name="Text Placeholder 3">
            <a:extLst>
              <a:ext uri="{FF2B5EF4-FFF2-40B4-BE49-F238E27FC236}">
                <a16:creationId xmlns:a16="http://schemas.microsoft.com/office/drawing/2014/main" id="{F2509752-7701-437E-A686-3A1995080A76}"/>
              </a:ext>
            </a:extLst>
          </p:cNvPr>
          <p:cNvSpPr>
            <a:spLocks noGrp="1"/>
          </p:cNvSpPr>
          <p:nvPr>
            <p:ph type="body" sz="quarter" idx="33"/>
          </p:nvPr>
        </p:nvSpPr>
        <p:spPr/>
        <p:txBody>
          <a:bodyPr/>
          <a:lstStyle/>
          <a:p>
            <a:endParaRPr lang="en-GB"/>
          </a:p>
        </p:txBody>
      </p:sp>
      <p:sp>
        <p:nvSpPr>
          <p:cNvPr id="5" name="Content Placeholder 1">
            <a:extLst>
              <a:ext uri="{FF2B5EF4-FFF2-40B4-BE49-F238E27FC236}">
                <a16:creationId xmlns:a16="http://schemas.microsoft.com/office/drawing/2014/main" id="{A6C01455-3C81-409F-977D-FE4FF939C841}"/>
              </a:ext>
            </a:extLst>
          </p:cNvPr>
          <p:cNvSpPr txBox="1">
            <a:spLocks/>
          </p:cNvSpPr>
          <p:nvPr/>
        </p:nvSpPr>
        <p:spPr>
          <a:xfrm>
            <a:off x="646616" y="3083048"/>
            <a:ext cx="4509991" cy="2047021"/>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nSpc>
                <a:spcPct val="100000"/>
              </a:lnSpc>
              <a:buFont typeface="Arial" pitchFamily="34" charset="0"/>
              <a:buNone/>
            </a:pPr>
            <a:r>
              <a:rPr lang="en-GB" sz="2000" dirty="0"/>
              <a:t>Desirable outcomes:</a:t>
            </a:r>
          </a:p>
          <a:p>
            <a:pPr>
              <a:lnSpc>
                <a:spcPct val="100000"/>
              </a:lnSpc>
              <a:buClrTx/>
            </a:pPr>
            <a:r>
              <a:rPr lang="en-GB" sz="2000" dirty="0"/>
              <a:t>Formats developed by AGS, </a:t>
            </a:r>
            <a:r>
              <a:rPr lang="en-GB" sz="2000" dirty="0" err="1"/>
              <a:t>bSI</a:t>
            </a:r>
            <a:r>
              <a:rPr lang="en-GB" sz="2000" dirty="0"/>
              <a:t> OGC and others to be compatible, e.g. common conceptual model?</a:t>
            </a:r>
          </a:p>
          <a:p>
            <a:pPr>
              <a:lnSpc>
                <a:spcPct val="100000"/>
              </a:lnSpc>
              <a:buClrTx/>
            </a:pPr>
            <a:r>
              <a:rPr lang="en-GB" sz="2000" dirty="0"/>
              <a:t>Agree a way forward towards adopting common terminology!</a:t>
            </a:r>
          </a:p>
          <a:p>
            <a:endParaRPr lang="en-GB" dirty="0"/>
          </a:p>
        </p:txBody>
      </p:sp>
      <p:sp>
        <p:nvSpPr>
          <p:cNvPr id="6" name="Content Placeholder 1">
            <a:extLst>
              <a:ext uri="{FF2B5EF4-FFF2-40B4-BE49-F238E27FC236}">
                <a16:creationId xmlns:a16="http://schemas.microsoft.com/office/drawing/2014/main" id="{E938BDA6-ED14-465F-8F15-08854EC10B01}"/>
              </a:ext>
            </a:extLst>
          </p:cNvPr>
          <p:cNvSpPr txBox="1">
            <a:spLocks/>
          </p:cNvSpPr>
          <p:nvPr/>
        </p:nvSpPr>
        <p:spPr>
          <a:xfrm>
            <a:off x="6693414" y="556181"/>
            <a:ext cx="4972705" cy="4561892"/>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ctr">
              <a:buNone/>
            </a:pPr>
            <a:r>
              <a:rPr lang="en-GB" sz="2000" b="1" dirty="0">
                <a:solidFill>
                  <a:schemeClr val="bg1"/>
                </a:solidFill>
              </a:rPr>
              <a:t>A few observations…</a:t>
            </a:r>
          </a:p>
          <a:p>
            <a:pPr>
              <a:lnSpc>
                <a:spcPct val="100000"/>
              </a:lnSpc>
              <a:spcBef>
                <a:spcPts val="900"/>
              </a:spcBef>
              <a:buClr>
                <a:schemeClr val="bg1"/>
              </a:buClr>
            </a:pPr>
            <a:r>
              <a:rPr lang="en-GB" sz="2000" dirty="0">
                <a:solidFill>
                  <a:schemeClr val="bg1"/>
                </a:solidFill>
              </a:rPr>
              <a:t>There are many different types of ground model, and different types of geometrical representation.</a:t>
            </a:r>
          </a:p>
          <a:p>
            <a:pPr>
              <a:lnSpc>
                <a:spcPct val="100000"/>
              </a:lnSpc>
              <a:spcBef>
                <a:spcPts val="900"/>
              </a:spcBef>
              <a:buClr>
                <a:schemeClr val="bg1"/>
              </a:buClr>
            </a:pPr>
            <a:r>
              <a:rPr lang="en-GB" sz="2000" dirty="0">
                <a:solidFill>
                  <a:schemeClr val="bg1"/>
                </a:solidFill>
              </a:rPr>
              <a:t>Understand the difference between interpreted (geological) and design models</a:t>
            </a:r>
          </a:p>
          <a:p>
            <a:pPr>
              <a:lnSpc>
                <a:spcPct val="100000"/>
              </a:lnSpc>
              <a:spcBef>
                <a:spcPts val="900"/>
              </a:spcBef>
              <a:buClr>
                <a:schemeClr val="bg1"/>
              </a:buClr>
            </a:pPr>
            <a:r>
              <a:rPr lang="en-GB" sz="2000" dirty="0">
                <a:solidFill>
                  <a:schemeClr val="bg1"/>
                </a:solidFill>
              </a:rPr>
              <a:t>Ground investigation is more than just boreholes (pits, CPT, sampling, testing).</a:t>
            </a:r>
          </a:p>
          <a:p>
            <a:pPr>
              <a:lnSpc>
                <a:spcPct val="100000"/>
              </a:lnSpc>
              <a:spcBef>
                <a:spcPts val="900"/>
              </a:spcBef>
              <a:buClr>
                <a:schemeClr val="bg1"/>
              </a:buClr>
            </a:pPr>
            <a:r>
              <a:rPr lang="en-GB" sz="2000" dirty="0">
                <a:solidFill>
                  <a:schemeClr val="bg1"/>
                </a:solidFill>
              </a:rPr>
              <a:t>Factual data: Do you really want all of that ‘data’ in the models – or better to link out to compatible data (e.g. AGS, DIGGS, ????).</a:t>
            </a:r>
          </a:p>
          <a:p>
            <a:pPr>
              <a:lnSpc>
                <a:spcPct val="100000"/>
              </a:lnSpc>
              <a:spcBef>
                <a:spcPts val="900"/>
              </a:spcBef>
              <a:buClr>
                <a:schemeClr val="bg1"/>
              </a:buClr>
            </a:pPr>
            <a:r>
              <a:rPr lang="en-GB" sz="2000" dirty="0">
                <a:solidFill>
                  <a:schemeClr val="bg1"/>
                </a:solidFill>
              </a:rPr>
              <a:t>Understand the use cases!</a:t>
            </a:r>
            <a:endParaRPr lang="en-GB" sz="2000" dirty="0"/>
          </a:p>
        </p:txBody>
      </p:sp>
      <p:sp>
        <p:nvSpPr>
          <p:cNvPr id="7" name="Content Placeholder 1">
            <a:extLst>
              <a:ext uri="{FF2B5EF4-FFF2-40B4-BE49-F238E27FC236}">
                <a16:creationId xmlns:a16="http://schemas.microsoft.com/office/drawing/2014/main" id="{FFE70527-AEB8-4C59-A10A-81AAB56932C5}"/>
              </a:ext>
            </a:extLst>
          </p:cNvPr>
          <p:cNvSpPr txBox="1">
            <a:spLocks/>
          </p:cNvSpPr>
          <p:nvPr/>
        </p:nvSpPr>
        <p:spPr>
          <a:xfrm>
            <a:off x="6206507" y="5118073"/>
            <a:ext cx="5241873" cy="2279854"/>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GB" dirty="0"/>
          </a:p>
        </p:txBody>
      </p:sp>
      <p:sp>
        <p:nvSpPr>
          <p:cNvPr id="11" name="Rectangle 10">
            <a:extLst>
              <a:ext uri="{FF2B5EF4-FFF2-40B4-BE49-F238E27FC236}">
                <a16:creationId xmlns:a16="http://schemas.microsoft.com/office/drawing/2014/main" id="{51EF1007-129C-4949-9123-417AF5484476}"/>
              </a:ext>
            </a:extLst>
          </p:cNvPr>
          <p:cNvSpPr/>
          <p:nvPr/>
        </p:nvSpPr>
        <p:spPr>
          <a:xfrm>
            <a:off x="0" y="5613143"/>
            <a:ext cx="12192000" cy="400110"/>
          </a:xfrm>
          <a:prstGeom prst="rect">
            <a:avLst/>
          </a:prstGeom>
        </p:spPr>
        <p:txBody>
          <a:bodyPr wrap="square">
            <a:spAutoFit/>
          </a:bodyPr>
          <a:lstStyle/>
          <a:p>
            <a:pPr algn="ctr"/>
            <a:r>
              <a:rPr lang="en-GB" sz="2000" dirty="0"/>
              <a:t>Thank you.  For more information on AGS format: </a:t>
            </a:r>
            <a:r>
              <a:rPr lang="en-GB" sz="2000" dirty="0">
                <a:solidFill>
                  <a:srgbClr val="000099"/>
                </a:solidFill>
                <a:hlinkClick r:id="rId2"/>
              </a:rPr>
              <a:t>https://www.ags.org.uk/</a:t>
            </a:r>
            <a:r>
              <a:rPr lang="en-GB" sz="2000" dirty="0">
                <a:solidFill>
                  <a:srgbClr val="000099"/>
                </a:solidFill>
              </a:rPr>
              <a:t>   </a:t>
            </a:r>
            <a:r>
              <a:rPr lang="en-GB" sz="2000" dirty="0"/>
              <a:t>(select ‘AGS Data Format’ on menu)</a:t>
            </a:r>
          </a:p>
        </p:txBody>
      </p:sp>
    </p:spTree>
    <p:extLst>
      <p:ext uri="{BB962C8B-B14F-4D97-AF65-F5344CB8AC3E}">
        <p14:creationId xmlns:p14="http://schemas.microsoft.com/office/powerpoint/2010/main" val="473925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1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90"/>
                                          </p:val>
                                        </p:tav>
                                        <p:tav tm="100000">
                                          <p:val>
                                            <p:fltVal val="0"/>
                                          </p:val>
                                        </p:tav>
                                      </p:tavLst>
                                    </p:anim>
                                    <p:animEffect transition="in" filter="fade">
                                      <p:cBhvr>
                                        <p:cTn id="4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2" grpId="0" build="p"/>
      <p:bldP spid="5" grpId="0"/>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7C8CD-18E3-4A58-BDF9-3D5290A06F6A}"/>
              </a:ext>
            </a:extLst>
          </p:cNvPr>
          <p:cNvSpPr>
            <a:spLocks noGrp="1"/>
          </p:cNvSpPr>
          <p:nvPr>
            <p:ph sz="quarter" idx="10"/>
          </p:nvPr>
        </p:nvSpPr>
        <p:spPr>
          <a:xfrm>
            <a:off x="1055540" y="2730255"/>
            <a:ext cx="4288912" cy="2044945"/>
          </a:xfrm>
        </p:spPr>
        <p:txBody>
          <a:bodyPr/>
          <a:lstStyle/>
          <a:p>
            <a:pPr marL="0" indent="0">
              <a:buNone/>
            </a:pPr>
            <a:r>
              <a:rPr lang="en-GB" dirty="0"/>
              <a:t>UK ‘industry’ body, made up of…</a:t>
            </a:r>
          </a:p>
          <a:p>
            <a:r>
              <a:rPr lang="en-GB" dirty="0"/>
              <a:t>GI contractors</a:t>
            </a:r>
          </a:p>
          <a:p>
            <a:r>
              <a:rPr lang="en-GB" dirty="0"/>
              <a:t>Consultants (</a:t>
            </a:r>
            <a:r>
              <a:rPr lang="en-GB" dirty="0" err="1"/>
              <a:t>incl</a:t>
            </a:r>
            <a:r>
              <a:rPr lang="en-GB" dirty="0"/>
              <a:t> designers)</a:t>
            </a:r>
          </a:p>
          <a:p>
            <a:r>
              <a:rPr lang="en-GB" dirty="0"/>
              <a:t>Some piling contractors</a:t>
            </a:r>
          </a:p>
          <a:p>
            <a:r>
              <a:rPr lang="en-GB" dirty="0"/>
              <a:t>Some other specialists</a:t>
            </a:r>
          </a:p>
          <a:p>
            <a:endParaRPr lang="en-GB" dirty="0"/>
          </a:p>
          <a:p>
            <a:endParaRPr lang="en-GB" dirty="0"/>
          </a:p>
          <a:p>
            <a:endParaRPr lang="en-GB" dirty="0"/>
          </a:p>
        </p:txBody>
      </p:sp>
      <p:sp>
        <p:nvSpPr>
          <p:cNvPr id="3" name="Title 2">
            <a:extLst>
              <a:ext uri="{FF2B5EF4-FFF2-40B4-BE49-F238E27FC236}">
                <a16:creationId xmlns:a16="http://schemas.microsoft.com/office/drawing/2014/main" id="{0E67B9CE-7113-4D38-B39E-76CE0923846E}"/>
              </a:ext>
            </a:extLst>
          </p:cNvPr>
          <p:cNvSpPr>
            <a:spLocks noGrp="1"/>
          </p:cNvSpPr>
          <p:nvPr>
            <p:ph type="title"/>
          </p:nvPr>
        </p:nvSpPr>
        <p:spPr/>
        <p:txBody>
          <a:bodyPr/>
          <a:lstStyle/>
          <a:p>
            <a:r>
              <a:rPr lang="en-GB" dirty="0"/>
              <a:t>Introduction to AGS</a:t>
            </a:r>
          </a:p>
        </p:txBody>
      </p:sp>
      <p:sp>
        <p:nvSpPr>
          <p:cNvPr id="4" name="Text Placeholder 3">
            <a:extLst>
              <a:ext uri="{FF2B5EF4-FFF2-40B4-BE49-F238E27FC236}">
                <a16:creationId xmlns:a16="http://schemas.microsoft.com/office/drawing/2014/main" id="{0F9D28E6-E5DC-46BD-8CA6-34FC74B6902C}"/>
              </a:ext>
            </a:extLst>
          </p:cNvPr>
          <p:cNvSpPr>
            <a:spLocks noGrp="1"/>
          </p:cNvSpPr>
          <p:nvPr>
            <p:ph type="body" sz="quarter" idx="33"/>
          </p:nvPr>
        </p:nvSpPr>
        <p:spPr/>
        <p:txBody>
          <a:bodyPr/>
          <a:lstStyle/>
          <a:p>
            <a:endParaRPr lang="en-GB" dirty="0"/>
          </a:p>
        </p:txBody>
      </p:sp>
      <p:sp>
        <p:nvSpPr>
          <p:cNvPr id="11" name="Content Placeholder 1">
            <a:extLst>
              <a:ext uri="{FF2B5EF4-FFF2-40B4-BE49-F238E27FC236}">
                <a16:creationId xmlns:a16="http://schemas.microsoft.com/office/drawing/2014/main" id="{E40CED66-DE36-4309-A560-D92E3AB77983}"/>
              </a:ext>
            </a:extLst>
          </p:cNvPr>
          <p:cNvSpPr txBox="1">
            <a:spLocks/>
          </p:cNvSpPr>
          <p:nvPr/>
        </p:nvSpPr>
        <p:spPr>
          <a:xfrm>
            <a:off x="6847550" y="2730255"/>
            <a:ext cx="4376833" cy="3134214"/>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GB" dirty="0"/>
              <a:t>Several ‘Working Groups’…</a:t>
            </a:r>
          </a:p>
          <a:p>
            <a:r>
              <a:rPr lang="en-GB" dirty="0"/>
              <a:t>Business Practice</a:t>
            </a:r>
          </a:p>
          <a:p>
            <a:r>
              <a:rPr lang="en-GB" dirty="0"/>
              <a:t>Loss Prevention</a:t>
            </a:r>
          </a:p>
          <a:p>
            <a:r>
              <a:rPr lang="en-GB" dirty="0"/>
              <a:t>Safety</a:t>
            </a:r>
          </a:p>
          <a:p>
            <a:r>
              <a:rPr lang="en-GB" dirty="0"/>
              <a:t>Contaminated land</a:t>
            </a:r>
          </a:p>
          <a:p>
            <a:r>
              <a:rPr lang="en-GB" dirty="0"/>
              <a:t>Laboratories</a:t>
            </a:r>
          </a:p>
          <a:p>
            <a:r>
              <a:rPr lang="en-GB" b="1" dirty="0">
                <a:solidFill>
                  <a:srgbClr val="FF0000"/>
                </a:solidFill>
              </a:rPr>
              <a:t>Data Format</a:t>
            </a:r>
          </a:p>
          <a:p>
            <a:r>
              <a:rPr lang="en-GB" dirty="0"/>
              <a:t>Geotechnical</a:t>
            </a:r>
          </a:p>
          <a:p>
            <a:endParaRPr lang="en-GB" dirty="0"/>
          </a:p>
          <a:p>
            <a:endParaRPr lang="en-GB" dirty="0"/>
          </a:p>
          <a:p>
            <a:endParaRPr lang="en-GB" dirty="0"/>
          </a:p>
        </p:txBody>
      </p:sp>
      <p:pic>
        <p:nvPicPr>
          <p:cNvPr id="14" name="Picture 13">
            <a:extLst>
              <a:ext uri="{FF2B5EF4-FFF2-40B4-BE49-F238E27FC236}">
                <a16:creationId xmlns:a16="http://schemas.microsoft.com/office/drawing/2014/main" id="{791A4E41-05DD-4CCC-9F45-56D21D1DF0A8}"/>
              </a:ext>
            </a:extLst>
          </p:cNvPr>
          <p:cNvPicPr>
            <a:picLocks noChangeAspect="1"/>
          </p:cNvPicPr>
          <p:nvPr/>
        </p:nvPicPr>
        <p:blipFill>
          <a:blip r:embed="rId2"/>
          <a:stretch>
            <a:fillRect/>
          </a:stretch>
        </p:blipFill>
        <p:spPr>
          <a:xfrm>
            <a:off x="2496000" y="1136820"/>
            <a:ext cx="7200000" cy="771429"/>
          </a:xfrm>
          <a:prstGeom prst="rect">
            <a:avLst/>
          </a:prstGeom>
        </p:spPr>
      </p:pic>
    </p:spTree>
    <p:extLst>
      <p:ext uri="{BB962C8B-B14F-4D97-AF65-F5344CB8AC3E}">
        <p14:creationId xmlns:p14="http://schemas.microsoft.com/office/powerpoint/2010/main" val="248775835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E2542BC-1FEE-4DEE-8463-E65222818C2A}"/>
              </a:ext>
            </a:extLst>
          </p:cNvPr>
          <p:cNvGraphicFramePr>
            <a:graphicFrameLocks noGrp="1"/>
          </p:cNvGraphicFramePr>
          <p:nvPr>
            <p:ph sz="quarter" idx="10"/>
            <p:extLst>
              <p:ext uri="{D42A27DB-BD31-4B8C-83A1-F6EECF244321}">
                <p14:modId xmlns:p14="http://schemas.microsoft.com/office/powerpoint/2010/main" val="1713580290"/>
              </p:ext>
            </p:extLst>
          </p:nvPr>
        </p:nvGraphicFramePr>
        <p:xfrm>
          <a:off x="282804" y="643459"/>
          <a:ext cx="11604329" cy="2776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5F0613E9-8559-48FF-B7D7-6FF9CEE71265}"/>
              </a:ext>
            </a:extLst>
          </p:cNvPr>
          <p:cNvSpPr>
            <a:spLocks noGrp="1"/>
          </p:cNvSpPr>
          <p:nvPr>
            <p:ph type="title"/>
          </p:nvPr>
        </p:nvSpPr>
        <p:spPr/>
        <p:txBody>
          <a:bodyPr/>
          <a:lstStyle/>
          <a:p>
            <a:r>
              <a:rPr lang="en-GB" dirty="0"/>
              <a:t>History of the AGS Data Format</a:t>
            </a:r>
          </a:p>
        </p:txBody>
      </p:sp>
      <p:sp>
        <p:nvSpPr>
          <p:cNvPr id="4" name="Text Placeholder 3">
            <a:extLst>
              <a:ext uri="{FF2B5EF4-FFF2-40B4-BE49-F238E27FC236}">
                <a16:creationId xmlns:a16="http://schemas.microsoft.com/office/drawing/2014/main" id="{08693789-5C38-41E3-B8DC-607952A3275C}"/>
              </a:ext>
            </a:extLst>
          </p:cNvPr>
          <p:cNvSpPr>
            <a:spLocks noGrp="1"/>
          </p:cNvSpPr>
          <p:nvPr>
            <p:ph type="body" sz="quarter" idx="33"/>
          </p:nvPr>
        </p:nvSpPr>
        <p:spPr/>
        <p:txBody>
          <a:bodyPr/>
          <a:lstStyle/>
          <a:p>
            <a:endParaRPr lang="en-GB" dirty="0"/>
          </a:p>
        </p:txBody>
      </p:sp>
      <p:pic>
        <p:nvPicPr>
          <p:cNvPr id="6" name="Picture 5">
            <a:extLst>
              <a:ext uri="{FF2B5EF4-FFF2-40B4-BE49-F238E27FC236}">
                <a16:creationId xmlns:a16="http://schemas.microsoft.com/office/drawing/2014/main" id="{78187333-A9F7-4E28-8FEA-2F883A827283}"/>
              </a:ext>
            </a:extLst>
          </p:cNvPr>
          <p:cNvPicPr>
            <a:picLocks noChangeAspect="1"/>
          </p:cNvPicPr>
          <p:nvPr/>
        </p:nvPicPr>
        <p:blipFill rotWithShape="1">
          <a:blip r:embed="rId7"/>
          <a:srcRect t="690"/>
          <a:stretch/>
        </p:blipFill>
        <p:spPr>
          <a:xfrm>
            <a:off x="8964854" y="3438426"/>
            <a:ext cx="1529100" cy="2151486"/>
          </a:xfrm>
          <a:prstGeom prst="rect">
            <a:avLst/>
          </a:prstGeom>
          <a:ln w="3175">
            <a:solidFill>
              <a:schemeClr val="tx1"/>
            </a:solidFill>
          </a:ln>
        </p:spPr>
      </p:pic>
      <p:pic>
        <p:nvPicPr>
          <p:cNvPr id="7" name="Picture 6">
            <a:extLst>
              <a:ext uri="{FF2B5EF4-FFF2-40B4-BE49-F238E27FC236}">
                <a16:creationId xmlns:a16="http://schemas.microsoft.com/office/drawing/2014/main" id="{FE664E06-5CA7-4095-8DCD-316CC649C837}"/>
              </a:ext>
            </a:extLst>
          </p:cNvPr>
          <p:cNvPicPr>
            <a:picLocks noChangeAspect="1"/>
          </p:cNvPicPr>
          <p:nvPr/>
        </p:nvPicPr>
        <p:blipFill>
          <a:blip r:embed="rId8"/>
          <a:stretch>
            <a:fillRect/>
          </a:stretch>
        </p:blipFill>
        <p:spPr>
          <a:xfrm>
            <a:off x="7286087" y="3438244"/>
            <a:ext cx="1485799" cy="2151667"/>
          </a:xfrm>
          <a:prstGeom prst="rect">
            <a:avLst/>
          </a:prstGeom>
          <a:noFill/>
          <a:ln w="3175">
            <a:solidFill>
              <a:schemeClr val="tx1"/>
            </a:solidFill>
          </a:ln>
        </p:spPr>
      </p:pic>
      <p:pic>
        <p:nvPicPr>
          <p:cNvPr id="8" name="Picture 7">
            <a:extLst>
              <a:ext uri="{FF2B5EF4-FFF2-40B4-BE49-F238E27FC236}">
                <a16:creationId xmlns:a16="http://schemas.microsoft.com/office/drawing/2014/main" id="{3E0B39B6-443B-47A9-BC09-100ED28719FF}"/>
              </a:ext>
            </a:extLst>
          </p:cNvPr>
          <p:cNvPicPr>
            <a:picLocks noChangeAspect="1"/>
          </p:cNvPicPr>
          <p:nvPr/>
        </p:nvPicPr>
        <p:blipFill>
          <a:blip r:embed="rId9"/>
          <a:stretch>
            <a:fillRect/>
          </a:stretch>
        </p:blipFill>
        <p:spPr>
          <a:xfrm>
            <a:off x="3966470" y="3438245"/>
            <a:ext cx="1504061" cy="2151848"/>
          </a:xfrm>
          <a:prstGeom prst="rect">
            <a:avLst/>
          </a:prstGeom>
          <a:ln w="3175">
            <a:solidFill>
              <a:schemeClr val="tx1"/>
            </a:solidFill>
          </a:ln>
        </p:spPr>
      </p:pic>
      <p:pic>
        <p:nvPicPr>
          <p:cNvPr id="10" name="Picture 9">
            <a:extLst>
              <a:ext uri="{FF2B5EF4-FFF2-40B4-BE49-F238E27FC236}">
                <a16:creationId xmlns:a16="http://schemas.microsoft.com/office/drawing/2014/main" id="{B93F9790-DAB5-4544-B59A-75214A4246FD}"/>
              </a:ext>
            </a:extLst>
          </p:cNvPr>
          <p:cNvPicPr>
            <a:picLocks noChangeAspect="1"/>
          </p:cNvPicPr>
          <p:nvPr/>
        </p:nvPicPr>
        <p:blipFill>
          <a:blip r:embed="rId10"/>
          <a:stretch>
            <a:fillRect/>
          </a:stretch>
        </p:blipFill>
        <p:spPr>
          <a:xfrm>
            <a:off x="2302595" y="3429000"/>
            <a:ext cx="1477420" cy="2151668"/>
          </a:xfrm>
          <a:prstGeom prst="rect">
            <a:avLst/>
          </a:prstGeom>
          <a:ln w="3175">
            <a:solidFill>
              <a:schemeClr val="tx1"/>
            </a:solidFill>
          </a:ln>
        </p:spPr>
      </p:pic>
      <p:pic>
        <p:nvPicPr>
          <p:cNvPr id="11" name="Picture 10">
            <a:extLst>
              <a:ext uri="{FF2B5EF4-FFF2-40B4-BE49-F238E27FC236}">
                <a16:creationId xmlns:a16="http://schemas.microsoft.com/office/drawing/2014/main" id="{AE963398-0820-42FB-8F9C-33C1D59AC119}"/>
              </a:ext>
            </a:extLst>
          </p:cNvPr>
          <p:cNvPicPr>
            <a:picLocks noChangeAspect="1"/>
          </p:cNvPicPr>
          <p:nvPr/>
        </p:nvPicPr>
        <p:blipFill>
          <a:blip r:embed="rId11"/>
          <a:stretch>
            <a:fillRect/>
          </a:stretch>
        </p:blipFill>
        <p:spPr>
          <a:xfrm>
            <a:off x="5656859" y="3438245"/>
            <a:ext cx="1485799" cy="2151847"/>
          </a:xfrm>
          <a:prstGeom prst="rect">
            <a:avLst/>
          </a:prstGeom>
          <a:ln w="3175">
            <a:solidFill>
              <a:schemeClr val="tx1"/>
            </a:solidFill>
          </a:ln>
        </p:spPr>
      </p:pic>
      <p:pic>
        <p:nvPicPr>
          <p:cNvPr id="12" name="Picture 11" descr="A picture containing vector graphics&#10;&#10;Description generated with high confidence">
            <a:extLst>
              <a:ext uri="{FF2B5EF4-FFF2-40B4-BE49-F238E27FC236}">
                <a16:creationId xmlns:a16="http://schemas.microsoft.com/office/drawing/2014/main" id="{CBB370E8-A3F2-4242-859B-929B65D6675B}"/>
              </a:ext>
            </a:extLst>
          </p:cNvPr>
          <p:cNvPicPr>
            <a:picLocks noChangeAspect="1"/>
          </p:cNvPicPr>
          <p:nvPr/>
        </p:nvPicPr>
        <p:blipFill>
          <a:blip r:embed="rId12"/>
          <a:stretch>
            <a:fillRect/>
          </a:stretch>
        </p:blipFill>
        <p:spPr>
          <a:xfrm>
            <a:off x="690461" y="3438244"/>
            <a:ext cx="1101852" cy="1101852"/>
          </a:xfrm>
          <a:prstGeom prst="rect">
            <a:avLst/>
          </a:prstGeom>
        </p:spPr>
      </p:pic>
      <p:sp>
        <p:nvSpPr>
          <p:cNvPr id="13" name="TextBox 12">
            <a:extLst>
              <a:ext uri="{FF2B5EF4-FFF2-40B4-BE49-F238E27FC236}">
                <a16:creationId xmlns:a16="http://schemas.microsoft.com/office/drawing/2014/main" id="{07F6BB2C-4950-4602-B04E-BC9AEDFA3FC3}"/>
              </a:ext>
            </a:extLst>
          </p:cNvPr>
          <p:cNvSpPr txBox="1"/>
          <p:nvPr/>
        </p:nvSpPr>
        <p:spPr>
          <a:xfrm>
            <a:off x="10840825" y="3527548"/>
            <a:ext cx="1046308" cy="646331"/>
          </a:xfrm>
          <a:prstGeom prst="rect">
            <a:avLst/>
          </a:prstGeom>
          <a:noFill/>
        </p:spPr>
        <p:txBody>
          <a:bodyPr wrap="square" rtlCol="0">
            <a:spAutoFit/>
          </a:bodyPr>
          <a:lstStyle/>
          <a:p>
            <a:pPr algn="ctr"/>
            <a:r>
              <a:rPr lang="en-GB" dirty="0"/>
              <a:t>Current:</a:t>
            </a:r>
          </a:p>
          <a:p>
            <a:pPr algn="ctr"/>
            <a:r>
              <a:rPr lang="en-GB" dirty="0"/>
              <a:t>v4.0.4</a:t>
            </a:r>
          </a:p>
        </p:txBody>
      </p:sp>
    </p:spTree>
    <p:extLst>
      <p:ext uri="{BB962C8B-B14F-4D97-AF65-F5344CB8AC3E}">
        <p14:creationId xmlns:p14="http://schemas.microsoft.com/office/powerpoint/2010/main" val="27952194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75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15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nodeType="withEffect">
                                  <p:stCondLst>
                                    <p:cond delay="225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30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375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450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ad_face.jpg">
            <a:extLst>
              <a:ext uri="{FF2B5EF4-FFF2-40B4-BE49-F238E27FC236}">
                <a16:creationId xmlns:a16="http://schemas.microsoft.com/office/drawing/2014/main" id="{A8AD52B5-F1EA-4F5A-B91E-2571B449D361}"/>
              </a:ext>
            </a:extLst>
          </p:cNvPr>
          <p:cNvPicPr>
            <a:picLocks noChangeAspect="1"/>
          </p:cNvPicPr>
          <p:nvPr/>
        </p:nvPicPr>
        <p:blipFill>
          <a:blip r:embed="rId2"/>
          <a:stretch>
            <a:fillRect/>
          </a:stretch>
        </p:blipFill>
        <p:spPr>
          <a:xfrm>
            <a:off x="6466145" y="3823879"/>
            <a:ext cx="1219807" cy="1219807"/>
          </a:xfrm>
          <a:prstGeom prst="rect">
            <a:avLst/>
          </a:prstGeom>
        </p:spPr>
      </p:pic>
      <p:sp>
        <p:nvSpPr>
          <p:cNvPr id="2" name="Content Placeholder 1">
            <a:extLst>
              <a:ext uri="{FF2B5EF4-FFF2-40B4-BE49-F238E27FC236}">
                <a16:creationId xmlns:a16="http://schemas.microsoft.com/office/drawing/2014/main" id="{094A8C6A-37EB-4386-A976-AB61DA5CB4F9}"/>
              </a:ext>
            </a:extLst>
          </p:cNvPr>
          <p:cNvSpPr>
            <a:spLocks noGrp="1"/>
          </p:cNvSpPr>
          <p:nvPr>
            <p:ph sz="quarter" idx="10"/>
          </p:nvPr>
        </p:nvSpPr>
        <p:spPr>
          <a:xfrm>
            <a:off x="525881" y="1277497"/>
            <a:ext cx="4788717" cy="2650175"/>
          </a:xfrm>
        </p:spPr>
        <p:txBody>
          <a:bodyPr/>
          <a:lstStyle/>
          <a:p>
            <a:pPr marL="0" indent="0">
              <a:buNone/>
            </a:pPr>
            <a:r>
              <a:rPr lang="en-GB" dirty="0"/>
              <a:t>ASCII based format exchange of </a:t>
            </a:r>
            <a:r>
              <a:rPr lang="en-GB" b="1" dirty="0"/>
              <a:t>‘factual’ ground investigation </a:t>
            </a:r>
            <a:r>
              <a:rPr lang="en-GB" dirty="0"/>
              <a:t>data</a:t>
            </a:r>
          </a:p>
          <a:p>
            <a:endParaRPr lang="en-GB" dirty="0"/>
          </a:p>
          <a:p>
            <a:pPr marL="0" indent="0">
              <a:buNone/>
            </a:pPr>
            <a:r>
              <a:rPr lang="en-GB" dirty="0">
                <a:solidFill>
                  <a:srgbClr val="FF0000"/>
                </a:solidFill>
              </a:rPr>
              <a:t>Does </a:t>
            </a:r>
            <a:r>
              <a:rPr lang="en-GB" b="1" dirty="0">
                <a:solidFill>
                  <a:srgbClr val="FF0000"/>
                </a:solidFill>
              </a:rPr>
              <a:t>NOT</a:t>
            </a:r>
            <a:r>
              <a:rPr lang="en-GB" dirty="0">
                <a:solidFill>
                  <a:srgbClr val="FF0000"/>
                </a:solidFill>
              </a:rPr>
              <a:t> (currently) include:</a:t>
            </a:r>
          </a:p>
          <a:p>
            <a:r>
              <a:rPr lang="en-GB" dirty="0">
                <a:solidFill>
                  <a:srgbClr val="FF0000"/>
                </a:solidFill>
              </a:rPr>
              <a:t>Interpreted/design data</a:t>
            </a:r>
          </a:p>
          <a:p>
            <a:r>
              <a:rPr lang="en-GB" dirty="0">
                <a:solidFill>
                  <a:srgbClr val="FF0000"/>
                </a:solidFill>
              </a:rPr>
              <a:t>Models</a:t>
            </a:r>
          </a:p>
          <a:p>
            <a:r>
              <a:rPr lang="en-GB" dirty="0">
                <a:solidFill>
                  <a:srgbClr val="FF0000"/>
                </a:solidFill>
              </a:rPr>
              <a:t>Construction data</a:t>
            </a:r>
          </a:p>
          <a:p>
            <a:endParaRPr lang="en-GB" dirty="0">
              <a:solidFill>
                <a:srgbClr val="FF0000"/>
              </a:solidFill>
            </a:endParaRPr>
          </a:p>
          <a:p>
            <a:endParaRPr lang="en-GB" dirty="0"/>
          </a:p>
        </p:txBody>
      </p:sp>
      <p:sp>
        <p:nvSpPr>
          <p:cNvPr id="3" name="Title 2">
            <a:extLst>
              <a:ext uri="{FF2B5EF4-FFF2-40B4-BE49-F238E27FC236}">
                <a16:creationId xmlns:a16="http://schemas.microsoft.com/office/drawing/2014/main" id="{59CC66D4-D4E9-446F-A07A-1BC547889E5F}"/>
              </a:ext>
            </a:extLst>
          </p:cNvPr>
          <p:cNvSpPr>
            <a:spLocks noGrp="1"/>
          </p:cNvSpPr>
          <p:nvPr>
            <p:ph type="title"/>
          </p:nvPr>
        </p:nvSpPr>
        <p:spPr/>
        <p:txBody>
          <a:bodyPr/>
          <a:lstStyle/>
          <a:p>
            <a:r>
              <a:rPr lang="en-GB" dirty="0"/>
              <a:t>What is the AGS format?  How is it used?</a:t>
            </a:r>
          </a:p>
        </p:txBody>
      </p:sp>
      <p:sp>
        <p:nvSpPr>
          <p:cNvPr id="4" name="Text Placeholder 3">
            <a:extLst>
              <a:ext uri="{FF2B5EF4-FFF2-40B4-BE49-F238E27FC236}">
                <a16:creationId xmlns:a16="http://schemas.microsoft.com/office/drawing/2014/main" id="{F886B8DF-7CF8-42B4-B04B-5C8BBA4D3E0E}"/>
              </a:ext>
            </a:extLst>
          </p:cNvPr>
          <p:cNvSpPr>
            <a:spLocks noGrp="1"/>
          </p:cNvSpPr>
          <p:nvPr>
            <p:ph type="body" sz="quarter" idx="33"/>
          </p:nvPr>
        </p:nvSpPr>
        <p:spPr/>
        <p:txBody>
          <a:bodyPr/>
          <a:lstStyle/>
          <a:p>
            <a:endParaRPr lang="en-GB" dirty="0"/>
          </a:p>
        </p:txBody>
      </p:sp>
      <p:grpSp>
        <p:nvGrpSpPr>
          <p:cNvPr id="5" name="Group 4">
            <a:extLst>
              <a:ext uri="{FF2B5EF4-FFF2-40B4-BE49-F238E27FC236}">
                <a16:creationId xmlns:a16="http://schemas.microsoft.com/office/drawing/2014/main" id="{65740AD2-CC7E-47FA-AC5C-3FCF1FE2A692}"/>
              </a:ext>
            </a:extLst>
          </p:cNvPr>
          <p:cNvGrpSpPr/>
          <p:nvPr/>
        </p:nvGrpSpPr>
        <p:grpSpPr>
          <a:xfrm>
            <a:off x="1272165" y="4890499"/>
            <a:ext cx="5415204" cy="900004"/>
            <a:chOff x="1573823" y="4819176"/>
            <a:chExt cx="5415204" cy="900004"/>
          </a:xfrm>
        </p:grpSpPr>
        <p:sp>
          <p:nvSpPr>
            <p:cNvPr id="10" name="Freeform: Shape 9">
              <a:extLst>
                <a:ext uri="{FF2B5EF4-FFF2-40B4-BE49-F238E27FC236}">
                  <a16:creationId xmlns:a16="http://schemas.microsoft.com/office/drawing/2014/main" id="{F31AD599-9241-4DD1-9E2E-6D3C3F74B6CB}"/>
                </a:ext>
              </a:extLst>
            </p:cNvPr>
            <p:cNvSpPr/>
            <p:nvPr/>
          </p:nvSpPr>
          <p:spPr>
            <a:xfrm>
              <a:off x="1573823" y="4819176"/>
              <a:ext cx="2312449" cy="900004"/>
            </a:xfrm>
            <a:custGeom>
              <a:avLst/>
              <a:gdLst>
                <a:gd name="connsiteX0" fmla="*/ 0 w 2159996"/>
                <a:gd name="connsiteY0" fmla="*/ 90000 h 900004"/>
                <a:gd name="connsiteX1" fmla="*/ 90000 w 2159996"/>
                <a:gd name="connsiteY1" fmla="*/ 0 h 900004"/>
                <a:gd name="connsiteX2" fmla="*/ 2069996 w 2159996"/>
                <a:gd name="connsiteY2" fmla="*/ 0 h 900004"/>
                <a:gd name="connsiteX3" fmla="*/ 2159996 w 2159996"/>
                <a:gd name="connsiteY3" fmla="*/ 90000 h 900004"/>
                <a:gd name="connsiteX4" fmla="*/ 2159996 w 2159996"/>
                <a:gd name="connsiteY4" fmla="*/ 810004 h 900004"/>
                <a:gd name="connsiteX5" fmla="*/ 2069996 w 2159996"/>
                <a:gd name="connsiteY5" fmla="*/ 900004 h 900004"/>
                <a:gd name="connsiteX6" fmla="*/ 90000 w 2159996"/>
                <a:gd name="connsiteY6" fmla="*/ 900004 h 900004"/>
                <a:gd name="connsiteX7" fmla="*/ 0 w 2159996"/>
                <a:gd name="connsiteY7" fmla="*/ 810004 h 900004"/>
                <a:gd name="connsiteX8" fmla="*/ 0 w 2159996"/>
                <a:gd name="connsiteY8" fmla="*/ 90000 h 9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9996" h="900004">
                  <a:moveTo>
                    <a:pt x="0" y="90000"/>
                  </a:moveTo>
                  <a:cubicBezTo>
                    <a:pt x="0" y="40294"/>
                    <a:pt x="40294" y="0"/>
                    <a:pt x="90000" y="0"/>
                  </a:cubicBezTo>
                  <a:lnTo>
                    <a:pt x="2069996" y="0"/>
                  </a:lnTo>
                  <a:cubicBezTo>
                    <a:pt x="2119702" y="0"/>
                    <a:pt x="2159996" y="40294"/>
                    <a:pt x="2159996" y="90000"/>
                  </a:cubicBezTo>
                  <a:lnTo>
                    <a:pt x="2159996" y="810004"/>
                  </a:lnTo>
                  <a:cubicBezTo>
                    <a:pt x="2159996" y="859710"/>
                    <a:pt x="2119702" y="900004"/>
                    <a:pt x="2069996" y="900004"/>
                  </a:cubicBezTo>
                  <a:lnTo>
                    <a:pt x="90000" y="900004"/>
                  </a:lnTo>
                  <a:cubicBezTo>
                    <a:pt x="40294" y="900004"/>
                    <a:pt x="0" y="859710"/>
                    <a:pt x="0" y="810004"/>
                  </a:cubicBezTo>
                  <a:lnTo>
                    <a:pt x="0" y="9000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5420" tIns="125420" rIns="125420" bIns="125420" numCol="1" spcCol="1270" anchor="ctr" anchorCtr="0">
              <a:noAutofit/>
            </a:bodyPr>
            <a:lstStyle/>
            <a:p>
              <a:pPr marL="0" lvl="0" indent="0" algn="ctr" defTabSz="1155700">
                <a:lnSpc>
                  <a:spcPct val="90000"/>
                </a:lnSpc>
                <a:spcBef>
                  <a:spcPct val="0"/>
                </a:spcBef>
                <a:spcAft>
                  <a:spcPct val="35000"/>
                </a:spcAft>
                <a:buNone/>
              </a:pPr>
              <a:r>
                <a:rPr lang="en-GB" sz="2600" kern="1200" dirty="0"/>
                <a:t>GI Contractor</a:t>
              </a:r>
            </a:p>
          </p:txBody>
        </p:sp>
        <p:sp>
          <p:nvSpPr>
            <p:cNvPr id="11" name="Freeform: Shape 10">
              <a:extLst>
                <a:ext uri="{FF2B5EF4-FFF2-40B4-BE49-F238E27FC236}">
                  <a16:creationId xmlns:a16="http://schemas.microsoft.com/office/drawing/2014/main" id="{5AE731B7-3613-4A83-BB87-429A94A632C0}"/>
                </a:ext>
              </a:extLst>
            </p:cNvPr>
            <p:cNvSpPr/>
            <p:nvPr/>
          </p:nvSpPr>
          <p:spPr>
            <a:xfrm>
              <a:off x="4083849" y="4972363"/>
              <a:ext cx="418860" cy="540000"/>
            </a:xfrm>
            <a:custGeom>
              <a:avLst/>
              <a:gdLst>
                <a:gd name="connsiteX0" fmla="*/ 0 w 391246"/>
                <a:gd name="connsiteY0" fmla="*/ 91537 h 457685"/>
                <a:gd name="connsiteX1" fmla="*/ 195623 w 391246"/>
                <a:gd name="connsiteY1" fmla="*/ 91537 h 457685"/>
                <a:gd name="connsiteX2" fmla="*/ 195623 w 391246"/>
                <a:gd name="connsiteY2" fmla="*/ 0 h 457685"/>
                <a:gd name="connsiteX3" fmla="*/ 391246 w 391246"/>
                <a:gd name="connsiteY3" fmla="*/ 228843 h 457685"/>
                <a:gd name="connsiteX4" fmla="*/ 195623 w 391246"/>
                <a:gd name="connsiteY4" fmla="*/ 457685 h 457685"/>
                <a:gd name="connsiteX5" fmla="*/ 195623 w 391246"/>
                <a:gd name="connsiteY5" fmla="*/ 366148 h 457685"/>
                <a:gd name="connsiteX6" fmla="*/ 0 w 391246"/>
                <a:gd name="connsiteY6" fmla="*/ 366148 h 457685"/>
                <a:gd name="connsiteX7" fmla="*/ 0 w 391246"/>
                <a:gd name="connsiteY7" fmla="*/ 91537 h 45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246" h="457685">
                  <a:moveTo>
                    <a:pt x="0" y="91537"/>
                  </a:moveTo>
                  <a:lnTo>
                    <a:pt x="195623" y="91537"/>
                  </a:lnTo>
                  <a:lnTo>
                    <a:pt x="195623" y="0"/>
                  </a:lnTo>
                  <a:lnTo>
                    <a:pt x="391246" y="228843"/>
                  </a:lnTo>
                  <a:lnTo>
                    <a:pt x="195623" y="457685"/>
                  </a:lnTo>
                  <a:lnTo>
                    <a:pt x="195623" y="366148"/>
                  </a:lnTo>
                  <a:lnTo>
                    <a:pt x="0" y="366148"/>
                  </a:lnTo>
                  <a:lnTo>
                    <a:pt x="0" y="91537"/>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1537" rIns="117374" bIns="91537" numCol="1" spcCol="1270" anchor="ctr" anchorCtr="0">
              <a:noAutofit/>
            </a:bodyPr>
            <a:lstStyle/>
            <a:p>
              <a:pPr marL="0" lvl="0" indent="0" algn="ctr" defTabSz="889000">
                <a:lnSpc>
                  <a:spcPct val="90000"/>
                </a:lnSpc>
                <a:spcBef>
                  <a:spcPct val="0"/>
                </a:spcBef>
                <a:spcAft>
                  <a:spcPct val="35000"/>
                </a:spcAft>
                <a:buNone/>
              </a:pPr>
              <a:endParaRPr lang="en-GB" sz="2000" kern="1200" dirty="0"/>
            </a:p>
          </p:txBody>
        </p:sp>
        <p:sp>
          <p:nvSpPr>
            <p:cNvPr id="12" name="Freeform: Shape 11">
              <a:extLst>
                <a:ext uri="{FF2B5EF4-FFF2-40B4-BE49-F238E27FC236}">
                  <a16:creationId xmlns:a16="http://schemas.microsoft.com/office/drawing/2014/main" id="{60F0A75A-E44D-4F2C-8AAE-E6418E3DB7E6}"/>
                </a:ext>
              </a:extLst>
            </p:cNvPr>
            <p:cNvSpPr/>
            <p:nvPr/>
          </p:nvSpPr>
          <p:spPr>
            <a:xfrm>
              <a:off x="4676578" y="4819176"/>
              <a:ext cx="2312449" cy="900004"/>
            </a:xfrm>
            <a:custGeom>
              <a:avLst/>
              <a:gdLst>
                <a:gd name="connsiteX0" fmla="*/ 0 w 2159996"/>
                <a:gd name="connsiteY0" fmla="*/ 90000 h 900004"/>
                <a:gd name="connsiteX1" fmla="*/ 90000 w 2159996"/>
                <a:gd name="connsiteY1" fmla="*/ 0 h 900004"/>
                <a:gd name="connsiteX2" fmla="*/ 2069996 w 2159996"/>
                <a:gd name="connsiteY2" fmla="*/ 0 h 900004"/>
                <a:gd name="connsiteX3" fmla="*/ 2159996 w 2159996"/>
                <a:gd name="connsiteY3" fmla="*/ 90000 h 900004"/>
                <a:gd name="connsiteX4" fmla="*/ 2159996 w 2159996"/>
                <a:gd name="connsiteY4" fmla="*/ 810004 h 900004"/>
                <a:gd name="connsiteX5" fmla="*/ 2069996 w 2159996"/>
                <a:gd name="connsiteY5" fmla="*/ 900004 h 900004"/>
                <a:gd name="connsiteX6" fmla="*/ 90000 w 2159996"/>
                <a:gd name="connsiteY6" fmla="*/ 900004 h 900004"/>
                <a:gd name="connsiteX7" fmla="*/ 0 w 2159996"/>
                <a:gd name="connsiteY7" fmla="*/ 810004 h 900004"/>
                <a:gd name="connsiteX8" fmla="*/ 0 w 2159996"/>
                <a:gd name="connsiteY8" fmla="*/ 90000 h 9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9996" h="900004">
                  <a:moveTo>
                    <a:pt x="0" y="90000"/>
                  </a:moveTo>
                  <a:cubicBezTo>
                    <a:pt x="0" y="40294"/>
                    <a:pt x="40294" y="0"/>
                    <a:pt x="90000" y="0"/>
                  </a:cubicBezTo>
                  <a:lnTo>
                    <a:pt x="2069996" y="0"/>
                  </a:lnTo>
                  <a:cubicBezTo>
                    <a:pt x="2119702" y="0"/>
                    <a:pt x="2159996" y="40294"/>
                    <a:pt x="2159996" y="90000"/>
                  </a:cubicBezTo>
                  <a:lnTo>
                    <a:pt x="2159996" y="810004"/>
                  </a:lnTo>
                  <a:cubicBezTo>
                    <a:pt x="2159996" y="859710"/>
                    <a:pt x="2119702" y="900004"/>
                    <a:pt x="2069996" y="900004"/>
                  </a:cubicBezTo>
                  <a:lnTo>
                    <a:pt x="90000" y="900004"/>
                  </a:lnTo>
                  <a:cubicBezTo>
                    <a:pt x="40294" y="900004"/>
                    <a:pt x="0" y="859710"/>
                    <a:pt x="0" y="810004"/>
                  </a:cubicBezTo>
                  <a:lnTo>
                    <a:pt x="0" y="9000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5420" tIns="125420" rIns="125420" bIns="125420" numCol="1" spcCol="1270" anchor="ctr" anchorCtr="0">
              <a:noAutofit/>
            </a:bodyPr>
            <a:lstStyle/>
            <a:p>
              <a:pPr marL="0" lvl="0" indent="0" algn="ctr" defTabSz="1155700">
                <a:lnSpc>
                  <a:spcPct val="90000"/>
                </a:lnSpc>
                <a:spcBef>
                  <a:spcPct val="0"/>
                </a:spcBef>
                <a:spcAft>
                  <a:spcPct val="35000"/>
                </a:spcAft>
                <a:buNone/>
              </a:pPr>
              <a:r>
                <a:rPr lang="en-GB" sz="2600" kern="1200" dirty="0"/>
                <a:t>Designer</a:t>
              </a:r>
            </a:p>
          </p:txBody>
        </p:sp>
      </p:grpSp>
      <p:grpSp>
        <p:nvGrpSpPr>
          <p:cNvPr id="6" name="Group 5">
            <a:extLst>
              <a:ext uri="{FF2B5EF4-FFF2-40B4-BE49-F238E27FC236}">
                <a16:creationId xmlns:a16="http://schemas.microsoft.com/office/drawing/2014/main" id="{C477374B-3202-4DAB-BFEE-D41D4322C6ED}"/>
              </a:ext>
            </a:extLst>
          </p:cNvPr>
          <p:cNvGrpSpPr/>
          <p:nvPr/>
        </p:nvGrpSpPr>
        <p:grpSpPr>
          <a:xfrm>
            <a:off x="6873091" y="4890499"/>
            <a:ext cx="2917032" cy="900004"/>
            <a:chOff x="7174749" y="4819176"/>
            <a:chExt cx="2917032" cy="900004"/>
          </a:xfrm>
        </p:grpSpPr>
        <p:sp>
          <p:nvSpPr>
            <p:cNvPr id="13" name="Freeform: Shape 12">
              <a:extLst>
                <a:ext uri="{FF2B5EF4-FFF2-40B4-BE49-F238E27FC236}">
                  <a16:creationId xmlns:a16="http://schemas.microsoft.com/office/drawing/2014/main" id="{22A9B5A8-6202-4524-B7CE-E97D76059F82}"/>
                </a:ext>
              </a:extLst>
            </p:cNvPr>
            <p:cNvSpPr/>
            <p:nvPr/>
          </p:nvSpPr>
          <p:spPr>
            <a:xfrm>
              <a:off x="7174749" y="4972363"/>
              <a:ext cx="418860" cy="540000"/>
            </a:xfrm>
            <a:custGeom>
              <a:avLst/>
              <a:gdLst>
                <a:gd name="connsiteX0" fmla="*/ 0 w 391246"/>
                <a:gd name="connsiteY0" fmla="*/ 91537 h 457685"/>
                <a:gd name="connsiteX1" fmla="*/ 195623 w 391246"/>
                <a:gd name="connsiteY1" fmla="*/ 91537 h 457685"/>
                <a:gd name="connsiteX2" fmla="*/ 195623 w 391246"/>
                <a:gd name="connsiteY2" fmla="*/ 0 h 457685"/>
                <a:gd name="connsiteX3" fmla="*/ 391246 w 391246"/>
                <a:gd name="connsiteY3" fmla="*/ 228843 h 457685"/>
                <a:gd name="connsiteX4" fmla="*/ 195623 w 391246"/>
                <a:gd name="connsiteY4" fmla="*/ 457685 h 457685"/>
                <a:gd name="connsiteX5" fmla="*/ 195623 w 391246"/>
                <a:gd name="connsiteY5" fmla="*/ 366148 h 457685"/>
                <a:gd name="connsiteX6" fmla="*/ 0 w 391246"/>
                <a:gd name="connsiteY6" fmla="*/ 366148 h 457685"/>
                <a:gd name="connsiteX7" fmla="*/ 0 w 391246"/>
                <a:gd name="connsiteY7" fmla="*/ 91537 h 45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1246" h="457685">
                  <a:moveTo>
                    <a:pt x="0" y="91537"/>
                  </a:moveTo>
                  <a:lnTo>
                    <a:pt x="195623" y="91537"/>
                  </a:lnTo>
                  <a:lnTo>
                    <a:pt x="195623" y="0"/>
                  </a:lnTo>
                  <a:lnTo>
                    <a:pt x="391246" y="228843"/>
                  </a:lnTo>
                  <a:lnTo>
                    <a:pt x="195623" y="457685"/>
                  </a:lnTo>
                  <a:lnTo>
                    <a:pt x="195623" y="366148"/>
                  </a:lnTo>
                  <a:lnTo>
                    <a:pt x="0" y="366148"/>
                  </a:lnTo>
                  <a:lnTo>
                    <a:pt x="0" y="91537"/>
                  </a:lnTo>
                  <a:close/>
                </a:path>
              </a:pathLst>
            </a:custGeom>
            <a:solidFill>
              <a:srgbClr val="FFC000"/>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1537" rIns="117374" bIns="91537" numCol="1" spcCol="1270" anchor="ctr" anchorCtr="0">
              <a:noAutofit/>
            </a:bodyPr>
            <a:lstStyle/>
            <a:p>
              <a:pPr marL="0" lvl="0" indent="0" algn="ctr" defTabSz="889000">
                <a:lnSpc>
                  <a:spcPct val="90000"/>
                </a:lnSpc>
                <a:spcBef>
                  <a:spcPct val="0"/>
                </a:spcBef>
                <a:spcAft>
                  <a:spcPct val="35000"/>
                </a:spcAft>
                <a:buNone/>
              </a:pPr>
              <a:endParaRPr lang="en-GB" sz="2000" kern="1200" dirty="0">
                <a:solidFill>
                  <a:schemeClr val="tx1"/>
                </a:solidFill>
              </a:endParaRPr>
            </a:p>
          </p:txBody>
        </p:sp>
        <p:sp>
          <p:nvSpPr>
            <p:cNvPr id="14" name="Freeform: Shape 13">
              <a:extLst>
                <a:ext uri="{FF2B5EF4-FFF2-40B4-BE49-F238E27FC236}">
                  <a16:creationId xmlns:a16="http://schemas.microsoft.com/office/drawing/2014/main" id="{999BB93F-C4EB-4CF4-BD07-15A37DCAF4B5}"/>
                </a:ext>
              </a:extLst>
            </p:cNvPr>
            <p:cNvSpPr/>
            <p:nvPr/>
          </p:nvSpPr>
          <p:spPr>
            <a:xfrm>
              <a:off x="7779332" y="4819176"/>
              <a:ext cx="2312449" cy="900004"/>
            </a:xfrm>
            <a:custGeom>
              <a:avLst/>
              <a:gdLst>
                <a:gd name="connsiteX0" fmla="*/ 0 w 2159996"/>
                <a:gd name="connsiteY0" fmla="*/ 90000 h 900004"/>
                <a:gd name="connsiteX1" fmla="*/ 90000 w 2159996"/>
                <a:gd name="connsiteY1" fmla="*/ 0 h 900004"/>
                <a:gd name="connsiteX2" fmla="*/ 2069996 w 2159996"/>
                <a:gd name="connsiteY2" fmla="*/ 0 h 900004"/>
                <a:gd name="connsiteX3" fmla="*/ 2159996 w 2159996"/>
                <a:gd name="connsiteY3" fmla="*/ 90000 h 900004"/>
                <a:gd name="connsiteX4" fmla="*/ 2159996 w 2159996"/>
                <a:gd name="connsiteY4" fmla="*/ 810004 h 900004"/>
                <a:gd name="connsiteX5" fmla="*/ 2069996 w 2159996"/>
                <a:gd name="connsiteY5" fmla="*/ 900004 h 900004"/>
                <a:gd name="connsiteX6" fmla="*/ 90000 w 2159996"/>
                <a:gd name="connsiteY6" fmla="*/ 900004 h 900004"/>
                <a:gd name="connsiteX7" fmla="*/ 0 w 2159996"/>
                <a:gd name="connsiteY7" fmla="*/ 810004 h 900004"/>
                <a:gd name="connsiteX8" fmla="*/ 0 w 2159996"/>
                <a:gd name="connsiteY8" fmla="*/ 90000 h 9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9996" h="900004">
                  <a:moveTo>
                    <a:pt x="0" y="90000"/>
                  </a:moveTo>
                  <a:cubicBezTo>
                    <a:pt x="0" y="40294"/>
                    <a:pt x="40294" y="0"/>
                    <a:pt x="90000" y="0"/>
                  </a:cubicBezTo>
                  <a:lnTo>
                    <a:pt x="2069996" y="0"/>
                  </a:lnTo>
                  <a:cubicBezTo>
                    <a:pt x="2119702" y="0"/>
                    <a:pt x="2159996" y="40294"/>
                    <a:pt x="2159996" y="90000"/>
                  </a:cubicBezTo>
                  <a:lnTo>
                    <a:pt x="2159996" y="810004"/>
                  </a:lnTo>
                  <a:cubicBezTo>
                    <a:pt x="2159996" y="859710"/>
                    <a:pt x="2119702" y="900004"/>
                    <a:pt x="2069996" y="900004"/>
                  </a:cubicBezTo>
                  <a:lnTo>
                    <a:pt x="90000" y="900004"/>
                  </a:lnTo>
                  <a:cubicBezTo>
                    <a:pt x="40294" y="900004"/>
                    <a:pt x="0" y="859710"/>
                    <a:pt x="0" y="810004"/>
                  </a:cubicBezTo>
                  <a:lnTo>
                    <a:pt x="0" y="90000"/>
                  </a:lnTo>
                  <a:close/>
                </a:path>
              </a:pathLst>
            </a:custGeom>
            <a:solidFill>
              <a:srgbClr val="FFC000"/>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25420" tIns="125420" rIns="125420" bIns="12542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solidFill>
                </a:rPr>
                <a:t>Contractors</a:t>
              </a:r>
            </a:p>
          </p:txBody>
        </p:sp>
      </p:grpSp>
      <p:pic>
        <p:nvPicPr>
          <p:cNvPr id="16" name="Picture 15" descr="Smiley.svg.png">
            <a:extLst>
              <a:ext uri="{FF2B5EF4-FFF2-40B4-BE49-F238E27FC236}">
                <a16:creationId xmlns:a16="http://schemas.microsoft.com/office/drawing/2014/main" id="{2EF9EB26-6F9D-4E3A-AA19-3B20CCC1FEA0}"/>
              </a:ext>
            </a:extLst>
          </p:cNvPr>
          <p:cNvPicPr>
            <a:picLocks noChangeAspect="1"/>
          </p:cNvPicPr>
          <p:nvPr/>
        </p:nvPicPr>
        <p:blipFill>
          <a:blip r:embed="rId3"/>
          <a:stretch>
            <a:fillRect/>
          </a:stretch>
        </p:blipFill>
        <p:spPr>
          <a:xfrm>
            <a:off x="3483166" y="3958470"/>
            <a:ext cx="993201" cy="993201"/>
          </a:xfrm>
          <a:prstGeom prst="rect">
            <a:avLst/>
          </a:prstGeom>
        </p:spPr>
      </p:pic>
      <p:pic>
        <p:nvPicPr>
          <p:cNvPr id="18" name="Picture 17">
            <a:extLst>
              <a:ext uri="{FF2B5EF4-FFF2-40B4-BE49-F238E27FC236}">
                <a16:creationId xmlns:a16="http://schemas.microsoft.com/office/drawing/2014/main" id="{5FDF508C-7953-4A66-9BC8-D74DA9E5C5F0}"/>
              </a:ext>
            </a:extLst>
          </p:cNvPr>
          <p:cNvPicPr/>
          <p:nvPr/>
        </p:nvPicPr>
        <p:blipFill>
          <a:blip r:embed="rId4"/>
          <a:stretch>
            <a:fillRect/>
          </a:stretch>
        </p:blipFill>
        <p:spPr>
          <a:xfrm>
            <a:off x="5115528" y="848015"/>
            <a:ext cx="2911484" cy="3389320"/>
          </a:xfrm>
          <a:prstGeom prst="rect">
            <a:avLst/>
          </a:prstGeom>
        </p:spPr>
      </p:pic>
      <p:pic>
        <p:nvPicPr>
          <p:cNvPr id="7" name="Picture 6">
            <a:extLst>
              <a:ext uri="{FF2B5EF4-FFF2-40B4-BE49-F238E27FC236}">
                <a16:creationId xmlns:a16="http://schemas.microsoft.com/office/drawing/2014/main" id="{ADCC499C-FE14-4D3E-B249-D2E652F927D6}"/>
              </a:ext>
            </a:extLst>
          </p:cNvPr>
          <p:cNvPicPr>
            <a:picLocks noChangeAspect="1"/>
          </p:cNvPicPr>
          <p:nvPr/>
        </p:nvPicPr>
        <p:blipFill>
          <a:blip r:embed="rId5"/>
          <a:stretch>
            <a:fillRect/>
          </a:stretch>
        </p:blipFill>
        <p:spPr>
          <a:xfrm>
            <a:off x="8147222" y="772156"/>
            <a:ext cx="2074545" cy="3039523"/>
          </a:xfrm>
          <a:prstGeom prst="rect">
            <a:avLst/>
          </a:prstGeom>
          <a:ln w="3175">
            <a:solidFill>
              <a:schemeClr val="bg2"/>
            </a:solidFill>
          </a:ln>
        </p:spPr>
      </p:pic>
      <p:pic>
        <p:nvPicPr>
          <p:cNvPr id="8" name="Picture 7">
            <a:extLst>
              <a:ext uri="{FF2B5EF4-FFF2-40B4-BE49-F238E27FC236}">
                <a16:creationId xmlns:a16="http://schemas.microsoft.com/office/drawing/2014/main" id="{F5D0B1D9-1906-4A69-BF42-DCC35AFCA6F9}"/>
              </a:ext>
            </a:extLst>
          </p:cNvPr>
          <p:cNvPicPr>
            <a:picLocks noChangeAspect="1"/>
          </p:cNvPicPr>
          <p:nvPr/>
        </p:nvPicPr>
        <p:blipFill>
          <a:blip r:embed="rId6"/>
          <a:stretch>
            <a:fillRect/>
          </a:stretch>
        </p:blipFill>
        <p:spPr>
          <a:xfrm>
            <a:off x="10030544" y="1950390"/>
            <a:ext cx="2024253" cy="3033236"/>
          </a:xfrm>
          <a:prstGeom prst="rect">
            <a:avLst/>
          </a:prstGeom>
          <a:ln w="3175">
            <a:solidFill>
              <a:schemeClr val="tx1"/>
            </a:solidFill>
          </a:ln>
        </p:spPr>
      </p:pic>
    </p:spTree>
    <p:extLst>
      <p:ext uri="{BB962C8B-B14F-4D97-AF65-F5344CB8AC3E}">
        <p14:creationId xmlns:p14="http://schemas.microsoft.com/office/powerpoint/2010/main" val="31204918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10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10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10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2000"/>
                                        <p:tgtEl>
                                          <p:spTgt spid="5"/>
                                        </p:tgtEl>
                                      </p:cBhvr>
                                    </p:animEffect>
                                  </p:childTnLst>
                                </p:cTn>
                              </p:par>
                            </p:childTnLst>
                          </p:cTn>
                        </p:par>
                        <p:par>
                          <p:cTn id="22" fill="hold">
                            <p:stCondLst>
                              <p:cond delay="2000"/>
                            </p:stCondLst>
                            <p:childTnLst>
                              <p:par>
                                <p:cTn id="23" presetID="10" presetClass="entr" presetSubtype="0" fill="hold" nodeType="afterEffect">
                                  <p:stCondLst>
                                    <p:cond delay="10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250"/>
                                        <p:tgtEl>
                                          <p:spTgt spid="6"/>
                                        </p:tgtEl>
                                      </p:cBhvr>
                                    </p:animEffect>
                                  </p:childTnLst>
                                </p:cTn>
                              </p:par>
                            </p:childTnLst>
                          </p:cTn>
                        </p:par>
                        <p:par>
                          <p:cTn id="31" fill="hold">
                            <p:stCondLst>
                              <p:cond delay="1250"/>
                            </p:stCondLst>
                            <p:childTnLst>
                              <p:par>
                                <p:cTn id="32" presetID="10" presetClass="entr" presetSubtype="0" fill="hold" nodeType="afterEffect">
                                  <p:stCondLst>
                                    <p:cond delay="10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New picture">
            <a:extLst>
              <a:ext uri="{FF2B5EF4-FFF2-40B4-BE49-F238E27FC236}">
                <a16:creationId xmlns:a16="http://schemas.microsoft.com/office/drawing/2014/main" id="{BF010820-2EFD-4731-B879-37182CCCF5C1}"/>
              </a:ext>
            </a:extLst>
          </p:cNvPr>
          <p:cNvPicPr/>
          <p:nvPr/>
        </p:nvPicPr>
        <p:blipFill rotWithShape="1">
          <a:blip r:embed="rId2"/>
          <a:srcRect l="2736" t="6973" b="26835"/>
          <a:stretch/>
        </p:blipFill>
        <p:spPr>
          <a:xfrm>
            <a:off x="6095450" y="4320186"/>
            <a:ext cx="1889514" cy="1824454"/>
          </a:xfrm>
          <a:prstGeom prst="rect">
            <a:avLst/>
          </a:prstGeom>
          <a:ln>
            <a:solidFill>
              <a:schemeClr val="tx2">
                <a:lumMod val="60000"/>
                <a:lumOff val="40000"/>
              </a:schemeClr>
            </a:solidFill>
          </a:ln>
        </p:spPr>
      </p:pic>
      <p:pic>
        <p:nvPicPr>
          <p:cNvPr id="8" name="Picture 7">
            <a:extLst>
              <a:ext uri="{FF2B5EF4-FFF2-40B4-BE49-F238E27FC236}">
                <a16:creationId xmlns:a16="http://schemas.microsoft.com/office/drawing/2014/main" id="{33083BF2-80A9-4A09-8951-7BEAB941622A}"/>
              </a:ext>
            </a:extLst>
          </p:cNvPr>
          <p:cNvPicPr>
            <a:picLocks noChangeAspect="1"/>
          </p:cNvPicPr>
          <p:nvPr/>
        </p:nvPicPr>
        <p:blipFill rotWithShape="1">
          <a:blip r:embed="rId3"/>
          <a:srcRect r="2803"/>
          <a:stretch/>
        </p:blipFill>
        <p:spPr>
          <a:xfrm>
            <a:off x="9878395" y="713360"/>
            <a:ext cx="1892012" cy="1820278"/>
          </a:xfrm>
          <a:prstGeom prst="rect">
            <a:avLst/>
          </a:prstGeom>
        </p:spPr>
      </p:pic>
      <p:pic>
        <p:nvPicPr>
          <p:cNvPr id="10" name="Picture 12" descr="spt2">
            <a:extLst>
              <a:ext uri="{FF2B5EF4-FFF2-40B4-BE49-F238E27FC236}">
                <a16:creationId xmlns:a16="http://schemas.microsoft.com/office/drawing/2014/main" id="{2E8707AA-1BEA-406E-B7B2-0712F4821E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265" r="12177" b="3391"/>
          <a:stretch>
            <a:fillRect/>
          </a:stretch>
        </p:blipFill>
        <p:spPr bwMode="auto">
          <a:xfrm>
            <a:off x="4172919" y="2518587"/>
            <a:ext cx="1892011" cy="188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opy of DCP_3429">
            <a:extLst>
              <a:ext uri="{FF2B5EF4-FFF2-40B4-BE49-F238E27FC236}">
                <a16:creationId xmlns:a16="http://schemas.microsoft.com/office/drawing/2014/main" id="{9133C99C-0BC9-4810-AE24-ABA6AC46D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269" b="12499"/>
          <a:stretch/>
        </p:blipFill>
        <p:spPr bwMode="auto">
          <a:xfrm>
            <a:off x="428106" y="2482311"/>
            <a:ext cx="1881555" cy="188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Rotary Rig 2">
            <a:extLst>
              <a:ext uri="{FF2B5EF4-FFF2-40B4-BE49-F238E27FC236}">
                <a16:creationId xmlns:a16="http://schemas.microsoft.com/office/drawing/2014/main" id="{05290ED5-5833-44AA-8133-4417325006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19" t="-186" r="23977" b="9375"/>
          <a:stretch/>
        </p:blipFill>
        <p:spPr bwMode="auto">
          <a:xfrm>
            <a:off x="2312377" y="682916"/>
            <a:ext cx="1881554" cy="1855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2" descr="shell and auger rig">
            <a:extLst>
              <a:ext uri="{FF2B5EF4-FFF2-40B4-BE49-F238E27FC236}">
                <a16:creationId xmlns:a16="http://schemas.microsoft.com/office/drawing/2014/main" id="{156B99F4-7D6B-4E7E-89E0-9A3CF045B7B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913" b="14482"/>
          <a:stretch/>
        </p:blipFill>
        <p:spPr bwMode="auto">
          <a:xfrm>
            <a:off x="6124601" y="713360"/>
            <a:ext cx="1827426" cy="179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log11">
            <a:extLst>
              <a:ext uri="{FF2B5EF4-FFF2-40B4-BE49-F238E27FC236}">
                <a16:creationId xmlns:a16="http://schemas.microsoft.com/office/drawing/2014/main" id="{E45390FD-6BBE-4690-90DC-9219A8250F8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2531" t="13531" r="14476" b="48620"/>
          <a:stretch/>
        </p:blipFill>
        <p:spPr bwMode="auto">
          <a:xfrm>
            <a:off x="8019040" y="2535851"/>
            <a:ext cx="1851827" cy="185182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New picture">
            <a:extLst>
              <a:ext uri="{FF2B5EF4-FFF2-40B4-BE49-F238E27FC236}">
                <a16:creationId xmlns:a16="http://schemas.microsoft.com/office/drawing/2014/main" id="{22B90641-B612-4E1D-B0CB-744DC5FA6372}"/>
              </a:ext>
            </a:extLst>
          </p:cNvPr>
          <p:cNvPicPr/>
          <p:nvPr/>
        </p:nvPicPr>
        <p:blipFill rotWithShape="1">
          <a:blip r:embed="rId2"/>
          <a:srcRect l="2736" t="6973" b="26835"/>
          <a:stretch/>
        </p:blipFill>
        <p:spPr>
          <a:xfrm>
            <a:off x="6095450" y="4320186"/>
            <a:ext cx="1889514" cy="1824454"/>
          </a:xfrm>
          <a:prstGeom prst="rect">
            <a:avLst/>
          </a:prstGeom>
          <a:ln>
            <a:solidFill>
              <a:schemeClr val="tx2">
                <a:lumMod val="60000"/>
                <a:lumOff val="40000"/>
              </a:schemeClr>
            </a:solidFill>
          </a:ln>
        </p:spPr>
      </p:pic>
      <p:pic>
        <p:nvPicPr>
          <p:cNvPr id="16" name="Picture 11" descr="SIL Inclinomer Setup at 1700 on 04-07-01">
            <a:extLst>
              <a:ext uri="{FF2B5EF4-FFF2-40B4-BE49-F238E27FC236}">
                <a16:creationId xmlns:a16="http://schemas.microsoft.com/office/drawing/2014/main" id="{77BCB97E-2E70-4F53-A636-BB869D1D992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616" t="3883" r="11073" b="4497"/>
          <a:stretch/>
        </p:blipFill>
        <p:spPr bwMode="auto">
          <a:xfrm>
            <a:off x="9891487" y="4432687"/>
            <a:ext cx="1918665" cy="177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testpit">
            <a:extLst>
              <a:ext uri="{FF2B5EF4-FFF2-40B4-BE49-F238E27FC236}">
                <a16:creationId xmlns:a16="http://schemas.microsoft.com/office/drawing/2014/main" id="{63642766-7115-4A5A-B1DB-0EE0B94796A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91" t="22490" r="6104" b="18789"/>
          <a:stretch/>
        </p:blipFill>
        <p:spPr bwMode="auto">
          <a:xfrm>
            <a:off x="2309661" y="4407674"/>
            <a:ext cx="1881555" cy="177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D86952BA-2488-4DA4-966D-263E9704E9E0}"/>
              </a:ext>
            </a:extLst>
          </p:cNvPr>
          <p:cNvSpPr>
            <a:spLocks noGrp="1"/>
          </p:cNvSpPr>
          <p:nvPr>
            <p:ph type="title"/>
          </p:nvPr>
        </p:nvSpPr>
        <p:spPr/>
        <p:txBody>
          <a:bodyPr/>
          <a:lstStyle/>
          <a:p>
            <a:r>
              <a:rPr lang="en-GB" dirty="0"/>
              <a:t>Scope of AGS format</a:t>
            </a:r>
          </a:p>
        </p:txBody>
      </p:sp>
      <p:sp>
        <p:nvSpPr>
          <p:cNvPr id="4" name="Text Placeholder 3">
            <a:extLst>
              <a:ext uri="{FF2B5EF4-FFF2-40B4-BE49-F238E27FC236}">
                <a16:creationId xmlns:a16="http://schemas.microsoft.com/office/drawing/2014/main" id="{D212EA8E-F17B-4E59-9EC0-0CA211496B46}"/>
              </a:ext>
            </a:extLst>
          </p:cNvPr>
          <p:cNvSpPr>
            <a:spLocks noGrp="1"/>
          </p:cNvSpPr>
          <p:nvPr>
            <p:ph type="body" sz="quarter" idx="33"/>
          </p:nvPr>
        </p:nvSpPr>
        <p:spPr/>
        <p:txBody>
          <a:bodyPr/>
          <a:lstStyle/>
          <a:p>
            <a:endParaRPr lang="en-GB" dirty="0"/>
          </a:p>
        </p:txBody>
      </p:sp>
      <p:graphicFrame>
        <p:nvGraphicFramePr>
          <p:cNvPr id="7" name="Table 6">
            <a:extLst>
              <a:ext uri="{FF2B5EF4-FFF2-40B4-BE49-F238E27FC236}">
                <a16:creationId xmlns:a16="http://schemas.microsoft.com/office/drawing/2014/main" id="{E20BDA1B-D1FE-43C8-BB28-CE39C445404E}"/>
              </a:ext>
            </a:extLst>
          </p:cNvPr>
          <p:cNvGraphicFramePr>
            <a:graphicFrameLocks noGrp="1"/>
          </p:cNvGraphicFramePr>
          <p:nvPr>
            <p:extLst>
              <p:ext uri="{D42A27DB-BD31-4B8C-83A1-F6EECF244321}">
                <p14:modId xmlns:p14="http://schemas.microsoft.com/office/powerpoint/2010/main" val="2194233786"/>
              </p:ext>
            </p:extLst>
          </p:nvPr>
        </p:nvGraphicFramePr>
        <p:xfrm>
          <a:off x="414823" y="687348"/>
          <a:ext cx="11361252" cy="5497590"/>
        </p:xfrm>
        <a:graphic>
          <a:graphicData uri="http://schemas.openxmlformats.org/drawingml/2006/table">
            <a:tbl>
              <a:tblPr firstRow="1" bandRow="1">
                <a:tableStyleId>{5DA37D80-6434-44D0-A028-1B22A696006F}</a:tableStyleId>
              </a:tblPr>
              <a:tblGrid>
                <a:gridCol w="1893542">
                  <a:extLst>
                    <a:ext uri="{9D8B030D-6E8A-4147-A177-3AD203B41FA5}">
                      <a16:colId xmlns:a16="http://schemas.microsoft.com/office/drawing/2014/main" val="779757338"/>
                    </a:ext>
                  </a:extLst>
                </a:gridCol>
                <a:gridCol w="1893542">
                  <a:extLst>
                    <a:ext uri="{9D8B030D-6E8A-4147-A177-3AD203B41FA5}">
                      <a16:colId xmlns:a16="http://schemas.microsoft.com/office/drawing/2014/main" val="2097385287"/>
                    </a:ext>
                  </a:extLst>
                </a:gridCol>
                <a:gridCol w="1893542">
                  <a:extLst>
                    <a:ext uri="{9D8B030D-6E8A-4147-A177-3AD203B41FA5}">
                      <a16:colId xmlns:a16="http://schemas.microsoft.com/office/drawing/2014/main" val="546430258"/>
                    </a:ext>
                  </a:extLst>
                </a:gridCol>
                <a:gridCol w="1893542">
                  <a:extLst>
                    <a:ext uri="{9D8B030D-6E8A-4147-A177-3AD203B41FA5}">
                      <a16:colId xmlns:a16="http://schemas.microsoft.com/office/drawing/2014/main" val="2101528817"/>
                    </a:ext>
                  </a:extLst>
                </a:gridCol>
                <a:gridCol w="1893542">
                  <a:extLst>
                    <a:ext uri="{9D8B030D-6E8A-4147-A177-3AD203B41FA5}">
                      <a16:colId xmlns:a16="http://schemas.microsoft.com/office/drawing/2014/main" val="1501339615"/>
                    </a:ext>
                  </a:extLst>
                </a:gridCol>
                <a:gridCol w="1893542">
                  <a:extLst>
                    <a:ext uri="{9D8B030D-6E8A-4147-A177-3AD203B41FA5}">
                      <a16:colId xmlns:a16="http://schemas.microsoft.com/office/drawing/2014/main" val="3606567444"/>
                    </a:ext>
                  </a:extLst>
                </a:gridCol>
              </a:tblGrid>
              <a:tr h="1832530">
                <a:tc>
                  <a:txBody>
                    <a:bodyPr/>
                    <a:lstStyle/>
                    <a:p>
                      <a:pPr algn="ctr">
                        <a:spcBef>
                          <a:spcPts val="300"/>
                        </a:spcBef>
                        <a:spcAft>
                          <a:spcPts val="300"/>
                        </a:spcAft>
                      </a:pPr>
                      <a:r>
                        <a:rPr lang="en-GB" sz="1800" b="0" dirty="0">
                          <a:solidFill>
                            <a:schemeClr val="bg1"/>
                          </a:solidFill>
                        </a:rPr>
                        <a:t>Boreholes</a:t>
                      </a:r>
                    </a:p>
                    <a:p>
                      <a:pPr algn="ctr">
                        <a:spcBef>
                          <a:spcPts val="300"/>
                        </a:spcBef>
                        <a:spcAft>
                          <a:spcPts val="300"/>
                        </a:spcAft>
                      </a:pPr>
                      <a:r>
                        <a:rPr lang="en-GB" sz="1800" b="0" dirty="0">
                          <a:solidFill>
                            <a:schemeClr val="bg1"/>
                          </a:solidFill>
                        </a:rPr>
                        <a:t>Trial pits</a:t>
                      </a:r>
                    </a:p>
                    <a:p>
                      <a:pPr algn="ctr">
                        <a:spcBef>
                          <a:spcPts val="300"/>
                        </a:spcBef>
                        <a:spcAft>
                          <a:spcPts val="300"/>
                        </a:spcAft>
                      </a:pPr>
                      <a:r>
                        <a:rPr lang="en-GB" sz="1800" b="0" dirty="0">
                          <a:solidFill>
                            <a:schemeClr val="bg1"/>
                          </a:solidFill>
                        </a:rPr>
                        <a:t> &amp; other types of exploratory hole</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algn="ctr" defTabSz="1197317" rtl="0" eaLnBrk="1" latinLnBrk="0" hangingPunct="1">
                        <a:spcBef>
                          <a:spcPts val="300"/>
                        </a:spcBef>
                        <a:spcAft>
                          <a:spcPts val="300"/>
                        </a:spcAft>
                      </a:pPr>
                      <a:r>
                        <a:rPr lang="en-GB" sz="1800" b="0" kern="1200" dirty="0">
                          <a:solidFill>
                            <a:schemeClr val="bg1"/>
                          </a:solidFill>
                          <a:latin typeface="+mn-lt"/>
                          <a:ea typeface="+mn-ea"/>
                          <a:cs typeface="+mn-cs"/>
                        </a:rPr>
                        <a:t>Sampling</a:t>
                      </a:r>
                    </a:p>
                    <a:p>
                      <a:pPr marL="0" algn="ctr" defTabSz="1197317" rtl="0" eaLnBrk="1" latinLnBrk="0" hangingPunct="1">
                        <a:spcBef>
                          <a:spcPts val="300"/>
                        </a:spcBef>
                        <a:spcAft>
                          <a:spcPts val="300"/>
                        </a:spcAft>
                      </a:pPr>
                      <a:r>
                        <a:rPr lang="en-GB" sz="1800" b="0" kern="1200" dirty="0">
                          <a:solidFill>
                            <a:schemeClr val="bg1"/>
                          </a:solidFill>
                          <a:latin typeface="+mn-lt"/>
                          <a:ea typeface="+mn-ea"/>
                          <a:cs typeface="+mn-cs"/>
                        </a:rPr>
                        <a:t>(geotechnical &amp;</a:t>
                      </a:r>
                      <a:br>
                        <a:rPr lang="en-GB" sz="1800" b="0" kern="1200" dirty="0">
                          <a:solidFill>
                            <a:schemeClr val="bg1"/>
                          </a:solidFill>
                          <a:latin typeface="+mn-lt"/>
                          <a:ea typeface="+mn-ea"/>
                          <a:cs typeface="+mn-cs"/>
                        </a:rPr>
                      </a:br>
                      <a:r>
                        <a:rPr lang="en-GB" sz="1800" b="0" kern="1200" dirty="0">
                          <a:solidFill>
                            <a:schemeClr val="bg1"/>
                          </a:solidFill>
                          <a:latin typeface="+mn-lt"/>
                          <a:ea typeface="+mn-ea"/>
                          <a:cs typeface="+mn-cs"/>
                        </a:rPr>
                        <a:t>contamination)</a:t>
                      </a: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algn="ctr" defTabSz="1197317" rtl="0" eaLnBrk="1" latinLnBrk="0" hangingPunct="1">
                        <a:spcBef>
                          <a:spcPts val="300"/>
                        </a:spcBef>
                        <a:spcAft>
                          <a:spcPts val="300"/>
                        </a:spcAft>
                      </a:pPr>
                      <a:r>
                        <a:rPr lang="en-GB" sz="1800" b="0" kern="1200" dirty="0">
                          <a:solidFill>
                            <a:schemeClr val="bg1"/>
                          </a:solidFill>
                          <a:latin typeface="+mn-lt"/>
                          <a:ea typeface="+mn-ea"/>
                          <a:cs typeface="+mn-cs"/>
                        </a:rPr>
                        <a:t>Geological descriptions</a:t>
                      </a:r>
                    </a:p>
                    <a:p>
                      <a:pPr marL="0" algn="ctr" defTabSz="1197317" rtl="0" eaLnBrk="1" latinLnBrk="0" hangingPunct="1">
                        <a:spcBef>
                          <a:spcPts val="300"/>
                        </a:spcBef>
                        <a:spcAft>
                          <a:spcPts val="300"/>
                        </a:spcAft>
                      </a:pPr>
                      <a:r>
                        <a:rPr lang="en-GB" sz="1800" b="0" kern="1200" dirty="0">
                          <a:solidFill>
                            <a:schemeClr val="bg1"/>
                          </a:solidFill>
                          <a:latin typeface="+mn-lt"/>
                          <a:ea typeface="+mn-ea"/>
                          <a:cs typeface="+mn-cs"/>
                        </a:rPr>
                        <a:t>Interpreted geology</a:t>
                      </a: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92925841"/>
                  </a:ext>
                </a:extLst>
              </a:tr>
              <a:tr h="1832530">
                <a:tc>
                  <a:txBody>
                    <a:bodyPr/>
                    <a:lstStyle/>
                    <a:p>
                      <a:pPr algn="ctr">
                        <a:spcBef>
                          <a:spcPts val="200"/>
                        </a:spcBef>
                        <a:spcAft>
                          <a:spcPts val="200"/>
                        </a:spcAft>
                      </a:pP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lvl="0" indent="0" algn="ctr" defTabSz="1197317" rtl="0" eaLnBrk="1" fontAlgn="auto" latinLnBrk="0" hangingPunct="1">
                        <a:lnSpc>
                          <a:spcPct val="100000"/>
                        </a:lnSpc>
                        <a:spcBef>
                          <a:spcPts val="300"/>
                        </a:spcBef>
                        <a:spcAft>
                          <a:spcPts val="300"/>
                        </a:spcAft>
                        <a:buClrTx/>
                        <a:buSzTx/>
                        <a:buFontTx/>
                        <a:buNone/>
                        <a:tabLst/>
                        <a:defRPr/>
                      </a:pPr>
                      <a:r>
                        <a:rPr lang="en-GB" sz="1800" b="0" dirty="0">
                          <a:solidFill>
                            <a:schemeClr val="bg1"/>
                          </a:solidFill>
                        </a:rPr>
                        <a:t>SPT</a:t>
                      </a:r>
                    </a:p>
                    <a:p>
                      <a:pPr marL="0" marR="0" lvl="0" indent="0" algn="ctr" defTabSz="1197317" rtl="0" eaLnBrk="1" fontAlgn="auto" latinLnBrk="0" hangingPunct="1">
                        <a:lnSpc>
                          <a:spcPct val="100000"/>
                        </a:lnSpc>
                        <a:spcBef>
                          <a:spcPts val="300"/>
                        </a:spcBef>
                        <a:spcAft>
                          <a:spcPts val="300"/>
                        </a:spcAft>
                        <a:buClrTx/>
                        <a:buSzTx/>
                        <a:buFontTx/>
                        <a:buNone/>
                        <a:tabLst/>
                        <a:defRPr/>
                      </a:pPr>
                      <a:r>
                        <a:rPr lang="en-GB" sz="1800" b="0" dirty="0">
                          <a:solidFill>
                            <a:schemeClr val="bg1"/>
                          </a:solidFill>
                        </a:rPr>
                        <a:t>CPT</a:t>
                      </a:r>
                    </a:p>
                    <a:p>
                      <a:pPr marL="0" marR="0" lvl="0" indent="0" algn="ctr" defTabSz="1197317" rtl="0" eaLnBrk="1" fontAlgn="auto" latinLnBrk="0" hangingPunct="1">
                        <a:lnSpc>
                          <a:spcPct val="100000"/>
                        </a:lnSpc>
                        <a:spcBef>
                          <a:spcPts val="300"/>
                        </a:spcBef>
                        <a:spcAft>
                          <a:spcPts val="300"/>
                        </a:spcAft>
                        <a:buClrTx/>
                        <a:buSzTx/>
                        <a:buFontTx/>
                        <a:buNone/>
                        <a:tabLst/>
                        <a:defRPr/>
                      </a:pPr>
                      <a:r>
                        <a:rPr lang="en-GB" sz="1800" b="0" dirty="0">
                          <a:solidFill>
                            <a:schemeClr val="bg1"/>
                          </a:solidFill>
                        </a:rPr>
                        <a:t>&amp; other in situ testing</a:t>
                      </a:r>
                      <a:endParaRPr lang="en-GB" sz="1800" b="0" kern="1200" dirty="0">
                        <a:solidFill>
                          <a:schemeClr val="bg1"/>
                        </a:solidFill>
                        <a:latin typeface="+mn-lt"/>
                        <a:ea typeface="+mn-ea"/>
                        <a:cs typeface="+mn-cs"/>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lvl="0" indent="0" algn="ctr" defTabSz="1197317" rtl="0" eaLnBrk="1" fontAlgn="auto" latinLnBrk="0" hangingPunct="1">
                        <a:lnSpc>
                          <a:spcPct val="100000"/>
                        </a:lnSpc>
                        <a:spcBef>
                          <a:spcPts val="300"/>
                        </a:spcBef>
                        <a:spcAft>
                          <a:spcPts val="300"/>
                        </a:spcAft>
                        <a:buClrTx/>
                        <a:buSzTx/>
                        <a:buFontTx/>
                        <a:buNone/>
                        <a:tabLst/>
                        <a:defRPr/>
                      </a:pPr>
                      <a:r>
                        <a:rPr lang="en-GB" sz="1800" b="0" dirty="0">
                          <a:solidFill>
                            <a:schemeClr val="bg1"/>
                          </a:solidFill>
                        </a:rPr>
                        <a:t>Boring &amp; drilling progress, records &amp; observations</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0" marR="0" lvl="0" indent="0" algn="ctr" defTabSz="1197317" rtl="0" eaLnBrk="1" fontAlgn="auto" latinLnBrk="0" hangingPunct="1">
                        <a:lnSpc>
                          <a:spcPct val="100000"/>
                        </a:lnSpc>
                        <a:spcBef>
                          <a:spcPts val="0"/>
                        </a:spcBef>
                        <a:spcAft>
                          <a:spcPts val="0"/>
                        </a:spcAft>
                        <a:buClrTx/>
                        <a:buSzTx/>
                        <a:buFontTx/>
                        <a:buNone/>
                        <a:tabLst/>
                        <a:defRPr/>
                      </a:pP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300"/>
                        </a:spcBef>
                        <a:spcAft>
                          <a:spcPts val="300"/>
                        </a:spcAft>
                      </a:pPr>
                      <a:r>
                        <a:rPr lang="en-GB" sz="1800" b="0" dirty="0">
                          <a:solidFill>
                            <a:schemeClr val="bg1"/>
                          </a:solidFill>
                        </a:rPr>
                        <a:t>Installations</a:t>
                      </a:r>
                    </a:p>
                    <a:p>
                      <a:pPr algn="ctr">
                        <a:spcBef>
                          <a:spcPts val="300"/>
                        </a:spcBef>
                        <a:spcAft>
                          <a:spcPts val="300"/>
                        </a:spcAft>
                      </a:pPr>
                      <a:r>
                        <a:rPr lang="en-GB" sz="1800" b="0" dirty="0">
                          <a:solidFill>
                            <a:schemeClr val="bg1"/>
                          </a:solidFill>
                        </a:rPr>
                        <a:t>Backfill</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677015489"/>
                  </a:ext>
                </a:extLst>
              </a:tr>
              <a:tr h="1832530">
                <a:tc>
                  <a:txBody>
                    <a:bodyPr/>
                    <a:lstStyle/>
                    <a:p>
                      <a:pPr marL="0" marR="0" lvl="0" indent="0" algn="ctr" defTabSz="1197317" rtl="0" eaLnBrk="1" fontAlgn="auto" latinLnBrk="0" hangingPunct="1">
                        <a:lnSpc>
                          <a:spcPct val="100000"/>
                        </a:lnSpc>
                        <a:spcBef>
                          <a:spcPts val="0"/>
                        </a:spcBef>
                        <a:spcAft>
                          <a:spcPts val="0"/>
                        </a:spcAft>
                        <a:buClrTx/>
                        <a:buSzTx/>
                        <a:buFontTx/>
                        <a:buNone/>
                        <a:tabLst/>
                        <a:defRPr/>
                      </a:pPr>
                      <a:r>
                        <a:rPr lang="en-GB" sz="1800" b="0" dirty="0">
                          <a:solidFill>
                            <a:schemeClr val="bg1"/>
                          </a:solidFill>
                        </a:rPr>
                        <a:t>Contamination </a:t>
                      </a:r>
                      <a:br>
                        <a:rPr lang="en-GB" sz="1800" b="0" dirty="0">
                          <a:solidFill>
                            <a:schemeClr val="bg1"/>
                          </a:solidFill>
                        </a:rPr>
                      </a:br>
                      <a:r>
                        <a:rPr lang="en-GB" sz="1800" b="0" dirty="0">
                          <a:solidFill>
                            <a:schemeClr val="bg1"/>
                          </a:solidFill>
                        </a:rPr>
                        <a:t>in situ &amp; laboratory testing</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marL="0" marR="0" lvl="0" indent="0" algn="ctr" defTabSz="1197317" rtl="0" eaLnBrk="1" fontAlgn="auto" latinLnBrk="0" hangingPunct="1">
                        <a:lnSpc>
                          <a:spcPct val="100000"/>
                        </a:lnSpc>
                        <a:spcBef>
                          <a:spcPts val="0"/>
                        </a:spcBef>
                        <a:spcAft>
                          <a:spcPts val="0"/>
                        </a:spcAft>
                        <a:buClrTx/>
                        <a:buSzTx/>
                        <a:buFontTx/>
                        <a:buNone/>
                        <a:tabLst/>
                        <a:defRPr/>
                      </a:pPr>
                      <a:r>
                        <a:rPr lang="en-GB" sz="1800" b="0" dirty="0">
                          <a:solidFill>
                            <a:schemeClr val="bg1"/>
                          </a:solidFill>
                        </a:rPr>
                        <a:t>Geotechnical, rock &amp; aggregate laboratory testing</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2">
                        <a:lumMod val="75000"/>
                      </a:schemeClr>
                    </a:solidFill>
                  </a:tcPr>
                </a:tc>
                <a:tc>
                  <a:txBody>
                    <a:bodyPr/>
                    <a:lstStyle/>
                    <a:p>
                      <a:pPr algn="ct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noFill/>
                  </a:tcPr>
                </a:tc>
                <a:tc>
                  <a:txBody>
                    <a:bodyPr/>
                    <a:lstStyle/>
                    <a:p>
                      <a:pPr algn="ctr">
                        <a:spcBef>
                          <a:spcPts val="300"/>
                        </a:spcBef>
                        <a:spcAft>
                          <a:spcPts val="300"/>
                        </a:spcAft>
                      </a:pPr>
                      <a:r>
                        <a:rPr lang="en-GB" sz="1800" b="0" dirty="0">
                          <a:solidFill>
                            <a:schemeClr val="bg1"/>
                          </a:solidFill>
                        </a:rPr>
                        <a:t>Piezometric monitoring</a:t>
                      </a:r>
                    </a:p>
                    <a:p>
                      <a:pPr algn="ctr">
                        <a:spcBef>
                          <a:spcPts val="300"/>
                        </a:spcBef>
                        <a:spcAft>
                          <a:spcPts val="300"/>
                        </a:spcAft>
                      </a:pPr>
                      <a:r>
                        <a:rPr lang="en-GB" sz="1800" b="0" dirty="0">
                          <a:solidFill>
                            <a:schemeClr val="bg1"/>
                          </a:solidFill>
                        </a:rPr>
                        <a:t>Gas &amp; other monitoring</a:t>
                      </a: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spcBef>
                          <a:spcPts val="300"/>
                        </a:spcBef>
                        <a:spcAft>
                          <a:spcPts val="300"/>
                        </a:spcAft>
                      </a:pPr>
                      <a:endParaRPr lang="en-GB" sz="1800" b="0" dirty="0">
                        <a:solidFill>
                          <a:schemeClr val="bg1"/>
                        </a:solidFill>
                      </a:endParaRPr>
                    </a:p>
                  </a:txBody>
                  <a:tcPr marL="137160" marR="137160" marT="137160" marB="13716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878020"/>
                  </a:ext>
                </a:extLst>
              </a:tr>
            </a:tbl>
          </a:graphicData>
        </a:graphic>
      </p:graphicFrame>
    </p:spTree>
    <p:extLst>
      <p:ext uri="{BB962C8B-B14F-4D97-AF65-F5344CB8AC3E}">
        <p14:creationId xmlns:p14="http://schemas.microsoft.com/office/powerpoint/2010/main" val="3191931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C2173-8C65-4DB6-99D5-C13F99A7B2F3}"/>
              </a:ext>
            </a:extLst>
          </p:cNvPr>
          <p:cNvPicPr>
            <a:picLocks noChangeAspect="1"/>
          </p:cNvPicPr>
          <p:nvPr/>
        </p:nvPicPr>
        <p:blipFill>
          <a:blip r:embed="rId2"/>
          <a:stretch>
            <a:fillRect/>
          </a:stretch>
        </p:blipFill>
        <p:spPr>
          <a:xfrm>
            <a:off x="2864764" y="181373"/>
            <a:ext cx="9327236" cy="6564115"/>
          </a:xfrm>
          <a:prstGeom prst="rect">
            <a:avLst/>
          </a:prstGeom>
          <a:solidFill>
            <a:schemeClr val="bg1">
              <a:alpha val="0"/>
            </a:schemeClr>
          </a:solidFill>
        </p:spPr>
      </p:pic>
      <p:sp>
        <p:nvSpPr>
          <p:cNvPr id="2" name="Content Placeholder 1">
            <a:extLst>
              <a:ext uri="{FF2B5EF4-FFF2-40B4-BE49-F238E27FC236}">
                <a16:creationId xmlns:a16="http://schemas.microsoft.com/office/drawing/2014/main" id="{A5DFD767-F7FA-48EB-9E17-70F1A35E2480}"/>
              </a:ext>
            </a:extLst>
          </p:cNvPr>
          <p:cNvSpPr>
            <a:spLocks noGrp="1"/>
          </p:cNvSpPr>
          <p:nvPr>
            <p:ph sz="quarter" idx="10"/>
          </p:nvPr>
        </p:nvSpPr>
        <p:spPr>
          <a:xfrm>
            <a:off x="337552" y="1461154"/>
            <a:ext cx="2545839" cy="4506013"/>
          </a:xfrm>
        </p:spPr>
        <p:txBody>
          <a:bodyPr/>
          <a:lstStyle/>
          <a:p>
            <a:pPr marL="0" indent="0">
              <a:buNone/>
            </a:pPr>
            <a:r>
              <a:rPr lang="en-GB" dirty="0"/>
              <a:t>Comprises:</a:t>
            </a:r>
          </a:p>
          <a:p>
            <a:pPr marL="0" indent="0">
              <a:buNone/>
            </a:pPr>
            <a:endParaRPr lang="en-GB" dirty="0"/>
          </a:p>
          <a:p>
            <a:pPr marL="0" indent="0" algn="ctr">
              <a:buNone/>
            </a:pPr>
            <a:r>
              <a:rPr lang="en-GB" dirty="0"/>
              <a:t>Groups (= Tables) </a:t>
            </a:r>
          </a:p>
          <a:p>
            <a:pPr marL="0" indent="0" algn="ctr">
              <a:buNone/>
            </a:pPr>
            <a:r>
              <a:rPr lang="en-GB" dirty="0"/>
              <a:t>and </a:t>
            </a:r>
          </a:p>
          <a:p>
            <a:pPr marL="0" indent="0" algn="ctr">
              <a:buNone/>
            </a:pPr>
            <a:r>
              <a:rPr lang="en-GB" dirty="0"/>
              <a:t>Headings (= Fields)</a:t>
            </a:r>
          </a:p>
          <a:p>
            <a:endParaRPr lang="en-GB" dirty="0"/>
          </a:p>
          <a:p>
            <a:endParaRPr lang="en-GB" dirty="0"/>
          </a:p>
          <a:p>
            <a:pPr marL="0" indent="0">
              <a:buNone/>
            </a:pPr>
            <a:r>
              <a:rPr lang="en-GB" dirty="0"/>
              <a:t>In total…</a:t>
            </a:r>
          </a:p>
          <a:p>
            <a:r>
              <a:rPr lang="en-GB" dirty="0"/>
              <a:t>124 ‘Groups’</a:t>
            </a:r>
          </a:p>
          <a:p>
            <a:r>
              <a:rPr lang="en-GB" dirty="0"/>
              <a:t>2101 ‘Headings’	</a:t>
            </a:r>
          </a:p>
        </p:txBody>
      </p:sp>
      <p:sp>
        <p:nvSpPr>
          <p:cNvPr id="3" name="Title 2">
            <a:extLst>
              <a:ext uri="{FF2B5EF4-FFF2-40B4-BE49-F238E27FC236}">
                <a16:creationId xmlns:a16="http://schemas.microsoft.com/office/drawing/2014/main" id="{F3652711-E64E-4C13-9B25-9D6C46C29CD8}"/>
              </a:ext>
            </a:extLst>
          </p:cNvPr>
          <p:cNvSpPr>
            <a:spLocks noGrp="1"/>
          </p:cNvSpPr>
          <p:nvPr>
            <p:ph type="title"/>
          </p:nvPr>
        </p:nvSpPr>
        <p:spPr>
          <a:xfrm>
            <a:off x="337552" y="181373"/>
            <a:ext cx="2462001" cy="1072392"/>
          </a:xfrm>
        </p:spPr>
        <p:txBody>
          <a:bodyPr/>
          <a:lstStyle/>
          <a:p>
            <a:r>
              <a:rPr lang="en-GB" dirty="0"/>
              <a:t>AGS schema</a:t>
            </a:r>
          </a:p>
        </p:txBody>
      </p:sp>
      <p:sp>
        <p:nvSpPr>
          <p:cNvPr id="4" name="Text Placeholder 3">
            <a:extLst>
              <a:ext uri="{FF2B5EF4-FFF2-40B4-BE49-F238E27FC236}">
                <a16:creationId xmlns:a16="http://schemas.microsoft.com/office/drawing/2014/main" id="{761FB6EB-C38F-4228-84DC-C3E270B21C9A}"/>
              </a:ext>
            </a:extLst>
          </p:cNvPr>
          <p:cNvSpPr>
            <a:spLocks noGrp="1"/>
          </p:cNvSpPr>
          <p:nvPr>
            <p:ph type="body" sz="quarter" idx="33"/>
          </p:nvPr>
        </p:nvSpPr>
        <p:spPr/>
        <p:txBody>
          <a:bodyPr/>
          <a:lstStyle/>
          <a:p>
            <a:endParaRPr lang="en-GB" dirty="0"/>
          </a:p>
        </p:txBody>
      </p:sp>
      <p:sp>
        <p:nvSpPr>
          <p:cNvPr id="10" name="Rectangle 9">
            <a:extLst>
              <a:ext uri="{FF2B5EF4-FFF2-40B4-BE49-F238E27FC236}">
                <a16:creationId xmlns:a16="http://schemas.microsoft.com/office/drawing/2014/main" id="{0FF3CD5D-4515-4ABC-9934-4C13463B7BC7}"/>
              </a:ext>
            </a:extLst>
          </p:cNvPr>
          <p:cNvSpPr/>
          <p:nvPr/>
        </p:nvSpPr>
        <p:spPr>
          <a:xfrm>
            <a:off x="2927146" y="1248878"/>
            <a:ext cx="2395474" cy="3244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973926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52711-E64E-4C13-9B25-9D6C46C29CD8}"/>
              </a:ext>
            </a:extLst>
          </p:cNvPr>
          <p:cNvSpPr>
            <a:spLocks noGrp="1"/>
          </p:cNvSpPr>
          <p:nvPr>
            <p:ph type="title"/>
          </p:nvPr>
        </p:nvSpPr>
        <p:spPr/>
        <p:txBody>
          <a:bodyPr/>
          <a:lstStyle/>
          <a:p>
            <a:r>
              <a:rPr lang="en-GB" dirty="0"/>
              <a:t>What is the schema: Data dictionary</a:t>
            </a:r>
          </a:p>
        </p:txBody>
      </p:sp>
      <p:sp>
        <p:nvSpPr>
          <p:cNvPr id="4" name="Text Placeholder 3">
            <a:extLst>
              <a:ext uri="{FF2B5EF4-FFF2-40B4-BE49-F238E27FC236}">
                <a16:creationId xmlns:a16="http://schemas.microsoft.com/office/drawing/2014/main" id="{761FB6EB-C38F-4228-84DC-C3E270B21C9A}"/>
              </a:ext>
            </a:extLst>
          </p:cNvPr>
          <p:cNvSpPr>
            <a:spLocks noGrp="1"/>
          </p:cNvSpPr>
          <p:nvPr>
            <p:ph type="body" sz="quarter" idx="33"/>
          </p:nvPr>
        </p:nvSpPr>
        <p:spPr/>
        <p:txBody>
          <a:bodyPr/>
          <a:lstStyle/>
          <a:p>
            <a:endParaRPr lang="en-GB"/>
          </a:p>
        </p:txBody>
      </p:sp>
      <p:pic>
        <p:nvPicPr>
          <p:cNvPr id="5" name="Picture 4">
            <a:extLst>
              <a:ext uri="{FF2B5EF4-FFF2-40B4-BE49-F238E27FC236}">
                <a16:creationId xmlns:a16="http://schemas.microsoft.com/office/drawing/2014/main" id="{A78C1DFF-542D-4555-934D-8F2FD959B1B8}"/>
              </a:ext>
            </a:extLst>
          </p:cNvPr>
          <p:cNvPicPr>
            <a:picLocks noChangeAspect="1"/>
          </p:cNvPicPr>
          <p:nvPr/>
        </p:nvPicPr>
        <p:blipFill>
          <a:blip r:embed="rId2"/>
          <a:stretch>
            <a:fillRect/>
          </a:stretch>
        </p:blipFill>
        <p:spPr>
          <a:xfrm>
            <a:off x="6354026" y="754179"/>
            <a:ext cx="5312093" cy="5485448"/>
          </a:xfrm>
          <a:prstGeom prst="rect">
            <a:avLst/>
          </a:prstGeom>
        </p:spPr>
      </p:pic>
      <p:pic>
        <p:nvPicPr>
          <p:cNvPr id="6" name="Picture 5">
            <a:extLst>
              <a:ext uri="{FF2B5EF4-FFF2-40B4-BE49-F238E27FC236}">
                <a16:creationId xmlns:a16="http://schemas.microsoft.com/office/drawing/2014/main" id="{21A7F7CA-19BD-41BF-835C-C003E2D9046F}"/>
              </a:ext>
            </a:extLst>
          </p:cNvPr>
          <p:cNvPicPr>
            <a:picLocks noChangeAspect="1"/>
          </p:cNvPicPr>
          <p:nvPr/>
        </p:nvPicPr>
        <p:blipFill rotWithShape="1">
          <a:blip r:embed="rId3"/>
          <a:srcRect b="6563"/>
          <a:stretch/>
        </p:blipFill>
        <p:spPr>
          <a:xfrm>
            <a:off x="525881" y="754179"/>
            <a:ext cx="5231606" cy="5050273"/>
          </a:xfrm>
          <a:prstGeom prst="rect">
            <a:avLst/>
          </a:prstGeom>
        </p:spPr>
      </p:pic>
      <p:sp>
        <p:nvSpPr>
          <p:cNvPr id="7" name="TextBox 6">
            <a:extLst>
              <a:ext uri="{FF2B5EF4-FFF2-40B4-BE49-F238E27FC236}">
                <a16:creationId xmlns:a16="http://schemas.microsoft.com/office/drawing/2014/main" id="{14E9E393-D7DF-4E61-8BAC-DB8796DE8A5A}"/>
              </a:ext>
            </a:extLst>
          </p:cNvPr>
          <p:cNvSpPr txBox="1"/>
          <p:nvPr/>
        </p:nvSpPr>
        <p:spPr>
          <a:xfrm>
            <a:off x="523292" y="5814624"/>
            <a:ext cx="3688310" cy="276999"/>
          </a:xfrm>
          <a:prstGeom prst="rect">
            <a:avLst/>
          </a:prstGeom>
          <a:noFill/>
        </p:spPr>
        <p:txBody>
          <a:bodyPr wrap="square" rtlCol="0">
            <a:spAutoFit/>
          </a:bodyPr>
          <a:lstStyle/>
          <a:p>
            <a:r>
              <a:rPr lang="en-GB" sz="1200" dirty="0"/>
              <a:t>LOCA continues for a while…</a:t>
            </a:r>
          </a:p>
        </p:txBody>
      </p:sp>
      <p:grpSp>
        <p:nvGrpSpPr>
          <p:cNvPr id="25" name="Group 24">
            <a:extLst>
              <a:ext uri="{FF2B5EF4-FFF2-40B4-BE49-F238E27FC236}">
                <a16:creationId xmlns:a16="http://schemas.microsoft.com/office/drawing/2014/main" id="{3D0633F3-F6C2-4B63-9D0D-645F3AC5990A}"/>
              </a:ext>
            </a:extLst>
          </p:cNvPr>
          <p:cNvGrpSpPr/>
          <p:nvPr/>
        </p:nvGrpSpPr>
        <p:grpSpPr>
          <a:xfrm>
            <a:off x="4373217" y="107528"/>
            <a:ext cx="7172658" cy="2129569"/>
            <a:chOff x="4373217" y="107528"/>
            <a:chExt cx="7172658" cy="2129569"/>
          </a:xfrm>
        </p:grpSpPr>
        <p:sp>
          <p:nvSpPr>
            <p:cNvPr id="8" name="Oval 7">
              <a:extLst>
                <a:ext uri="{FF2B5EF4-FFF2-40B4-BE49-F238E27FC236}">
                  <a16:creationId xmlns:a16="http://schemas.microsoft.com/office/drawing/2014/main" id="{A1C2B041-67D8-4EEA-9C14-1AE2FD664F09}"/>
                </a:ext>
              </a:extLst>
            </p:cNvPr>
            <p:cNvSpPr/>
            <p:nvPr/>
          </p:nvSpPr>
          <p:spPr>
            <a:xfrm>
              <a:off x="4373217" y="1510748"/>
              <a:ext cx="795131" cy="3710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B63B815-E04F-47C1-90A0-82A5BCEC6FC9}"/>
                </a:ext>
              </a:extLst>
            </p:cNvPr>
            <p:cNvSpPr/>
            <p:nvPr/>
          </p:nvSpPr>
          <p:spPr>
            <a:xfrm>
              <a:off x="10151165" y="1912419"/>
              <a:ext cx="689113" cy="3246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3B3A3BAC-8ACD-47FF-9049-964141CA941C}"/>
                </a:ext>
              </a:extLst>
            </p:cNvPr>
            <p:cNvSpPr txBox="1"/>
            <p:nvPr/>
          </p:nvSpPr>
          <p:spPr>
            <a:xfrm>
              <a:off x="7103164" y="107528"/>
              <a:ext cx="4442711" cy="523220"/>
            </a:xfrm>
            <a:prstGeom prst="rect">
              <a:avLst/>
            </a:prstGeom>
            <a:solidFill>
              <a:schemeClr val="bg1"/>
            </a:solidFill>
          </p:spPr>
          <p:txBody>
            <a:bodyPr wrap="square" rtlCol="0">
              <a:spAutoFit/>
            </a:bodyPr>
            <a:lstStyle/>
            <a:p>
              <a:r>
                <a:rPr lang="en-GB" sz="1400" dirty="0">
                  <a:solidFill>
                    <a:srgbClr val="FF0000"/>
                  </a:solidFill>
                  <a:latin typeface="Arial" panose="020B0604020202020204" pitchFamily="34" charset="0"/>
                  <a:cs typeface="Arial" panose="020B0604020202020204" pitchFamily="34" charset="0"/>
                </a:rPr>
                <a:t>From AGS maintained code list (recommended!) – but all codes used have to be included in ABBR Group </a:t>
              </a:r>
            </a:p>
          </p:txBody>
        </p:sp>
        <p:cxnSp>
          <p:nvCxnSpPr>
            <p:cNvPr id="13" name="Straight Arrow Connector 12">
              <a:extLst>
                <a:ext uri="{FF2B5EF4-FFF2-40B4-BE49-F238E27FC236}">
                  <a16:creationId xmlns:a16="http://schemas.microsoft.com/office/drawing/2014/main" id="{7CDFD10D-16DD-4E7B-95FC-7EF20D2DC546}"/>
                </a:ext>
              </a:extLst>
            </p:cNvPr>
            <p:cNvCxnSpPr>
              <a:cxnSpLocks/>
            </p:cNvCxnSpPr>
            <p:nvPr/>
          </p:nvCxnSpPr>
          <p:spPr>
            <a:xfrm flipH="1">
              <a:off x="4901998" y="586740"/>
              <a:ext cx="2253182" cy="1066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8589A2-1BE5-49B5-8005-F9E074453882}"/>
                </a:ext>
              </a:extLst>
            </p:cNvPr>
            <p:cNvCxnSpPr>
              <a:cxnSpLocks/>
            </p:cNvCxnSpPr>
            <p:nvPr/>
          </p:nvCxnSpPr>
          <p:spPr>
            <a:xfrm>
              <a:off x="9795510" y="618373"/>
              <a:ext cx="647700" cy="1419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768685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2026D-EB35-4D9C-A8EA-D0B7A9D6B224}"/>
              </a:ext>
            </a:extLst>
          </p:cNvPr>
          <p:cNvSpPr>
            <a:spLocks noGrp="1"/>
          </p:cNvSpPr>
          <p:nvPr>
            <p:ph type="title"/>
          </p:nvPr>
        </p:nvSpPr>
        <p:spPr/>
        <p:txBody>
          <a:bodyPr/>
          <a:lstStyle/>
          <a:p>
            <a:r>
              <a:rPr lang="en-GB" dirty="0"/>
              <a:t>What does an AGS file look like?</a:t>
            </a:r>
          </a:p>
        </p:txBody>
      </p:sp>
      <p:sp>
        <p:nvSpPr>
          <p:cNvPr id="4" name="Text Placeholder 3">
            <a:extLst>
              <a:ext uri="{FF2B5EF4-FFF2-40B4-BE49-F238E27FC236}">
                <a16:creationId xmlns:a16="http://schemas.microsoft.com/office/drawing/2014/main" id="{0D98616D-829C-44D6-8BB5-3F2B7AA3C248}"/>
              </a:ext>
            </a:extLst>
          </p:cNvPr>
          <p:cNvSpPr>
            <a:spLocks noGrp="1"/>
          </p:cNvSpPr>
          <p:nvPr>
            <p:ph type="body" sz="quarter" idx="33"/>
          </p:nvPr>
        </p:nvSpPr>
        <p:spPr/>
        <p:txBody>
          <a:bodyPr/>
          <a:lstStyle/>
          <a:p>
            <a:endParaRPr lang="en-GB"/>
          </a:p>
        </p:txBody>
      </p:sp>
      <p:pic>
        <p:nvPicPr>
          <p:cNvPr id="5" name="Picture 4">
            <a:extLst>
              <a:ext uri="{FF2B5EF4-FFF2-40B4-BE49-F238E27FC236}">
                <a16:creationId xmlns:a16="http://schemas.microsoft.com/office/drawing/2014/main" id="{79DFC9C1-851F-4888-9A98-86C6CE4CF05B}"/>
              </a:ext>
            </a:extLst>
          </p:cNvPr>
          <p:cNvPicPr>
            <a:picLocks noChangeAspect="1"/>
          </p:cNvPicPr>
          <p:nvPr/>
        </p:nvPicPr>
        <p:blipFill rotWithShape="1">
          <a:blip r:embed="rId2"/>
          <a:srcRect t="3410" r="5179" b="2029"/>
          <a:stretch/>
        </p:blipFill>
        <p:spPr>
          <a:xfrm>
            <a:off x="525881" y="772156"/>
            <a:ext cx="11239399" cy="5242588"/>
          </a:xfrm>
          <a:prstGeom prst="rect">
            <a:avLst/>
          </a:prstGeom>
        </p:spPr>
      </p:pic>
    </p:spTree>
    <p:extLst>
      <p:ext uri="{BB962C8B-B14F-4D97-AF65-F5344CB8AC3E}">
        <p14:creationId xmlns:p14="http://schemas.microsoft.com/office/powerpoint/2010/main" val="4952523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1500" fill="hold"/>
                                        <p:tgtEl>
                                          <p:spTgt spid="5"/>
                                        </p:tgtEl>
                                        <p:attrNameLst>
                                          <p:attrName>ppt_w</p:attrName>
                                        </p:attrNameLst>
                                      </p:cBhvr>
                                      <p:tavLst>
                                        <p:tav tm="0">
                                          <p:val>
                                            <p:fltVal val="0"/>
                                          </p:val>
                                        </p:tav>
                                        <p:tav tm="100000">
                                          <p:val>
                                            <p:strVal val="#ppt_w"/>
                                          </p:val>
                                        </p:tav>
                                      </p:tavLst>
                                    </p:anim>
                                    <p:anim calcmode="lin" valueType="num">
                                      <p:cBhvr>
                                        <p:cTn id="8" dur="1500" fill="hold"/>
                                        <p:tgtEl>
                                          <p:spTgt spid="5"/>
                                        </p:tgtEl>
                                        <p:attrNameLst>
                                          <p:attrName>ppt_h</p:attrName>
                                        </p:attrNameLst>
                                      </p:cBhvr>
                                      <p:tavLst>
                                        <p:tav tm="0">
                                          <p:val>
                                            <p:fltVal val="0"/>
                                          </p:val>
                                        </p:tav>
                                        <p:tav tm="100000">
                                          <p:val>
                                            <p:strVal val="#ppt_h"/>
                                          </p:val>
                                        </p:tav>
                                      </p:tavLst>
                                    </p:anim>
                                    <p:anim calcmode="lin" valueType="num">
                                      <p:cBhvr>
                                        <p:cTn id="9" dur="1500" fill="hold"/>
                                        <p:tgtEl>
                                          <p:spTgt spid="5"/>
                                        </p:tgtEl>
                                        <p:attrNameLst>
                                          <p:attrName>style.rotation</p:attrName>
                                        </p:attrNameLst>
                                      </p:cBhvr>
                                      <p:tavLst>
                                        <p:tav tm="0">
                                          <p:val>
                                            <p:fltVal val="90"/>
                                          </p:val>
                                        </p:tav>
                                        <p:tav tm="100000">
                                          <p:val>
                                            <p:fltVal val="0"/>
                                          </p:val>
                                        </p:tav>
                                      </p:tavLst>
                                    </p:anim>
                                    <p:animEffect transition="in" filter="fade">
                                      <p:cBhvr>
                                        <p:cTn id="1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09822-9C7B-43A2-8BE3-462BD9ADED47}"/>
              </a:ext>
            </a:extLst>
          </p:cNvPr>
          <p:cNvSpPr>
            <a:spLocks noGrp="1"/>
          </p:cNvSpPr>
          <p:nvPr>
            <p:ph sz="quarter" idx="10"/>
          </p:nvPr>
        </p:nvSpPr>
        <p:spPr>
          <a:xfrm>
            <a:off x="525881" y="1277498"/>
            <a:ext cx="5470473" cy="4437502"/>
          </a:xfrm>
        </p:spPr>
        <p:txBody>
          <a:bodyPr/>
          <a:lstStyle/>
          <a:p>
            <a:pPr marL="0" indent="0">
              <a:buNone/>
            </a:pPr>
            <a:r>
              <a:rPr lang="en-GB" dirty="0"/>
              <a:t>AGS4 enhancements</a:t>
            </a:r>
          </a:p>
          <a:p>
            <a:r>
              <a:rPr lang="en-GB" dirty="0"/>
              <a:t>Advanced lab testing</a:t>
            </a:r>
          </a:p>
          <a:p>
            <a:r>
              <a:rPr lang="en-GB" dirty="0"/>
              <a:t>Wireline geophysics </a:t>
            </a:r>
          </a:p>
          <a:p>
            <a:pPr marL="0" indent="0">
              <a:buNone/>
            </a:pPr>
            <a:endParaRPr lang="en-GB" dirty="0"/>
          </a:p>
          <a:p>
            <a:pPr marL="0" indent="0">
              <a:buNone/>
            </a:pPr>
            <a:r>
              <a:rPr lang="en-GB" dirty="0"/>
              <a:t>AGS5 (end of 2019?)</a:t>
            </a:r>
          </a:p>
          <a:p>
            <a:r>
              <a:rPr lang="en-GB" b="1" dirty="0">
                <a:solidFill>
                  <a:srgbClr val="FF0000"/>
                </a:solidFill>
              </a:rPr>
              <a:t>Support JSON/other format output</a:t>
            </a:r>
          </a:p>
          <a:p>
            <a:pPr marL="0" indent="0">
              <a:buNone/>
            </a:pPr>
            <a:endParaRPr lang="en-GB" dirty="0"/>
          </a:p>
          <a:p>
            <a:pPr marL="0" indent="0">
              <a:buNone/>
            </a:pPr>
            <a:r>
              <a:rPr lang="en-GB" dirty="0"/>
              <a:t>but also looking at…</a:t>
            </a:r>
          </a:p>
          <a:p>
            <a:r>
              <a:rPr lang="en-GB" dirty="0"/>
              <a:t>GI (hole) scheduling</a:t>
            </a:r>
          </a:p>
          <a:p>
            <a:r>
              <a:rPr lang="en-GB" dirty="0"/>
              <a:t>Extend to include all factual report data (so AGS data can be primary deliverable)</a:t>
            </a:r>
          </a:p>
          <a:p>
            <a:endParaRPr lang="en-GB" dirty="0"/>
          </a:p>
        </p:txBody>
      </p:sp>
      <p:sp>
        <p:nvSpPr>
          <p:cNvPr id="3" name="Title 2">
            <a:extLst>
              <a:ext uri="{FF2B5EF4-FFF2-40B4-BE49-F238E27FC236}">
                <a16:creationId xmlns:a16="http://schemas.microsoft.com/office/drawing/2014/main" id="{41E4E780-1898-46B6-98E6-2C743C2C51D2}"/>
              </a:ext>
            </a:extLst>
          </p:cNvPr>
          <p:cNvSpPr>
            <a:spLocks noGrp="1"/>
          </p:cNvSpPr>
          <p:nvPr>
            <p:ph type="title"/>
          </p:nvPr>
        </p:nvSpPr>
        <p:spPr/>
        <p:txBody>
          <a:bodyPr/>
          <a:lstStyle/>
          <a:p>
            <a:r>
              <a:rPr lang="en-GB" dirty="0"/>
              <a:t>AGS format future plans</a:t>
            </a:r>
          </a:p>
        </p:txBody>
      </p:sp>
      <p:sp>
        <p:nvSpPr>
          <p:cNvPr id="4" name="Text Placeholder 3">
            <a:extLst>
              <a:ext uri="{FF2B5EF4-FFF2-40B4-BE49-F238E27FC236}">
                <a16:creationId xmlns:a16="http://schemas.microsoft.com/office/drawing/2014/main" id="{CF3D475A-CA66-410A-B1C9-BC08E42D87EF}"/>
              </a:ext>
            </a:extLst>
          </p:cNvPr>
          <p:cNvSpPr>
            <a:spLocks noGrp="1"/>
          </p:cNvSpPr>
          <p:nvPr>
            <p:ph type="body" sz="quarter" idx="33"/>
          </p:nvPr>
        </p:nvSpPr>
        <p:spPr/>
        <p:txBody>
          <a:bodyPr/>
          <a:lstStyle/>
          <a:p>
            <a:endParaRPr lang="en-GB"/>
          </a:p>
        </p:txBody>
      </p:sp>
      <p:sp>
        <p:nvSpPr>
          <p:cNvPr id="7" name="Content Placeholder 1">
            <a:extLst>
              <a:ext uri="{FF2B5EF4-FFF2-40B4-BE49-F238E27FC236}">
                <a16:creationId xmlns:a16="http://schemas.microsoft.com/office/drawing/2014/main" id="{6EE1D9B0-8103-452F-A816-D6CB6742BCE0}"/>
              </a:ext>
            </a:extLst>
          </p:cNvPr>
          <p:cNvSpPr txBox="1">
            <a:spLocks/>
          </p:cNvSpPr>
          <p:nvPr/>
        </p:nvSpPr>
        <p:spPr>
          <a:xfrm>
            <a:off x="6416660" y="1277498"/>
            <a:ext cx="5470473" cy="4437502"/>
          </a:xfrm>
          <a:prstGeom prst="rect">
            <a:avLst/>
          </a:prstGeom>
        </p:spPr>
        <p:txBody>
          <a:bodyPr lIns="0" tIns="0" rIns="0" bIns="0">
            <a:noAutofit/>
          </a:bodyPr>
          <a:lstStyle>
            <a:lvl1pPr marL="236969" indent="-236969" algn="l" defTabSz="1197317" rtl="0" eaLnBrk="1" latinLnBrk="0" hangingPunct="1">
              <a:lnSpc>
                <a:spcPts val="2600"/>
              </a:lnSpc>
              <a:spcBef>
                <a:spcPts val="261"/>
              </a:spcBef>
              <a:buClr>
                <a:schemeClr val="accent2"/>
              </a:buClr>
              <a:buFont typeface="Arial" pitchFamily="34" charset="0"/>
              <a:buChar char="•"/>
              <a:defRPr sz="2400" kern="1200" baseline="0">
                <a:solidFill>
                  <a:schemeClr val="tx1"/>
                </a:solidFill>
                <a:latin typeface="Times New Roman"/>
                <a:ea typeface="+mn-ea"/>
                <a:cs typeface="Times New Roman"/>
              </a:defRPr>
            </a:lvl1pPr>
            <a:lvl2pPr marL="473937" indent="-236969" algn="l" defTabSz="1197317" rtl="0" eaLnBrk="1" latinLnBrk="0" hangingPunct="1">
              <a:lnSpc>
                <a:spcPts val="2600"/>
              </a:lnSpc>
              <a:spcBef>
                <a:spcPts val="261"/>
              </a:spcBef>
              <a:buClr>
                <a:schemeClr val="accent2"/>
              </a:buClr>
              <a:buFont typeface="Lucida Grande"/>
              <a:buChar char="-"/>
              <a:defRPr sz="2400" kern="1200" baseline="0">
                <a:solidFill>
                  <a:schemeClr val="tx1"/>
                </a:solidFill>
                <a:latin typeface="Times New Roman"/>
                <a:ea typeface="+mn-ea"/>
                <a:cs typeface="Times New Roman"/>
              </a:defRPr>
            </a:lvl2pPr>
            <a:lvl3pPr marL="710906" indent="-236969" algn="l" defTabSz="1197317" rtl="0" eaLnBrk="1" latinLnBrk="0" hangingPunct="1">
              <a:lnSpc>
                <a:spcPts val="2400"/>
              </a:lnSpc>
              <a:spcBef>
                <a:spcPts val="261"/>
              </a:spcBef>
              <a:buClr>
                <a:srgbClr val="28AAE1"/>
              </a:buClr>
              <a:buFont typeface="Lucida Grande"/>
              <a:buChar char="-"/>
              <a:defRPr sz="2200" kern="1200" baseline="0">
                <a:solidFill>
                  <a:schemeClr val="tx1"/>
                </a:solidFill>
                <a:latin typeface="Times New Roman"/>
                <a:ea typeface="+mn-ea"/>
                <a:cs typeface="Times New Roman"/>
              </a:defRPr>
            </a:lvl3pPr>
            <a:lvl4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4pPr>
            <a:lvl5pPr marL="721766" indent="-234945" algn="l" defTabSz="1197317" rtl="0" eaLnBrk="1" latinLnBrk="0" hangingPunct="1">
              <a:lnSpc>
                <a:spcPts val="2400"/>
              </a:lnSpc>
              <a:spcBef>
                <a:spcPts val="261"/>
              </a:spcBef>
              <a:buClr>
                <a:srgbClr val="28AAE1"/>
              </a:buClr>
              <a:buFont typeface="Lucida Grande"/>
              <a:buChar char="-"/>
              <a:tabLst/>
              <a:defRPr sz="2200" kern="1200" baseline="0">
                <a:solidFill>
                  <a:schemeClr val="tx1"/>
                </a:solidFill>
                <a:latin typeface="Times New Roman"/>
                <a:ea typeface="+mn-ea"/>
                <a:cs typeface="Times New Roman"/>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GB" dirty="0"/>
              <a:t>Major extensions</a:t>
            </a:r>
          </a:p>
          <a:p>
            <a:r>
              <a:rPr lang="en-GB" b="1" dirty="0">
                <a:solidFill>
                  <a:srgbClr val="FF0000"/>
                </a:solidFill>
              </a:rPr>
              <a:t>Ground model and interpreted data (</a:t>
            </a:r>
            <a:r>
              <a:rPr lang="en-GB" b="1" dirty="0" err="1">
                <a:solidFill>
                  <a:srgbClr val="FF0000"/>
                </a:solidFill>
              </a:rPr>
              <a:t>AGSi</a:t>
            </a:r>
            <a:r>
              <a:rPr lang="en-GB" b="1" dirty="0">
                <a:solidFill>
                  <a:srgbClr val="FF0000"/>
                </a:solidFill>
              </a:rPr>
              <a:t>)</a:t>
            </a:r>
          </a:p>
          <a:p>
            <a:r>
              <a:rPr lang="en-GB" dirty="0"/>
              <a:t>Piling</a:t>
            </a:r>
          </a:p>
          <a:p>
            <a:r>
              <a:rPr lang="en-GB" dirty="0"/>
              <a:t>Grouting</a:t>
            </a:r>
          </a:p>
          <a:p>
            <a:r>
              <a:rPr lang="en-GB" dirty="0"/>
              <a:t>Earthworks?</a:t>
            </a:r>
          </a:p>
          <a:p>
            <a:endParaRPr lang="en-GB" dirty="0"/>
          </a:p>
        </p:txBody>
      </p:sp>
    </p:spTree>
    <p:extLst>
      <p:ext uri="{BB962C8B-B14F-4D97-AF65-F5344CB8AC3E}">
        <p14:creationId xmlns:p14="http://schemas.microsoft.com/office/powerpoint/2010/main" val="383667195"/>
      </p:ext>
    </p:extLst>
  </p:cSld>
  <p:clrMapOvr>
    <a:masterClrMapping/>
  </p:clrMapOvr>
  <p:transition spd="slow">
    <p:fade/>
  </p:transition>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28AF73"/>
      </a:accent1>
      <a:accent2>
        <a:srgbClr val="28AF73"/>
      </a:accent2>
      <a:accent3>
        <a:srgbClr val="28AF73"/>
      </a:accent3>
      <a:accent4>
        <a:srgbClr val="28AF73"/>
      </a:accent4>
      <a:accent5>
        <a:srgbClr val="28AF73"/>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436E1755-55FF-49AF-901A-0AF710AA446A}"/>
    </a:ext>
  </a:extLst>
</a:theme>
</file>

<file path=docProps/app.xml><?xml version="1.0" encoding="utf-8"?>
<Properties xmlns="http://schemas.openxmlformats.org/officeDocument/2006/extended-properties" xmlns:vt="http://schemas.openxmlformats.org/officeDocument/2006/docPropsVTypes">
  <Template>Arup Theme Widescreen (16x9)</Template>
  <TotalTime>889</TotalTime>
  <Words>649</Words>
  <Application>Microsoft Office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Lucida Grande</vt:lpstr>
      <vt:lpstr>Times New Roman</vt:lpstr>
      <vt:lpstr>Arup widescreen test</vt:lpstr>
      <vt:lpstr>The AGS data format</vt:lpstr>
      <vt:lpstr>Introduction to AGS</vt:lpstr>
      <vt:lpstr>History of the AGS Data Format</vt:lpstr>
      <vt:lpstr>What is the AGS format?  How is it used?</vt:lpstr>
      <vt:lpstr>Scope of AGS format</vt:lpstr>
      <vt:lpstr>AGS schema</vt:lpstr>
      <vt:lpstr>What is the schema: Data dictionary</vt:lpstr>
      <vt:lpstr>What does an AGS file look like?</vt:lpstr>
      <vt:lpstr>AGS format future plans</vt:lpstr>
      <vt:lpstr>AGSi Extension for ground models and interpreted data</vt:lpstr>
      <vt:lpstr>AGSi Extension for ground models and interpreted data</vt:lpstr>
      <vt:lpstr>AGSi draft schema</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AGS data format</dc:title>
  <dc:creator>Neil Chadwick</dc:creator>
  <cp:lastModifiedBy>Neil Chadwick</cp:lastModifiedBy>
  <cp:revision>54</cp:revision>
  <dcterms:created xsi:type="dcterms:W3CDTF">2019-01-16T18:36:00Z</dcterms:created>
  <dcterms:modified xsi:type="dcterms:W3CDTF">2019-01-21T10:57:00Z</dcterms:modified>
</cp:coreProperties>
</file>