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9" r:id="rId2"/>
    <p:sldId id="329" r:id="rId3"/>
    <p:sldId id="489" r:id="rId4"/>
    <p:sldId id="490" r:id="rId5"/>
    <p:sldId id="488" r:id="rId6"/>
    <p:sldId id="482" r:id="rId7"/>
    <p:sldId id="483" r:id="rId8"/>
    <p:sldId id="481" r:id="rId9"/>
    <p:sldId id="484" r:id="rId10"/>
    <p:sldId id="335" r:id="rId11"/>
    <p:sldId id="334" r:id="rId12"/>
    <p:sldId id="485" r:id="rId13"/>
    <p:sldId id="486" r:id="rId14"/>
    <p:sldId id="48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brima" panose="02000000000000000000" pitchFamily="2" charset="0"/>
      <p:regular r:id="rId22"/>
      <p:bold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Lato Black" panose="020B0604020202020204" charset="0"/>
      <p:bold r:id="rId28"/>
      <p:boldItalic r:id="rId29"/>
    </p:embeddedFont>
    <p:embeddedFont>
      <p:font typeface="Seravek" panose="020B0503040000020004" pitchFamily="34" charset="0"/>
      <p:regular r:id="rId30"/>
      <p:bold r:id="rId31"/>
      <p:italic r:id="rId32"/>
      <p:boldItalic r:id="rId33"/>
    </p:embeddedFont>
    <p:embeddedFont>
      <p:font typeface="Seravek ExtraLight" panose="020B0503040000020004" pitchFamily="34" charset="0"/>
      <p:regular r:id="rId34"/>
      <p:italic r:id="rId35"/>
    </p:embeddedFont>
    <p:embeddedFont>
      <p:font typeface="Seravek Light" panose="020B0503040000020004" pitchFamily="34" charset="0"/>
      <p:regular r:id="rId36"/>
      <p:italic r:id="rId37"/>
    </p:embeddedFont>
    <p:embeddedFont>
      <p:font typeface="Seravek Medium" panose="020B0703050000020004" pitchFamily="34" charset="0"/>
      <p:bold r:id="rId38"/>
      <p:boldItalic r:id="rId39"/>
    </p:embeddedFont>
  </p:embeddedFontLst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3A4"/>
    <a:srgbClr val="5B9BD5"/>
    <a:srgbClr val="0055A6"/>
    <a:srgbClr val="00546B"/>
    <a:srgbClr val="008751"/>
    <a:srgbClr val="00844D"/>
    <a:srgbClr val="E6E6E6"/>
    <a:srgbClr val="004898"/>
    <a:srgbClr val="999999"/>
    <a:srgbClr val="007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78129" autoAdjust="0"/>
  </p:normalViewPr>
  <p:slideViewPr>
    <p:cSldViewPr snapToGrid="0">
      <p:cViewPr varScale="1">
        <p:scale>
          <a:sx n="120" d="100"/>
          <a:sy n="120" d="100"/>
        </p:scale>
        <p:origin x="45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02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FFB9D5-8122-4A5E-BB5D-C6339E2031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2C393-FEFD-4C6F-82B9-16C37C1721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35914-4649-40FC-8FF5-5CEBF9C4E4AC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6D925-002B-4863-826D-253780B9ED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1152B-E820-4FC2-8401-7035353AEC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1318F-81E7-4402-95F3-0A873C73AF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98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FC677-4B7F-41FD-86EC-FD483D9E9FB2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CDDC-3786-40E6-A7F7-7268DB438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7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FHWA = Federal Highways Authority</a:t>
            </a:r>
          </a:p>
          <a:p>
            <a:endParaRPr lang="en-GB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Consortium of Organizations for Strong Motion Observation Systems (COSMOS)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ACDDC-3786-40E6-A7F7-7268DB438F3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97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ACDDC-3786-40E6-A7F7-7268DB438F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3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FHWA = Federal Highways Authority</a:t>
            </a:r>
          </a:p>
          <a:p>
            <a:endParaRPr lang="en-GB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Consortium of Organizations for Strong Motion Observation Systems (COSMOS)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ACDDC-3786-40E6-A7F7-7268DB438F3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33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1 was written by Keynetix (Chris Bray)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 2 was written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contract  - http://www.galdosinc.com/  - they have lots of GML knowledge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ACDDC-3786-40E6-A7F7-7268DB438F33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49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put together in an 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ACDDC-3786-40E6-A7F7-7268DB438F3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32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ACDDC-3786-40E6-A7F7-7268DB438F3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8837">
            <a:off x="1021151" y="-5067365"/>
            <a:ext cx="11265151" cy="1322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0399" y="-122453"/>
            <a:ext cx="4151818" cy="1790700"/>
          </a:xfrm>
          <a:prstGeom prst="rect">
            <a:avLst/>
          </a:prstGeom>
        </p:spPr>
        <p:txBody>
          <a:bodyPr anchor="b"/>
          <a:lstStyle>
            <a:lvl1pPr algn="l">
              <a:defRPr sz="4500" baseline="0"/>
            </a:lvl1pPr>
          </a:lstStyle>
          <a:p>
            <a:r>
              <a:rPr lang="en-US" dirty="0"/>
              <a:t>Example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4080" y="1668246"/>
            <a:ext cx="4191001" cy="12418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latin typeface="Seravek ExtraLight" panose="020B05030400000200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Example Sub title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049915" y="4685524"/>
            <a:ext cx="903132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Seravek Medium" panose="020B0703050000020004" pitchFamily="34" charset="0"/>
              </a:rPr>
              <a:t>keynetix.com</a:t>
            </a:r>
          </a:p>
        </p:txBody>
      </p:sp>
    </p:spTree>
    <p:extLst>
      <p:ext uri="{BB962C8B-B14F-4D97-AF65-F5344CB8AC3E}">
        <p14:creationId xmlns:p14="http://schemas.microsoft.com/office/powerpoint/2010/main" val="96635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00856" y="4584753"/>
            <a:ext cx="5112568" cy="309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65516"/>
            <a:ext cx="7056784" cy="378042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0158-465F-4990-9993-6C7DBB0375DA}" type="datetime1">
              <a:rPr lang="en-GB" smtClean="0"/>
              <a:t>21/01/2019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C32-BF96-4D16-BC64-6F80ED8BAC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8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00856" y="4584753"/>
            <a:ext cx="5112568" cy="309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65516"/>
            <a:ext cx="7056784" cy="378042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0158-465F-4990-9993-6C7DBB0375DA}" type="datetime1">
              <a:rPr lang="en-GB" smtClean="0"/>
              <a:t>21/01/2019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C32-BF96-4D16-BC64-6F80ED8BAC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76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034D-6B3F-47A4-B46D-1D22F6DA8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6570" y="1119824"/>
            <a:ext cx="5693569" cy="32563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GB" sz="2100" kern="1200" dirty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5pPr>
          </a:lstStyle>
          <a:p>
            <a:r>
              <a:rPr lang="en-GB" dirty="0">
                <a:solidFill>
                  <a:srgbClr val="516C86"/>
                </a:solidFill>
                <a:latin typeface="Lato"/>
              </a:rPr>
              <a:t>No more than 5 bullets per page</a:t>
            </a:r>
          </a:p>
          <a:p>
            <a:pPr lvl="1"/>
            <a:r>
              <a:rPr lang="en-GB" sz="1500" dirty="0">
                <a:solidFill>
                  <a:srgbClr val="5C636B"/>
                </a:solidFill>
                <a:latin typeface="Lato"/>
              </a:rPr>
              <a:t>Sub bullets allowed</a:t>
            </a:r>
          </a:p>
          <a:p>
            <a:pPr lvl="2"/>
            <a:r>
              <a:rPr lang="en-GB" dirty="0">
                <a:solidFill>
                  <a:srgbClr val="5C636B"/>
                </a:solidFill>
                <a:latin typeface="Lato"/>
              </a:rPr>
              <a:t>To 3 levels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Only First level is bulleted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Carl will provide better bullet image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Keep words to a minimum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Less is more!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961D66-3D3D-49C7-99A3-A44594A3F5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6" y="4604290"/>
            <a:ext cx="3019855" cy="399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CB03B-C6CE-4FCD-BE6F-94FE5FABFE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7134601" y="3260225"/>
            <a:ext cx="4704598" cy="4327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75B193-F00E-458A-8AD0-62B417DBCF0B}"/>
              </a:ext>
            </a:extLst>
          </p:cNvPr>
          <p:cNvSpPr txBox="1"/>
          <p:nvPr userDrawn="1"/>
        </p:nvSpPr>
        <p:spPr>
          <a:xfrm>
            <a:off x="8083969" y="4796264"/>
            <a:ext cx="1256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909090"/>
                </a:solidFill>
                <a:latin typeface="Lato" panose="020F0502020204030203" pitchFamily="34" charset="0"/>
              </a:rPr>
              <a:t>keynetix.cloud</a:t>
            </a:r>
            <a:endParaRPr lang="en-GB" sz="900" b="1" dirty="0">
              <a:solidFill>
                <a:srgbClr val="909090"/>
              </a:solidFill>
              <a:latin typeface="Lato" panose="020F050202020403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71F422-2378-4C3B-9178-C50992D1A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686" y="288818"/>
            <a:ext cx="6426994" cy="399723"/>
          </a:xfrm>
          <a:prstGeom prst="rect">
            <a:avLst/>
          </a:prstGeom>
        </p:spPr>
        <p:txBody>
          <a:bodyPr/>
          <a:lstStyle>
            <a:lvl1pPr>
              <a:defRPr lang="en-GB" sz="2250" kern="1200" dirty="0">
                <a:solidFill>
                  <a:srgbClr val="909090"/>
                </a:solidFill>
                <a:latin typeface="Lato Black" panose="020F0A02020204030203" pitchFamily="34" charset="0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for The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21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034D-6B3F-47A4-B46D-1D22F6DA8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6570" y="1119824"/>
            <a:ext cx="5693569" cy="32563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GB" sz="2100" kern="1200" dirty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5pPr>
          </a:lstStyle>
          <a:p>
            <a:r>
              <a:rPr lang="en-GB" dirty="0">
                <a:solidFill>
                  <a:srgbClr val="516C86"/>
                </a:solidFill>
                <a:latin typeface="Lato"/>
              </a:rPr>
              <a:t>No more than 5 bullets per page</a:t>
            </a:r>
          </a:p>
          <a:p>
            <a:pPr lvl="1"/>
            <a:r>
              <a:rPr lang="en-GB" sz="1500" dirty="0">
                <a:solidFill>
                  <a:srgbClr val="5C636B"/>
                </a:solidFill>
                <a:latin typeface="Lato"/>
              </a:rPr>
              <a:t>Sub bullets allowed</a:t>
            </a:r>
          </a:p>
          <a:p>
            <a:pPr lvl="2"/>
            <a:r>
              <a:rPr lang="en-GB" dirty="0">
                <a:solidFill>
                  <a:srgbClr val="5C636B"/>
                </a:solidFill>
                <a:latin typeface="Lato"/>
              </a:rPr>
              <a:t>To 3 levels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Only First level is bulleted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Carl will provide better bullet image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Keep words to a minimum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Less is more!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961D66-3D3D-49C7-99A3-A44594A3F5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6" y="4604290"/>
            <a:ext cx="3019855" cy="399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CB03B-C6CE-4FCD-BE6F-94FE5FABFE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7134601" y="3260225"/>
            <a:ext cx="4704598" cy="4327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75B193-F00E-458A-8AD0-62B417DBCF0B}"/>
              </a:ext>
            </a:extLst>
          </p:cNvPr>
          <p:cNvSpPr txBox="1"/>
          <p:nvPr userDrawn="1"/>
        </p:nvSpPr>
        <p:spPr>
          <a:xfrm>
            <a:off x="8083969" y="4796264"/>
            <a:ext cx="1256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909090"/>
                </a:solidFill>
                <a:latin typeface="Lato" panose="020F0502020204030203" pitchFamily="34" charset="0"/>
              </a:rPr>
              <a:t>keynetix.cloud</a:t>
            </a:r>
            <a:endParaRPr lang="en-GB" sz="900" b="1" dirty="0">
              <a:solidFill>
                <a:srgbClr val="909090"/>
              </a:solidFill>
              <a:latin typeface="Lato" panose="020F050202020403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71F422-2378-4C3B-9178-C50992D1A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686" y="288818"/>
            <a:ext cx="6426994" cy="399723"/>
          </a:xfrm>
          <a:prstGeom prst="rect">
            <a:avLst/>
          </a:prstGeom>
        </p:spPr>
        <p:txBody>
          <a:bodyPr/>
          <a:lstStyle>
            <a:lvl1pPr>
              <a:defRPr lang="en-GB" sz="2250" kern="1200" dirty="0">
                <a:solidFill>
                  <a:srgbClr val="909090"/>
                </a:solidFill>
                <a:latin typeface="Lato Black" panose="020F0A02020204030203" pitchFamily="34" charset="0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for The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30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034D-6B3F-47A4-B46D-1D22F6DA8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6570" y="1119824"/>
            <a:ext cx="5693569" cy="32563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GB" sz="2100" kern="1200" dirty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5pPr>
          </a:lstStyle>
          <a:p>
            <a:r>
              <a:rPr lang="en-GB" dirty="0">
                <a:solidFill>
                  <a:srgbClr val="516C86"/>
                </a:solidFill>
                <a:latin typeface="Lato"/>
              </a:rPr>
              <a:t>No more than 5 bullets per page</a:t>
            </a:r>
          </a:p>
          <a:p>
            <a:pPr lvl="1"/>
            <a:r>
              <a:rPr lang="en-GB" sz="1500" dirty="0">
                <a:solidFill>
                  <a:srgbClr val="5C636B"/>
                </a:solidFill>
                <a:latin typeface="Lato"/>
              </a:rPr>
              <a:t>Sub bullets allowed</a:t>
            </a:r>
          </a:p>
          <a:p>
            <a:pPr lvl="2"/>
            <a:r>
              <a:rPr lang="en-GB" dirty="0">
                <a:solidFill>
                  <a:srgbClr val="5C636B"/>
                </a:solidFill>
                <a:latin typeface="Lato"/>
              </a:rPr>
              <a:t>To 3 levels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Only First level is bulleted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Carl will provide better bullet image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Keep words to a minimum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Less is more!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961D66-3D3D-49C7-99A3-A44594A3F5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6" y="4604290"/>
            <a:ext cx="3019855" cy="399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CB03B-C6CE-4FCD-BE6F-94FE5FABFE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7134601" y="3260225"/>
            <a:ext cx="4704598" cy="4327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75B193-F00E-458A-8AD0-62B417DBCF0B}"/>
              </a:ext>
            </a:extLst>
          </p:cNvPr>
          <p:cNvSpPr txBox="1"/>
          <p:nvPr userDrawn="1"/>
        </p:nvSpPr>
        <p:spPr>
          <a:xfrm>
            <a:off x="8083969" y="4796264"/>
            <a:ext cx="1256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909090"/>
                </a:solidFill>
                <a:latin typeface="Lato" panose="020F0502020204030203" pitchFamily="34" charset="0"/>
              </a:rPr>
              <a:t>keynetix.cloud</a:t>
            </a:r>
            <a:endParaRPr lang="en-GB" sz="900" b="1" dirty="0">
              <a:solidFill>
                <a:srgbClr val="909090"/>
              </a:solidFill>
              <a:latin typeface="Lato" panose="020F050202020403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71F422-2378-4C3B-9178-C50992D1A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686" y="288818"/>
            <a:ext cx="6426994" cy="399723"/>
          </a:xfrm>
          <a:prstGeom prst="rect">
            <a:avLst/>
          </a:prstGeom>
        </p:spPr>
        <p:txBody>
          <a:bodyPr/>
          <a:lstStyle>
            <a:lvl1pPr>
              <a:defRPr lang="en-GB" sz="2250" kern="1200" dirty="0">
                <a:solidFill>
                  <a:srgbClr val="909090"/>
                </a:solidFill>
                <a:latin typeface="Lato Black" panose="020F0A02020204030203" pitchFamily="34" charset="0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for The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74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034D-6B3F-47A4-B46D-1D22F6DA8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6570" y="1119824"/>
            <a:ext cx="5693569" cy="32563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GB" sz="2100" kern="1200" dirty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5pPr>
          </a:lstStyle>
          <a:p>
            <a:r>
              <a:rPr lang="en-GB" dirty="0">
                <a:solidFill>
                  <a:srgbClr val="516C86"/>
                </a:solidFill>
                <a:latin typeface="Lato"/>
              </a:rPr>
              <a:t>No more than 5 bullets per page</a:t>
            </a:r>
          </a:p>
          <a:p>
            <a:pPr lvl="1"/>
            <a:r>
              <a:rPr lang="en-GB" sz="1500" dirty="0">
                <a:solidFill>
                  <a:srgbClr val="5C636B"/>
                </a:solidFill>
                <a:latin typeface="Lato"/>
              </a:rPr>
              <a:t>Sub bullets allowed</a:t>
            </a:r>
          </a:p>
          <a:p>
            <a:pPr lvl="2"/>
            <a:r>
              <a:rPr lang="en-GB" dirty="0">
                <a:solidFill>
                  <a:srgbClr val="5C636B"/>
                </a:solidFill>
                <a:latin typeface="Lato"/>
              </a:rPr>
              <a:t>To 3 levels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Only First level is bulleted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Carl will provide better bullet image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Keep words to a minimum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Less is more!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961D66-3D3D-49C7-99A3-A44594A3F5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6" y="4604290"/>
            <a:ext cx="3019855" cy="399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CB03B-C6CE-4FCD-BE6F-94FE5FABFE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7134601" y="3260225"/>
            <a:ext cx="4704598" cy="4327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75B193-F00E-458A-8AD0-62B417DBCF0B}"/>
              </a:ext>
            </a:extLst>
          </p:cNvPr>
          <p:cNvSpPr txBox="1"/>
          <p:nvPr userDrawn="1"/>
        </p:nvSpPr>
        <p:spPr>
          <a:xfrm>
            <a:off x="8083969" y="4796264"/>
            <a:ext cx="1256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909090"/>
                </a:solidFill>
                <a:latin typeface="Lato" panose="020F0502020204030203" pitchFamily="34" charset="0"/>
              </a:rPr>
              <a:t>keynetix.cloud</a:t>
            </a:r>
            <a:endParaRPr lang="en-GB" sz="900" b="1" dirty="0">
              <a:solidFill>
                <a:srgbClr val="909090"/>
              </a:solidFill>
              <a:latin typeface="Lato" panose="020F050202020403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71F422-2378-4C3B-9178-C50992D1A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686" y="288818"/>
            <a:ext cx="6426994" cy="399723"/>
          </a:xfrm>
          <a:prstGeom prst="rect">
            <a:avLst/>
          </a:prstGeom>
        </p:spPr>
        <p:txBody>
          <a:bodyPr/>
          <a:lstStyle>
            <a:lvl1pPr>
              <a:defRPr lang="en-GB" sz="2250" kern="1200" dirty="0">
                <a:solidFill>
                  <a:srgbClr val="909090"/>
                </a:solidFill>
                <a:latin typeface="Lato Black" panose="020F0A02020204030203" pitchFamily="34" charset="0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for The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12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8034D-6B3F-47A4-B46D-1D22F6DA8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6570" y="1119824"/>
            <a:ext cx="5693569" cy="32563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5C636B"/>
                </a:solidFill>
                <a:latin typeface="Lato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100" kern="1200" dirty="0" smtClean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GB" sz="2100" kern="1200" dirty="0">
                <a:solidFill>
                  <a:srgbClr val="516C86"/>
                </a:solidFill>
                <a:latin typeface="Lato"/>
                <a:ea typeface="+mn-ea"/>
                <a:cs typeface="+mn-cs"/>
              </a:defRPr>
            </a:lvl5pPr>
          </a:lstStyle>
          <a:p>
            <a:r>
              <a:rPr lang="en-GB" dirty="0">
                <a:solidFill>
                  <a:srgbClr val="516C86"/>
                </a:solidFill>
                <a:latin typeface="Lato"/>
              </a:rPr>
              <a:t>No more than 5 bullets per page</a:t>
            </a:r>
          </a:p>
          <a:p>
            <a:pPr lvl="1"/>
            <a:r>
              <a:rPr lang="en-GB" sz="1500" dirty="0">
                <a:solidFill>
                  <a:srgbClr val="5C636B"/>
                </a:solidFill>
                <a:latin typeface="Lato"/>
              </a:rPr>
              <a:t>Sub bullets allowed</a:t>
            </a:r>
          </a:p>
          <a:p>
            <a:pPr lvl="2"/>
            <a:r>
              <a:rPr lang="en-GB" dirty="0">
                <a:solidFill>
                  <a:srgbClr val="5C636B"/>
                </a:solidFill>
                <a:latin typeface="Lato"/>
              </a:rPr>
              <a:t>To 3 levels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Only First level is bulleted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Carl will provide better bullet image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Keep words to a minimum</a:t>
            </a:r>
          </a:p>
          <a:p>
            <a:r>
              <a:rPr lang="en-GB" dirty="0">
                <a:solidFill>
                  <a:srgbClr val="516C86"/>
                </a:solidFill>
                <a:latin typeface="Lato"/>
              </a:rPr>
              <a:t>Less is more!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961D66-3D3D-49C7-99A3-A44594A3F5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6" y="4604290"/>
            <a:ext cx="3019855" cy="399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CB03B-C6CE-4FCD-BE6F-94FE5FABFE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>
            <a:off x="7134601" y="3260225"/>
            <a:ext cx="4704598" cy="4327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75B193-F00E-458A-8AD0-62B417DBCF0B}"/>
              </a:ext>
            </a:extLst>
          </p:cNvPr>
          <p:cNvSpPr txBox="1"/>
          <p:nvPr userDrawn="1"/>
        </p:nvSpPr>
        <p:spPr>
          <a:xfrm>
            <a:off x="8083969" y="4796264"/>
            <a:ext cx="1256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>
                <a:solidFill>
                  <a:srgbClr val="909090"/>
                </a:solidFill>
                <a:latin typeface="Lato" panose="020F0502020204030203" pitchFamily="34" charset="0"/>
              </a:rPr>
              <a:t>keynetix.cloud</a:t>
            </a:r>
            <a:endParaRPr lang="en-GB" sz="900" b="1" dirty="0">
              <a:solidFill>
                <a:srgbClr val="909090"/>
              </a:solidFill>
              <a:latin typeface="Lato" panose="020F0502020204030203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71F422-2378-4C3B-9178-C50992D1AB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686" y="288818"/>
            <a:ext cx="6426994" cy="399723"/>
          </a:xfrm>
          <a:prstGeom prst="rect">
            <a:avLst/>
          </a:prstGeom>
        </p:spPr>
        <p:txBody>
          <a:bodyPr/>
          <a:lstStyle>
            <a:lvl1pPr>
              <a:defRPr lang="en-GB" sz="2250" kern="1200" dirty="0">
                <a:solidFill>
                  <a:srgbClr val="909090"/>
                </a:solidFill>
                <a:latin typeface="Lato Black" panose="020F0A02020204030203" pitchFamily="34" charset="0"/>
                <a:ea typeface="+mj-ea"/>
                <a:cs typeface="+mj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for The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93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ithout 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0399" y="-122453"/>
            <a:ext cx="4151818" cy="1790700"/>
          </a:xfrm>
          <a:prstGeom prst="rect">
            <a:avLst/>
          </a:prstGeom>
        </p:spPr>
        <p:txBody>
          <a:bodyPr anchor="b"/>
          <a:lstStyle>
            <a:lvl1pPr algn="l">
              <a:defRPr sz="45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Example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04080" y="1668246"/>
            <a:ext cx="4191001" cy="12418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Seravek ExtraLight" panose="020B05030400000200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Example Sub title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049915" y="4685524"/>
            <a:ext cx="903132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Seravek Medium" panose="020B0703050000020004" pitchFamily="34" charset="0"/>
              </a:rPr>
              <a:t>keynetix.com</a:t>
            </a:r>
          </a:p>
        </p:txBody>
      </p:sp>
      <p:pic>
        <p:nvPicPr>
          <p:cNvPr id="6" name="Picture 2" descr="E:\projects\diggs\marketing\images\DIGGS logo.png">
            <a:extLst>
              <a:ext uri="{FF2B5EF4-FFF2-40B4-BE49-F238E27FC236}">
                <a16:creationId xmlns:a16="http://schemas.microsoft.com/office/drawing/2014/main" id="{10DC863B-5C55-4C2C-940E-490707B9B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634" y="4403619"/>
            <a:ext cx="1328326" cy="5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6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720" y="243841"/>
            <a:ext cx="8556580" cy="4343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>
                <a:solidFill>
                  <a:srgbClr val="999999"/>
                </a:solidFill>
                <a:latin typeface="Seravek Medium" panose="020B0703050000020004" pitchFamily="34" charset="0"/>
              </a:defRPr>
            </a:lvl1pPr>
          </a:lstStyle>
          <a:p>
            <a:r>
              <a:rPr lang="en-US" dirty="0"/>
              <a:t>Title for slide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6107430" y="5143500"/>
            <a:ext cx="0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3036570" y="5143500"/>
            <a:ext cx="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36570" y="1119823"/>
            <a:ext cx="5688330" cy="3193097"/>
          </a:xfrm>
          <a:prstGeom prst="rect">
            <a:avLst/>
          </a:prstGeom>
        </p:spPr>
        <p:txBody>
          <a:bodyPr/>
          <a:lstStyle>
            <a:lvl1pPr marL="266700" indent="-266700">
              <a:spcAft>
                <a:spcPts val="750"/>
              </a:spcAft>
              <a:buSzPct val="120000"/>
              <a:buFont typeface="Arial" panose="020B0604020202020204" pitchFamily="34" charset="0"/>
              <a:buChar char="•"/>
              <a:defRPr baseline="0">
                <a:solidFill>
                  <a:srgbClr val="004898"/>
                </a:solidFill>
                <a:latin typeface="Seravek Light" panose="020B0503040000020004" pitchFamily="34" charset="0"/>
              </a:defRPr>
            </a:lvl1pPr>
            <a:lvl2pPr marL="540000">
              <a:defRPr sz="1600">
                <a:solidFill>
                  <a:schemeClr val="tx1"/>
                </a:solidFill>
                <a:latin typeface="Seravek Light" panose="020B0503040000020004" pitchFamily="34" charset="0"/>
              </a:defRPr>
            </a:lvl2pPr>
            <a:lvl3pPr marL="756000">
              <a:defRPr sz="1600">
                <a:solidFill>
                  <a:schemeClr val="tx1"/>
                </a:solidFill>
                <a:latin typeface="Seravek Light" panose="020B05030400000200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ravek Light" panose="020B05030400000200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ravek Light" panose="020B0503040000020004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2" descr="E:\projects\diggs\marketing\images\DIGGS logo.png">
            <a:extLst>
              <a:ext uri="{FF2B5EF4-FFF2-40B4-BE49-F238E27FC236}">
                <a16:creationId xmlns:a16="http://schemas.microsoft.com/office/drawing/2014/main" id="{FFDD8553-4BC1-4DEA-94D6-8AE3CA5BC6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634" y="4403619"/>
            <a:ext cx="1328326" cy="5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3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720" y="243841"/>
            <a:ext cx="8556580" cy="4343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>
                <a:solidFill>
                  <a:srgbClr val="999999"/>
                </a:solidFill>
                <a:latin typeface="Seravek Medium" panose="020B0703050000020004" pitchFamily="34" charset="0"/>
              </a:defRPr>
            </a:lvl1pPr>
          </a:lstStyle>
          <a:p>
            <a:r>
              <a:rPr lang="en-US" dirty="0"/>
              <a:t>Title for slide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6107430" y="5143500"/>
            <a:ext cx="0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3036570" y="5143500"/>
            <a:ext cx="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E:\projects\diggs\marketing\images\DIGGS logo.png">
            <a:extLst>
              <a:ext uri="{FF2B5EF4-FFF2-40B4-BE49-F238E27FC236}">
                <a16:creationId xmlns:a16="http://schemas.microsoft.com/office/drawing/2014/main" id="{FD950021-B4C3-404B-BDEA-9C4F501B9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634" y="4403619"/>
            <a:ext cx="1328326" cy="5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0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74838" y="1592263"/>
            <a:ext cx="3078162" cy="335597"/>
          </a:xfrm>
          <a:prstGeom prst="rect">
            <a:avLst/>
          </a:prstGeom>
          <a:solidFill>
            <a:srgbClr val="007FC8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ravek Light" panose="020B0503040000020004" pitchFamily="34" charset="0"/>
              </a:defRPr>
            </a:lvl1pPr>
          </a:lstStyle>
          <a:p>
            <a:pPr lvl="0"/>
            <a:r>
              <a:rPr lang="en-GB" dirty="0"/>
              <a:t>Picture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F6C4D-5B2E-41B5-868F-48F50B3CB178}"/>
              </a:ext>
            </a:extLst>
          </p:cNvPr>
          <p:cNvSpPr txBox="1"/>
          <p:nvPr userDrawn="1"/>
        </p:nvSpPr>
        <p:spPr>
          <a:xfrm>
            <a:off x="8049915" y="4685524"/>
            <a:ext cx="903132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000" dirty="0">
                <a:solidFill>
                  <a:srgbClr val="0154A2"/>
                </a:solidFill>
                <a:latin typeface="Seravek Medium" panose="020B0703050000020004" pitchFamily="34" charset="0"/>
              </a:rPr>
              <a:t>keynetix.com</a:t>
            </a:r>
          </a:p>
        </p:txBody>
      </p:sp>
    </p:spTree>
    <p:extLst>
      <p:ext uri="{BB962C8B-B14F-4D97-AF65-F5344CB8AC3E}">
        <p14:creationId xmlns:p14="http://schemas.microsoft.com/office/powerpoint/2010/main" val="38368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1703">
            <a:off x="-1692034" y="-4170091"/>
            <a:ext cx="12038688" cy="140637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23" y="2134477"/>
            <a:ext cx="4680403" cy="7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1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1113589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A894866-F06E-4B7F-9063-0FB0B92ADF4C}" type="datetimeFigureOut">
              <a:rPr lang="en-GB" smtClean="0"/>
              <a:pPr/>
              <a:t>21/01/2019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C32-BF96-4D16-BC64-6F80ED8BAC7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8400" y="267494"/>
            <a:ext cx="7416824" cy="817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504223" y="4709911"/>
            <a:ext cx="4176464" cy="4381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 baseline="0">
                <a:solidFill>
                  <a:srgbClr val="234696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457200" indent="0">
              <a:buNone/>
              <a:defRPr sz="2800" baseline="0">
                <a:latin typeface="Calibri" panose="020F0502020204030204" pitchFamily="34" charset="0"/>
              </a:defRPr>
            </a:lvl2pPr>
            <a:lvl3pPr marL="914400" indent="0">
              <a:buNone/>
              <a:defRPr sz="2800" baseline="0">
                <a:latin typeface="Calibri" panose="020F0502020204030204" pitchFamily="34" charset="0"/>
              </a:defRPr>
            </a:lvl3pPr>
            <a:lvl4pPr marL="1371600" indent="0">
              <a:buNone/>
              <a:defRPr sz="2800" baseline="0">
                <a:latin typeface="Calibri" panose="020F0502020204030204" pitchFamily="34" charset="0"/>
              </a:defRPr>
            </a:lvl4pPr>
            <a:lvl5pPr marL="1828800" indent="0">
              <a:buNone/>
              <a:defRPr sz="280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6548B-1342-4954-9AB7-28E7E00E3409}"/>
              </a:ext>
            </a:extLst>
          </p:cNvPr>
          <p:cNvSpPr txBox="1"/>
          <p:nvPr userDrawn="1"/>
        </p:nvSpPr>
        <p:spPr>
          <a:xfrm>
            <a:off x="8049915" y="4685524"/>
            <a:ext cx="903132" cy="22313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GB" sz="1000" dirty="0">
                <a:solidFill>
                  <a:srgbClr val="0154A2"/>
                </a:solidFill>
                <a:latin typeface="Seravek Medium" panose="020B0703050000020004" pitchFamily="34" charset="0"/>
              </a:rPr>
              <a:t>keynetix.com</a:t>
            </a:r>
          </a:p>
        </p:txBody>
      </p:sp>
    </p:spTree>
    <p:extLst>
      <p:ext uri="{BB962C8B-B14F-4D97-AF65-F5344CB8AC3E}">
        <p14:creationId xmlns:p14="http://schemas.microsoft.com/office/powerpoint/2010/main" val="5231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00856" y="4584753"/>
            <a:ext cx="5112568" cy="309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65516"/>
            <a:ext cx="7056784" cy="378042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0158-465F-4990-9993-6C7DBB0375DA}" type="datetime1">
              <a:rPr lang="en-GB" smtClean="0"/>
              <a:t>21/01/2019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C32-BF96-4D16-BC64-6F80ED8BAC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04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000856" y="4584753"/>
            <a:ext cx="5112568" cy="309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65516"/>
            <a:ext cx="7056784" cy="378042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9582"/>
            <a:ext cx="8229600" cy="339447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0158-465F-4990-9993-6C7DBB0375DA}" type="datetime1">
              <a:rPr lang="en-GB" smtClean="0"/>
              <a:t>21/01/2019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8C32-BF96-4D16-BC64-6F80ED8BAC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z="1100" dirty="0">
                <a:solidFill>
                  <a:schemeClr val="bg1"/>
                </a:solidFill>
                <a:latin typeface="Seravek" panose="020B0503040000020004" pitchFamily="34" charset="0"/>
              </a:rPr>
              <a:t>keynetix.com</a:t>
            </a:r>
            <a:fld id="{B220A7FF-3559-4FBB-9BC9-393CDDC5601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787AA-3949-427C-B474-4E58CE7E524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0" y="4519373"/>
            <a:ext cx="2643254" cy="4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7" r:id="rId4"/>
    <p:sldLayoutId id="2147483655" r:id="rId5"/>
    <p:sldLayoutId id="2147483654" r:id="rId6"/>
    <p:sldLayoutId id="2147483658" r:id="rId7"/>
    <p:sldLayoutId id="2147483662" r:id="rId8"/>
    <p:sldLayoutId id="2147483663" r:id="rId9"/>
    <p:sldLayoutId id="2147483664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bg1"/>
          </a:solidFill>
          <a:latin typeface="Seravek ExtraLigh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bg1"/>
          </a:solidFill>
          <a:latin typeface="Seravek ExtraLight" panose="020B0503040000020004" pitchFamily="34" charset="0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BCB7-6533-453A-BED9-1CC053DC4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94EBE-7110-466B-B604-473827878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Past, Present and Future</a:t>
            </a:r>
          </a:p>
          <a:p>
            <a:r>
              <a:rPr lang="en-US" dirty="0"/>
              <a:t>G</a:t>
            </a:r>
            <a:r>
              <a:rPr lang="en-GB" dirty="0" err="1"/>
              <a:t>ary</a:t>
            </a:r>
            <a:r>
              <a:rPr lang="en-GB" dirty="0"/>
              <a:t> Morin: Director and Co-Founder</a:t>
            </a:r>
          </a:p>
          <a:p>
            <a:r>
              <a:rPr lang="en-US" dirty="0"/>
              <a:t>G</a:t>
            </a:r>
            <a:r>
              <a:rPr lang="en-GB" dirty="0"/>
              <a:t>ary.morin@Keynetix.com</a:t>
            </a:r>
          </a:p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A4EF2A-3A56-4F4A-BE65-68F77D17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8" y="2564546"/>
            <a:ext cx="1058479" cy="16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EC43-EB1C-42CB-917F-5835342B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Defined or Other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5B1170-7954-4B5C-8032-B35AD398B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majority of properties are defined in the schema but there will be times when you need project specific values.</a:t>
            </a:r>
          </a:p>
          <a:p>
            <a:r>
              <a:rPr lang="en-GB" dirty="0"/>
              <a:t>These can be defined using a name and value combination in a specific object.  These are often referred to as Name/Value pairs.</a:t>
            </a:r>
          </a:p>
        </p:txBody>
      </p:sp>
    </p:spTree>
    <p:extLst>
      <p:ext uri="{BB962C8B-B14F-4D97-AF65-F5344CB8AC3E}">
        <p14:creationId xmlns:p14="http://schemas.microsoft.com/office/powerpoint/2010/main" val="12160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A321A8F-72D1-46BD-B7A8-B432C186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3" y="775678"/>
            <a:ext cx="4948617" cy="35921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5327F-B61C-4B99-9DD8-46884EF2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Extract from DIGGS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9E324-8AC6-48D4-B6CA-48BA1A69C8F9}"/>
              </a:ext>
            </a:extLst>
          </p:cNvPr>
          <p:cNvSpPr txBox="1"/>
          <p:nvPr/>
        </p:nvSpPr>
        <p:spPr>
          <a:xfrm>
            <a:off x="7140981" y="1004236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Project Object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C6969-ED61-465F-BC36-A005BD036BDA}"/>
              </a:ext>
            </a:extLst>
          </p:cNvPr>
          <p:cNvCxnSpPr>
            <a:cxnSpLocks/>
          </p:cNvCxnSpPr>
          <p:nvPr/>
        </p:nvCxnSpPr>
        <p:spPr>
          <a:xfrm>
            <a:off x="2625985" y="858559"/>
            <a:ext cx="45149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CCB05F-5E3E-4520-A60B-27A45AE0AA55}"/>
              </a:ext>
            </a:extLst>
          </p:cNvPr>
          <p:cNvCxnSpPr>
            <a:cxnSpLocks/>
          </p:cNvCxnSpPr>
          <p:nvPr/>
        </p:nvCxnSpPr>
        <p:spPr>
          <a:xfrm>
            <a:off x="2625985" y="1457689"/>
            <a:ext cx="45149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0011B3-7F89-4DC8-8B56-1DAA346B9177}"/>
              </a:ext>
            </a:extLst>
          </p:cNvPr>
          <p:cNvCxnSpPr>
            <a:cxnSpLocks/>
          </p:cNvCxnSpPr>
          <p:nvPr/>
        </p:nvCxnSpPr>
        <p:spPr>
          <a:xfrm>
            <a:off x="2798221" y="3445869"/>
            <a:ext cx="4342760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A0F30-149D-48C3-9237-6A4F8DABD516}"/>
              </a:ext>
            </a:extLst>
          </p:cNvPr>
          <p:cNvCxnSpPr>
            <a:cxnSpLocks/>
          </p:cNvCxnSpPr>
          <p:nvPr/>
        </p:nvCxnSpPr>
        <p:spPr>
          <a:xfrm>
            <a:off x="2727256" y="3004956"/>
            <a:ext cx="4413725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3B3FBD-4C41-43EC-83A5-546EC522D174}"/>
              </a:ext>
            </a:extLst>
          </p:cNvPr>
          <p:cNvSpPr txBox="1"/>
          <p:nvPr/>
        </p:nvSpPr>
        <p:spPr>
          <a:xfrm>
            <a:off x="7140981" y="2963803"/>
            <a:ext cx="12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Remark Object in </a:t>
            </a:r>
          </a:p>
          <a:p>
            <a:r>
              <a:rPr lang="en-GB" sz="1200" dirty="0">
                <a:solidFill>
                  <a:schemeClr val="accent6"/>
                </a:solidFill>
              </a:rPr>
              <a:t>Borehole Object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34C638-96EA-4767-916D-46CF0218E022}"/>
              </a:ext>
            </a:extLst>
          </p:cNvPr>
          <p:cNvCxnSpPr>
            <a:cxnSpLocks/>
          </p:cNvCxnSpPr>
          <p:nvPr/>
        </p:nvCxnSpPr>
        <p:spPr>
          <a:xfrm>
            <a:off x="2798221" y="3654110"/>
            <a:ext cx="434276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2D9D04-51DE-41A8-BA32-D959A6E431F3}"/>
              </a:ext>
            </a:extLst>
          </p:cNvPr>
          <p:cNvSpPr txBox="1"/>
          <p:nvPr/>
        </p:nvSpPr>
        <p:spPr>
          <a:xfrm>
            <a:off x="7140980" y="3515610"/>
            <a:ext cx="1741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Reference Link to Project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1DBC71-4E9E-40E4-BE9B-30A875F8DD94}"/>
              </a:ext>
            </a:extLst>
          </p:cNvPr>
          <p:cNvCxnSpPr>
            <a:cxnSpLocks/>
          </p:cNvCxnSpPr>
          <p:nvPr/>
        </p:nvCxnSpPr>
        <p:spPr>
          <a:xfrm>
            <a:off x="2798221" y="3792609"/>
            <a:ext cx="434276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D36225-DACA-4197-A929-240821E9C2E9}"/>
              </a:ext>
            </a:extLst>
          </p:cNvPr>
          <p:cNvCxnSpPr>
            <a:cxnSpLocks/>
          </p:cNvCxnSpPr>
          <p:nvPr/>
        </p:nvCxnSpPr>
        <p:spPr>
          <a:xfrm>
            <a:off x="2852899" y="4367821"/>
            <a:ext cx="434276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9E337D-FCC0-4432-BF4E-7957B20D0EAD}"/>
              </a:ext>
            </a:extLst>
          </p:cNvPr>
          <p:cNvSpPr txBox="1"/>
          <p:nvPr/>
        </p:nvSpPr>
        <p:spPr>
          <a:xfrm>
            <a:off x="7195659" y="3941715"/>
            <a:ext cx="2042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</a:rPr>
              <a:t>Other Name/Value Properties</a:t>
            </a:r>
          </a:p>
        </p:txBody>
      </p:sp>
    </p:spTree>
    <p:extLst>
      <p:ext uri="{BB962C8B-B14F-4D97-AF65-F5344CB8AC3E}">
        <p14:creationId xmlns:p14="http://schemas.microsoft.com/office/powerpoint/2010/main" val="413007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DEB6-8F8A-443C-B687-C8D9792A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0" y="2354580"/>
            <a:ext cx="8556580" cy="43434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Where now for DIGGS?</a:t>
            </a:r>
          </a:p>
        </p:txBody>
      </p:sp>
    </p:spTree>
    <p:extLst>
      <p:ext uri="{BB962C8B-B14F-4D97-AF65-F5344CB8AC3E}">
        <p14:creationId xmlns:p14="http://schemas.microsoft.com/office/powerpoint/2010/main" val="279680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59D1-E5DA-4412-A49D-C4826F8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0506-BB59-49FC-B76E-A4BFAA2DC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Programs available to extract data from gINT, AGS or HoleBASE via Keynetix</a:t>
            </a:r>
          </a:p>
          <a:p>
            <a:r>
              <a:rPr lang="en-GB" dirty="0"/>
              <a:t>Webservices available for conversion to CSV data via </a:t>
            </a:r>
            <a:r>
              <a:rPr lang="en-GB" dirty="0" err="1"/>
              <a:t>Dataforensics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82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59D1-E5DA-4412-A49D-C4826F8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0506-BB59-49FC-B76E-A4BFAA2DC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More USA DOTs are now looking to specify the delivery of data using DIGGS now there are affordable tools available to create it.</a:t>
            </a:r>
          </a:p>
        </p:txBody>
      </p:sp>
    </p:spTree>
    <p:extLst>
      <p:ext uri="{BB962C8B-B14F-4D97-AF65-F5344CB8AC3E}">
        <p14:creationId xmlns:p14="http://schemas.microsoft.com/office/powerpoint/2010/main" val="294541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DEB6-8F8A-443C-B687-C8D9792A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0" y="2354580"/>
            <a:ext cx="8556580" cy="43434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problem DIGGS Solves</a:t>
            </a:r>
          </a:p>
        </p:txBody>
      </p:sp>
    </p:spTree>
    <p:extLst>
      <p:ext uri="{BB962C8B-B14F-4D97-AF65-F5344CB8AC3E}">
        <p14:creationId xmlns:p14="http://schemas.microsoft.com/office/powerpoint/2010/main" val="273025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E2F-726E-461C-99F3-F120B6F5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in USA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17569-CE53-4529-AE1A-9ABEBF5BE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253A4"/>
                </a:solidFill>
              </a:rPr>
              <a:t>Data Standardization is not common within states or companies!</a:t>
            </a:r>
          </a:p>
          <a:p>
            <a:r>
              <a:rPr lang="en-GB" dirty="0">
                <a:solidFill>
                  <a:srgbClr val="0253A4"/>
                </a:solidFill>
              </a:rPr>
              <a:t>Each project has its own data structure</a:t>
            </a:r>
          </a:p>
          <a:p>
            <a:r>
              <a:rPr lang="en-GB" dirty="0">
                <a:solidFill>
                  <a:srgbClr val="0253A4"/>
                </a:solidFill>
              </a:rPr>
              <a:t>Data not delivered to DOTs</a:t>
            </a:r>
          </a:p>
          <a:p>
            <a:endParaRPr lang="en-GB" dirty="0">
              <a:solidFill>
                <a:srgbClr val="0253A4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9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59D1-E5DA-4412-A49D-C4826F8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Data is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0506-BB59-49FC-B76E-A4BFAA2DC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Initial Phase</a:t>
            </a:r>
          </a:p>
          <a:p>
            <a:pPr lvl="1"/>
            <a:r>
              <a:rPr lang="en-GB" dirty="0"/>
              <a:t>SI factual data</a:t>
            </a:r>
          </a:p>
          <a:p>
            <a:pPr lvl="1"/>
            <a:r>
              <a:rPr lang="en-GB" dirty="0"/>
              <a:t>laboratory testing</a:t>
            </a:r>
          </a:p>
          <a:p>
            <a:pPr lvl="1"/>
            <a:r>
              <a:rPr lang="en-GB" dirty="0" err="1"/>
              <a:t>insitu</a:t>
            </a:r>
            <a:r>
              <a:rPr lang="en-GB" dirty="0"/>
              <a:t> testing</a:t>
            </a:r>
          </a:p>
          <a:p>
            <a:pPr lvl="1"/>
            <a:r>
              <a:rPr lang="en-GB" dirty="0"/>
              <a:t>monitoring</a:t>
            </a:r>
          </a:p>
          <a:p>
            <a:r>
              <a:rPr lang="en-GB" dirty="0"/>
              <a:t>Additional investigation</a:t>
            </a:r>
          </a:p>
          <a:p>
            <a:pPr lvl="1"/>
            <a:r>
              <a:rPr lang="en-GB" dirty="0"/>
              <a:t>Piling</a:t>
            </a:r>
          </a:p>
          <a:p>
            <a:pPr lvl="1"/>
            <a:r>
              <a:rPr lang="en-GB" dirty="0"/>
              <a:t>Pile Load Testing Data</a:t>
            </a:r>
          </a:p>
        </p:txBody>
      </p:sp>
    </p:spTree>
    <p:extLst>
      <p:ext uri="{BB962C8B-B14F-4D97-AF65-F5344CB8AC3E}">
        <p14:creationId xmlns:p14="http://schemas.microsoft.com/office/powerpoint/2010/main" val="198233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DEB6-8F8A-443C-B687-C8D9792A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0" y="2354580"/>
            <a:ext cx="8556580" cy="43434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History of DIGGS</a:t>
            </a:r>
          </a:p>
        </p:txBody>
      </p:sp>
    </p:spTree>
    <p:extLst>
      <p:ext uri="{BB962C8B-B14F-4D97-AF65-F5344CB8AC3E}">
        <p14:creationId xmlns:p14="http://schemas.microsoft.com/office/powerpoint/2010/main" val="274632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E2F-726E-461C-99F3-F120B6F5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History of DIGGS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17569-CE53-4529-AE1A-9ABEBF5BE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253A4"/>
                </a:solidFill>
              </a:rPr>
              <a:t>Project</a:t>
            </a:r>
            <a:r>
              <a:rPr lang="en-GB" dirty="0">
                <a:solidFill>
                  <a:srgbClr val="FF0000"/>
                </a:solidFill>
              </a:rPr>
              <a:t> “D</a:t>
            </a:r>
            <a:r>
              <a:rPr lang="en-GB" dirty="0"/>
              <a:t>igital </a:t>
            </a:r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GB" dirty="0"/>
              <a:t>nterchange for </a:t>
            </a:r>
            <a:r>
              <a:rPr lang="en-GB" dirty="0">
                <a:solidFill>
                  <a:srgbClr val="FF0000"/>
                </a:solidFill>
              </a:rPr>
              <a:t>G</a:t>
            </a:r>
            <a:r>
              <a:rPr lang="en-GB" dirty="0"/>
              <a:t>eotechnical and </a:t>
            </a:r>
            <a:r>
              <a:rPr lang="en-GB" dirty="0" err="1">
                <a:solidFill>
                  <a:srgbClr val="FF0000"/>
                </a:solidFill>
              </a:rPr>
              <a:t>G</a:t>
            </a:r>
            <a:r>
              <a:rPr lang="en-GB" dirty="0" err="1"/>
              <a:t>eoenvironmental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pecialists” started in 2004.</a:t>
            </a:r>
          </a:p>
          <a:p>
            <a:r>
              <a:rPr lang="en-GB" dirty="0"/>
              <a:t>Pooled Study fund by FHWA with 20 DOTs as sponsors</a:t>
            </a:r>
          </a:p>
          <a:p>
            <a:r>
              <a:rPr lang="en-GB" dirty="0"/>
              <a:t>Also included AGS, COMOS who had existing data dictionaries and formats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0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E2F-726E-461C-99F3-F120B6F5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History of DIGGS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17569-CE53-4529-AE1A-9ABEBF5BE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0253A4"/>
                </a:solidFill>
              </a:rPr>
              <a:t>2009 - Version 1 released for review</a:t>
            </a:r>
          </a:p>
          <a:p>
            <a:pPr lvl="1"/>
            <a:r>
              <a:rPr lang="en-GB" dirty="0">
                <a:solidFill>
                  <a:srgbClr val="0253A4"/>
                </a:solidFill>
              </a:rPr>
              <a:t>Many suggestions and improvements requested</a:t>
            </a:r>
          </a:p>
          <a:p>
            <a:r>
              <a:rPr lang="en-GB" dirty="0">
                <a:solidFill>
                  <a:srgbClr val="0253A4"/>
                </a:solidFill>
              </a:rPr>
              <a:t>2012 - Version 2.0 released</a:t>
            </a:r>
          </a:p>
          <a:p>
            <a:pPr lvl="1"/>
            <a:r>
              <a:rPr lang="en-GB" dirty="0">
                <a:solidFill>
                  <a:srgbClr val="0253A4"/>
                </a:solidFill>
              </a:rPr>
              <a:t>Additional tools made available for users to create and consume the data</a:t>
            </a:r>
          </a:p>
          <a:p>
            <a:r>
              <a:rPr lang="en-GB" dirty="0">
                <a:solidFill>
                  <a:srgbClr val="0253A4"/>
                </a:solidFill>
              </a:rPr>
              <a:t>2014 – Project moved to </a:t>
            </a:r>
            <a:r>
              <a:rPr lang="en-GB" dirty="0" err="1">
                <a:solidFill>
                  <a:srgbClr val="0253A4"/>
                </a:solidFill>
              </a:rPr>
              <a:t>Geoinstitute</a:t>
            </a:r>
            <a:r>
              <a:rPr lang="en-GB" dirty="0">
                <a:solidFill>
                  <a:srgbClr val="0253A4"/>
                </a:solidFill>
              </a:rPr>
              <a:t> Technical Committee</a:t>
            </a:r>
          </a:p>
          <a:p>
            <a:r>
              <a:rPr lang="en-GB" dirty="0">
                <a:solidFill>
                  <a:srgbClr val="0253A4"/>
                </a:solidFill>
              </a:rPr>
              <a:t>2018 – Version 2.5 released</a:t>
            </a:r>
          </a:p>
          <a:p>
            <a:pPr lvl="1"/>
            <a:r>
              <a:rPr lang="en-GB" dirty="0">
                <a:solidFill>
                  <a:srgbClr val="0253A4"/>
                </a:solidFill>
              </a:rPr>
              <a:t>Specified by Ohio DOT and 2 other DOTs, backed by USGS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83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DEB6-8F8A-443C-B687-C8D9792A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0" y="2354580"/>
            <a:ext cx="8556580" cy="43434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What is in a DIGGS File?</a:t>
            </a:r>
          </a:p>
        </p:txBody>
      </p:sp>
    </p:spTree>
    <p:extLst>
      <p:ext uri="{BB962C8B-B14F-4D97-AF65-F5344CB8AC3E}">
        <p14:creationId xmlns:p14="http://schemas.microsoft.com/office/powerpoint/2010/main" val="9692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1C79-847E-4157-B915-27C68FEE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DIGGS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6B07-1095-4126-B44E-B347F581F6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GML compatible XML file</a:t>
            </a:r>
          </a:p>
          <a:p>
            <a:r>
              <a:rPr lang="en-GB" dirty="0"/>
              <a:t>A combination of the COSMOS and AGS Dictionaries</a:t>
            </a:r>
          </a:p>
          <a:p>
            <a:r>
              <a:rPr lang="en-GB" dirty="0"/>
              <a:t>Compatible with AGS 4</a:t>
            </a:r>
          </a:p>
          <a:p>
            <a:pPr lvl="1"/>
            <a:r>
              <a:rPr lang="en-GB" dirty="0"/>
              <a:t>AGS to DIGGS converter is now available free from Keynetix. </a:t>
            </a:r>
          </a:p>
        </p:txBody>
      </p:sp>
    </p:spTree>
    <p:extLst>
      <p:ext uri="{BB962C8B-B14F-4D97-AF65-F5344CB8AC3E}">
        <p14:creationId xmlns:p14="http://schemas.microsoft.com/office/powerpoint/2010/main" val="65278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33800</TotalTime>
  <Words>413</Words>
  <Application>Microsoft Office PowerPoint</Application>
  <PresentationFormat>On-screen Show (16:9)</PresentationFormat>
  <Paragraphs>69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Seravek</vt:lpstr>
      <vt:lpstr>Seravek Light</vt:lpstr>
      <vt:lpstr>Lato</vt:lpstr>
      <vt:lpstr>Seravek ExtraLight</vt:lpstr>
      <vt:lpstr>Seravek Medium</vt:lpstr>
      <vt:lpstr>Arial</vt:lpstr>
      <vt:lpstr>Ebrima</vt:lpstr>
      <vt:lpstr>Lato Black</vt:lpstr>
      <vt:lpstr>Office Theme</vt:lpstr>
      <vt:lpstr>DIGGS</vt:lpstr>
      <vt:lpstr>The problem DIGGS Solves</vt:lpstr>
      <vt:lpstr>Data in USA</vt:lpstr>
      <vt:lpstr>What Data is Included</vt:lpstr>
      <vt:lpstr>History of DIGGS</vt:lpstr>
      <vt:lpstr>History of DIGGS</vt:lpstr>
      <vt:lpstr>History of DIGGS</vt:lpstr>
      <vt:lpstr>What is in a DIGGS File?</vt:lpstr>
      <vt:lpstr>What is a DIGGS file</vt:lpstr>
      <vt:lpstr>Defined or Other properties</vt:lpstr>
      <vt:lpstr>Extract from DIGGS file</vt:lpstr>
      <vt:lpstr>Where now for DIGGS?</vt:lpstr>
      <vt:lpstr>Software</vt:lpstr>
      <vt:lpstr>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Hayley Maher</dc:creator>
  <cp:lastModifiedBy>Gary Morin</cp:lastModifiedBy>
  <cp:revision>300</cp:revision>
  <dcterms:created xsi:type="dcterms:W3CDTF">2015-06-29T14:04:49Z</dcterms:created>
  <dcterms:modified xsi:type="dcterms:W3CDTF">2019-01-21T17:50:35Z</dcterms:modified>
</cp:coreProperties>
</file>