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8" r:id="rId2"/>
    <p:sldId id="309" r:id="rId3"/>
    <p:sldId id="297" r:id="rId4"/>
    <p:sldId id="299" r:id="rId5"/>
    <p:sldId id="307" r:id="rId6"/>
    <p:sldId id="302" r:id="rId7"/>
    <p:sldId id="291" r:id="rId8"/>
    <p:sldId id="310" r:id="rId9"/>
    <p:sldId id="313" r:id="rId10"/>
    <p:sldId id="311" r:id="rId11"/>
    <p:sldId id="316" r:id="rId12"/>
    <p:sldId id="314" r:id="rId13"/>
    <p:sldId id="315" r:id="rId14"/>
    <p:sldId id="312" r:id="rId15"/>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ek Suchocki" initials="MS" lastIdx="5" clrIdx="0">
    <p:extLst>
      <p:ext uri="{19B8F6BF-5375-455C-9EA6-DF929625EA0E}">
        <p15:presenceInfo xmlns:p15="http://schemas.microsoft.com/office/powerpoint/2012/main" userId="S-1-5-21-1935655697-515967899-682003330-217927" providerId="AD"/>
      </p:ext>
    </p:extLst>
  </p:cmAuthor>
  <p:cmAuthor id="2" name="CASTAING Christophe" initials="CC" lastIdx="3" clrIdx="1">
    <p:extLst>
      <p:ext uri="{19B8F6BF-5375-455C-9EA6-DF929625EA0E}">
        <p15:presenceInfo xmlns:p15="http://schemas.microsoft.com/office/powerpoint/2012/main" userId="S-1-5-21-905241040-3145657910-2882862558-1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FC7"/>
    <a:srgbClr val="E9EDF4"/>
    <a:srgbClr val="604A7B"/>
    <a:srgbClr val="D0D8E8"/>
    <a:srgbClr val="B3A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6" y="108"/>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18T11:12:54.156" idx="5">
    <p:pos x="10" y="10"/>
    <p:text>Does this slide help for the Rail Summit audience? It is potentially confusing for them to know which organisation to work with. It may be easier to answer questions if they come up on which group to join rather than show this slide?
So recommendation is hide this slide.</p:text>
    <p:extLst>
      <p:ext uri="{C676402C-5697-4E1C-873F-D02D1690AC5C}">
        <p15:threadingInfo xmlns:p15="http://schemas.microsoft.com/office/powerpoint/2012/main" timeZoneBias="-60"/>
      </p:ext>
    </p:extLst>
  </p:cm>
  <p:cm authorId="2" dt="2018-09-25T17:31:48.770" idx="3">
    <p:pos x="10" y="146"/>
    <p:text>NO, you are right</p:text>
    <p:extLst>
      <p:ext uri="{C676402C-5697-4E1C-873F-D02D1690AC5C}">
        <p15:threadingInfo xmlns:p15="http://schemas.microsoft.com/office/powerpoint/2012/main" timeZoneBias="-120">
          <p15:parentCm authorId="1"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8BEADE8-9205-40E4-9D18-B8A7A57A5A60}" type="datetimeFigureOut">
              <a:rPr lang="fr-FR" smtClean="0"/>
              <a:t>23/01/2019</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60C07C57-52D6-4FAF-B801-BC381AA0D2D2}" type="slidenum">
              <a:rPr lang="fr-FR" smtClean="0"/>
              <a:t>‹N°›</a:t>
            </a:fld>
            <a:endParaRPr lang="fr-FR"/>
          </a:p>
        </p:txBody>
      </p:sp>
    </p:spTree>
    <p:extLst>
      <p:ext uri="{BB962C8B-B14F-4D97-AF65-F5344CB8AC3E}">
        <p14:creationId xmlns:p14="http://schemas.microsoft.com/office/powerpoint/2010/main" val="3592003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12993AF-2344-47CB-A857-E5D0EC3CF484}" type="datetimeFigureOut">
              <a:rPr lang="fr-FR" smtClean="0"/>
              <a:pPr/>
              <a:t>23/01/2019</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4E476DF-7C78-4EDA-A6CA-EAB76D61DC5A}" type="slidenum">
              <a:rPr lang="fr-FR" smtClean="0"/>
              <a:pPr/>
              <a:t>‹N°›</a:t>
            </a:fld>
            <a:endParaRPr lang="fr-FR"/>
          </a:p>
        </p:txBody>
      </p:sp>
    </p:spTree>
    <p:extLst>
      <p:ext uri="{BB962C8B-B14F-4D97-AF65-F5344CB8AC3E}">
        <p14:creationId xmlns:p14="http://schemas.microsoft.com/office/powerpoint/2010/main" val="448248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DCFE7A9D-EB47-450C-97D0-530A801A62D2}" type="slidenum">
              <a:rPr lang="en-GB" smtClean="0"/>
              <a:t>2</a:t>
            </a:fld>
            <a:endParaRPr lang="en-GB"/>
          </a:p>
        </p:txBody>
      </p:sp>
    </p:spTree>
    <p:extLst>
      <p:ext uri="{BB962C8B-B14F-4D97-AF65-F5344CB8AC3E}">
        <p14:creationId xmlns:p14="http://schemas.microsoft.com/office/powerpoint/2010/main" val="224504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4213"/>
            <a:ext cx="6100763" cy="3432175"/>
          </a:xfrm>
        </p:spPr>
      </p:sp>
      <p:sp>
        <p:nvSpPr>
          <p:cNvPr id="3" name="Espace réservé des commentaires 2"/>
          <p:cNvSpPr>
            <a:spLocks noGrp="1"/>
          </p:cNvSpPr>
          <p:nvPr>
            <p:ph type="body" idx="1"/>
          </p:nvPr>
        </p:nvSpPr>
        <p:spPr/>
        <p:txBody>
          <a:bodyPr/>
          <a:lstStyle/>
          <a:p>
            <a:r>
              <a:rPr lang="fr-FR" dirty="0" smtClean="0"/>
              <a:t>Qu’est ce que le scope</a:t>
            </a:r>
            <a:r>
              <a:rPr lang="fr-FR" baseline="0" dirty="0" smtClean="0"/>
              <a:t> des Infrastructures: </a:t>
            </a:r>
          </a:p>
          <a:p>
            <a:r>
              <a:rPr lang="fr-FR" baseline="0" dirty="0" smtClean="0"/>
              <a:t>	- une infrastructure </a:t>
            </a:r>
            <a:r>
              <a:rPr lang="fr-FR" baseline="0" dirty="0" err="1" smtClean="0"/>
              <a:t>routiére</a:t>
            </a:r>
            <a:r>
              <a:rPr lang="fr-FR" baseline="0" dirty="0" smtClean="0"/>
              <a:t>, ou un infrastructure ferroviaire, ou une infrastructure fluviale</a:t>
            </a:r>
          </a:p>
          <a:p>
            <a:endParaRPr lang="fr-FR" baseline="0" dirty="0" smtClean="0"/>
          </a:p>
          <a:p>
            <a:r>
              <a:rPr lang="fr-FR" baseline="0" dirty="0" smtClean="0"/>
              <a:t>Bien plus que tout autre objet modélisé en maquette numérique, il faut entrer dans le règne de la complexité.</a:t>
            </a:r>
          </a:p>
          <a:p>
            <a:endParaRPr lang="fr-FR" baseline="0" dirty="0" smtClean="0"/>
          </a:p>
          <a:p>
            <a:r>
              <a:rPr lang="fr-FR" baseline="0" dirty="0" smtClean="0"/>
              <a:t>En effet  une infrastructure c’est un </a:t>
            </a:r>
            <a:r>
              <a:rPr lang="fr-FR" baseline="0" dirty="0" err="1" smtClean="0"/>
              <a:t>aggrégat</a:t>
            </a:r>
            <a:r>
              <a:rPr lang="fr-FR" baseline="0" dirty="0" smtClean="0"/>
              <a:t> de d’objets hétérogènes tels que :</a:t>
            </a:r>
          </a:p>
          <a:p>
            <a:endParaRPr lang="fr-FR" baseline="0" dirty="0" smtClean="0"/>
          </a:p>
          <a:p>
            <a:r>
              <a:rPr lang="fr-FR" baseline="0" dirty="0" smtClean="0"/>
              <a:t>On modélise donc des objets de type:</a:t>
            </a:r>
          </a:p>
          <a:p>
            <a:pPr marL="171434" indent="-171434">
              <a:buFontTx/>
              <a:buChar char="-"/>
            </a:pPr>
            <a:r>
              <a:rPr lang="fr-FR" baseline="0" dirty="0" smtClean="0"/>
              <a:t>Génie civil linéaire</a:t>
            </a:r>
          </a:p>
          <a:p>
            <a:pPr marL="171434" indent="-171434">
              <a:buFontTx/>
              <a:buChar char="-"/>
            </a:pPr>
            <a:r>
              <a:rPr lang="fr-FR" baseline="0" dirty="0" smtClean="0"/>
              <a:t>Industriels</a:t>
            </a:r>
          </a:p>
          <a:p>
            <a:pPr marL="171434" indent="-171434">
              <a:buFontTx/>
              <a:buChar char="-"/>
            </a:pPr>
            <a:r>
              <a:rPr lang="fr-FR" baseline="0" dirty="0" smtClean="0"/>
              <a:t>Des structures</a:t>
            </a:r>
          </a:p>
          <a:p>
            <a:pPr marL="171434" indent="-171434">
              <a:buFontTx/>
              <a:buChar char="-"/>
            </a:pPr>
            <a:r>
              <a:rPr lang="fr-FR" baseline="0" dirty="0" smtClean="0"/>
              <a:t>Des objets connectés</a:t>
            </a:r>
          </a:p>
          <a:p>
            <a:pPr marL="171434" indent="-171434">
              <a:buFontTx/>
              <a:buChar char="-"/>
            </a:pPr>
            <a:r>
              <a:rPr lang="fr-FR" baseline="0" dirty="0" smtClean="0"/>
              <a:t>Mais aussi l’environnement </a:t>
            </a:r>
            <a:endParaRPr lang="en-GB" dirty="0"/>
          </a:p>
        </p:txBody>
      </p:sp>
      <p:sp>
        <p:nvSpPr>
          <p:cNvPr id="4" name="Espace réservé du numéro de diapositive 3"/>
          <p:cNvSpPr>
            <a:spLocks noGrp="1"/>
          </p:cNvSpPr>
          <p:nvPr>
            <p:ph type="sldNum" sz="quarter" idx="10"/>
          </p:nvPr>
        </p:nvSpPr>
        <p:spPr/>
        <p:txBody>
          <a:bodyPr/>
          <a:lstStyle/>
          <a:p>
            <a:fld id="{DCFE7A9D-EB47-450C-97D0-530A801A62D2}" type="slidenum">
              <a:rPr lang="en-GB" smtClean="0"/>
              <a:t>4</a:t>
            </a:fld>
            <a:endParaRPr lang="en-GB"/>
          </a:p>
        </p:txBody>
      </p:sp>
    </p:spTree>
    <p:extLst>
      <p:ext uri="{BB962C8B-B14F-4D97-AF65-F5344CB8AC3E}">
        <p14:creationId xmlns:p14="http://schemas.microsoft.com/office/powerpoint/2010/main" val="306183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r>
              <a:rPr lang="fr-FR" sz="1200" b="0" i="0" u="none" strike="noStrike" kern="1200" baseline="0" dirty="0">
                <a:solidFill>
                  <a:schemeClr val="tx1"/>
                </a:solidFill>
                <a:latin typeface="+mn-lt"/>
                <a:ea typeface="+mn-ea"/>
                <a:cs typeface="+mn-cs"/>
              </a:rPr>
              <a:t>Précisions</a:t>
            </a:r>
          </a:p>
          <a:p>
            <a:pPr marL="171450" indent="-171450">
              <a:buFont typeface="Arial" panose="020B0604020202020204" pitchFamily="34" charset="0"/>
              <a:buChar char="•"/>
            </a:pPr>
            <a:r>
              <a:rPr lang="fr-FR" sz="1200" b="0" i="0" u="none" strike="noStrike" kern="1200" baseline="0" dirty="0">
                <a:solidFill>
                  <a:schemeClr val="tx1"/>
                </a:solidFill>
                <a:latin typeface="+mn-lt"/>
                <a:ea typeface="+mn-ea"/>
                <a:cs typeface="+mn-cs"/>
              </a:rPr>
              <a:t>La </a:t>
            </a:r>
            <a:r>
              <a:rPr lang="fr-FR" sz="1200" b="1" i="0" u="none" strike="noStrike" kern="1200" baseline="0" dirty="0" err="1">
                <a:solidFill>
                  <a:schemeClr val="tx1"/>
                </a:solidFill>
                <a:latin typeface="+mn-lt"/>
                <a:ea typeface="+mn-ea"/>
                <a:cs typeface="+mn-cs"/>
              </a:rPr>
              <a:t>prénormalisation</a:t>
            </a:r>
            <a:r>
              <a:rPr lang="fr-FR" sz="1200" b="0" i="0" u="none" strike="noStrike" kern="1200" baseline="0" dirty="0">
                <a:solidFill>
                  <a:schemeClr val="tx1"/>
                </a:solidFill>
                <a:latin typeface="+mn-lt"/>
                <a:ea typeface="+mn-ea"/>
                <a:cs typeface="+mn-cs"/>
              </a:rPr>
              <a:t> correspond au moment où des acteurs nationaux ou internationaux se réunissent dans des cercles ou organisations nationales (par exemple, buildingSMART) et définissent des besoins et des éléments utiles à la communauté.</a:t>
            </a:r>
          </a:p>
          <a:p>
            <a:pPr marL="171450" indent="-171450">
              <a:buFont typeface="Arial" panose="020B0604020202020204" pitchFamily="34" charset="0"/>
              <a:buChar char="•"/>
            </a:pPr>
            <a:r>
              <a:rPr lang="fr-FR" sz="1200" b="0" i="0" u="none" strike="noStrike" kern="1200" baseline="0" dirty="0">
                <a:solidFill>
                  <a:schemeClr val="tx1"/>
                </a:solidFill>
                <a:latin typeface="+mn-lt"/>
                <a:ea typeface="+mn-ea"/>
                <a:cs typeface="+mn-cs"/>
              </a:rPr>
              <a:t>La </a:t>
            </a:r>
            <a:r>
              <a:rPr lang="fr-FR" sz="1200" b="1" i="0" u="none" strike="noStrike" kern="1200" baseline="0" dirty="0">
                <a:solidFill>
                  <a:schemeClr val="tx1"/>
                </a:solidFill>
                <a:latin typeface="+mn-lt"/>
                <a:ea typeface="+mn-ea"/>
                <a:cs typeface="+mn-cs"/>
              </a:rPr>
              <a:t>normalisation</a:t>
            </a:r>
            <a:r>
              <a:rPr lang="fr-FR" sz="1200" b="0" i="0" u="none" strike="noStrike" kern="1200" baseline="0" dirty="0">
                <a:solidFill>
                  <a:schemeClr val="tx1"/>
                </a:solidFill>
                <a:latin typeface="+mn-lt"/>
                <a:ea typeface="+mn-ea"/>
                <a:cs typeface="+mn-cs"/>
              </a:rPr>
              <a:t> est le moment où les experts se regroupent dans les instances de normalisation « publiques » pour rédiger les cadres de référence pour tous, potentiellement adressables et mobilisables sur nos marchés. Dans un premier temps, ils se réunissent, nationalement (en France à l’Afnor) et puis internationalement dans le CEN pour l’Europe, dans l’ISO pour l’ensemble du monde. Les accords de Vienne sont là pour coordonner les travaux entre le CEN et l’ISO.</a:t>
            </a:r>
          </a:p>
          <a:p>
            <a:pPr marL="171450" indent="-171450">
              <a:buFont typeface="Arial" panose="020B0604020202020204" pitchFamily="34" charset="0"/>
              <a:buChar char="•"/>
            </a:pPr>
            <a:endParaRPr lang="fr-FR"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fr-FR" sz="1200" b="0" i="0" u="none" strike="noStrike" kern="1200" baseline="0" dirty="0">
                <a:solidFill>
                  <a:schemeClr val="tx1"/>
                </a:solidFill>
                <a:latin typeface="+mn-lt"/>
                <a:ea typeface="+mn-ea"/>
                <a:cs typeface="+mn-cs"/>
              </a:rPr>
              <a:t>Le jeu d’acteurs </a:t>
            </a:r>
            <a:r>
              <a:rPr lang="fr-FR" sz="1200" b="0" i="0" u="none" strike="noStrike" kern="1200" baseline="0" dirty="0" err="1">
                <a:solidFill>
                  <a:schemeClr val="tx1"/>
                </a:solidFill>
                <a:latin typeface="+mn-lt"/>
                <a:ea typeface="+mn-ea"/>
                <a:cs typeface="+mn-cs"/>
              </a:rPr>
              <a:t>pré-normatif</a:t>
            </a:r>
            <a:r>
              <a:rPr lang="fr-FR" sz="1200" b="0" i="0" u="none" strike="noStrike" kern="1200" baseline="0" dirty="0">
                <a:solidFill>
                  <a:schemeClr val="tx1"/>
                </a:solidFill>
                <a:latin typeface="+mn-lt"/>
                <a:ea typeface="+mn-ea"/>
                <a:cs typeface="+mn-cs"/>
              </a:rPr>
              <a:t> donne déjà </a:t>
            </a:r>
            <a:r>
              <a:rPr lang="fr-FR" sz="1200" b="1" i="0" u="none" strike="noStrike" kern="1200" baseline="0" dirty="0">
                <a:solidFill>
                  <a:schemeClr val="tx1"/>
                </a:solidFill>
                <a:latin typeface="+mn-lt"/>
                <a:ea typeface="+mn-ea"/>
                <a:cs typeface="+mn-cs"/>
              </a:rPr>
              <a:t>une bonne idée du scope </a:t>
            </a:r>
            <a:r>
              <a:rPr lang="fr-FR" sz="1200" b="0" i="0" u="none" strike="noStrike" kern="1200" baseline="0" dirty="0">
                <a:solidFill>
                  <a:schemeClr val="tx1"/>
                </a:solidFill>
                <a:latin typeface="+mn-lt"/>
                <a:ea typeface="+mn-ea"/>
                <a:cs typeface="+mn-cs"/>
              </a:rPr>
              <a:t>:</a:t>
            </a:r>
          </a:p>
          <a:p>
            <a:pPr marL="171450" indent="-171450">
              <a:buFontTx/>
              <a:buChar char="-"/>
            </a:pPr>
            <a:r>
              <a:rPr lang="fr-FR" sz="1200" b="0" i="0" u="none" strike="noStrike" kern="1200" baseline="0" dirty="0">
                <a:solidFill>
                  <a:schemeClr val="tx1"/>
                </a:solidFill>
                <a:latin typeface="+mn-lt"/>
                <a:ea typeface="+mn-ea"/>
                <a:cs typeface="+mn-cs"/>
              </a:rPr>
              <a:t>Liaison Bâtiments-Infras = Construction, des territoires de la ville (OGC, UIC) – la notion d’asset intégrée &gt; </a:t>
            </a:r>
            <a:r>
              <a:rPr lang="fr-FR" sz="1200" b="1" i="0" u="none" strike="noStrike" kern="1200" baseline="0" dirty="0">
                <a:solidFill>
                  <a:schemeClr val="tx1"/>
                </a:solidFill>
                <a:latin typeface="+mn-lt"/>
                <a:ea typeface="+mn-ea"/>
                <a:cs typeface="+mn-cs"/>
              </a:rPr>
              <a:t>continuité numérique </a:t>
            </a:r>
          </a:p>
          <a:p>
            <a:pPr marL="171450" indent="-171450">
              <a:buFontTx/>
              <a:buChar char="-"/>
            </a:pPr>
            <a:r>
              <a:rPr lang="fr-FR" sz="1200" b="0" i="0" u="none" strike="noStrike" kern="1200" baseline="0" dirty="0">
                <a:solidFill>
                  <a:schemeClr val="tx1"/>
                </a:solidFill>
                <a:latin typeface="+mn-lt"/>
                <a:ea typeface="+mn-ea"/>
                <a:cs typeface="+mn-cs"/>
              </a:rPr>
              <a:t>Avant bâtiment était leader &gt; aujourd’hui dans bSI les</a:t>
            </a:r>
            <a:r>
              <a:rPr lang="fr-FR" sz="1200" b="1" i="0"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2 </a:t>
            </a:r>
            <a:r>
              <a:rPr lang="fr-FR" sz="1200" b="0" i="0" u="none" strike="noStrike" kern="1200" baseline="0" dirty="0" err="1">
                <a:solidFill>
                  <a:schemeClr val="tx1"/>
                </a:solidFill>
                <a:latin typeface="+mn-lt"/>
                <a:ea typeface="+mn-ea"/>
                <a:cs typeface="+mn-cs"/>
              </a:rPr>
              <a:t>rooms</a:t>
            </a:r>
            <a:r>
              <a:rPr lang="fr-FR" sz="1200" b="0" i="0" u="none" strike="noStrike" kern="1200" baseline="0" dirty="0">
                <a:solidFill>
                  <a:schemeClr val="tx1"/>
                </a:solidFill>
                <a:latin typeface="+mn-lt"/>
                <a:ea typeface="+mn-ea"/>
                <a:cs typeface="+mn-cs"/>
              </a:rPr>
              <a:t> qui fonctionnent de manière intense : </a:t>
            </a:r>
            <a:r>
              <a:rPr lang="fr-FR" sz="1200" b="1" i="0" u="none" strike="noStrike" kern="1200" baseline="0" dirty="0">
                <a:solidFill>
                  <a:schemeClr val="tx1"/>
                </a:solidFill>
                <a:latin typeface="+mn-lt"/>
                <a:ea typeface="+mn-ea"/>
                <a:cs typeface="+mn-cs"/>
              </a:rPr>
              <a:t>Infra Room + Product room / a noter un développement des </a:t>
            </a:r>
            <a:r>
              <a:rPr lang="fr-FR" sz="1200" b="1" i="0" u="none" strike="noStrike" kern="1200" baseline="0" dirty="0" err="1">
                <a:solidFill>
                  <a:schemeClr val="tx1"/>
                </a:solidFill>
                <a:latin typeface="+mn-lt"/>
                <a:ea typeface="+mn-ea"/>
                <a:cs typeface="+mn-cs"/>
              </a:rPr>
              <a:t>rooms</a:t>
            </a:r>
            <a:r>
              <a:rPr lang="fr-FR" sz="1200" b="1" i="0" u="none" strike="noStrike" kern="1200" baseline="0" dirty="0">
                <a:solidFill>
                  <a:schemeClr val="tx1"/>
                </a:solidFill>
                <a:latin typeface="+mn-lt"/>
                <a:ea typeface="+mn-ea"/>
                <a:cs typeface="+mn-cs"/>
              </a:rPr>
              <a:t> « infras » </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airport</a:t>
            </a:r>
            <a:r>
              <a:rPr lang="fr-FR" sz="1200" b="0" i="0" u="none" strike="noStrike" kern="1200" baseline="0" dirty="0">
                <a:solidFill>
                  <a:schemeClr val="tx1"/>
                </a:solidFill>
                <a:latin typeface="+mn-lt"/>
                <a:ea typeface="+mn-ea"/>
                <a:cs typeface="+mn-cs"/>
              </a:rPr>
              <a:t> + Rail (créée en mars)</a:t>
            </a:r>
          </a:p>
        </p:txBody>
      </p:sp>
      <p:sp>
        <p:nvSpPr>
          <p:cNvPr id="4" name="Espace réservé du numéro de diapositive 3"/>
          <p:cNvSpPr>
            <a:spLocks noGrp="1"/>
          </p:cNvSpPr>
          <p:nvPr>
            <p:ph type="sldNum" sz="quarter" idx="10"/>
          </p:nvPr>
        </p:nvSpPr>
        <p:spPr/>
        <p:txBody>
          <a:bodyPr/>
          <a:lstStyle/>
          <a:p>
            <a:fld id="{04F54360-69B2-4D75-BBFC-E9D865F63387}" type="slidenum">
              <a:rPr lang="fr-FR" smtClean="0"/>
              <a:t>5</a:t>
            </a:fld>
            <a:endParaRPr lang="fr-FR"/>
          </a:p>
        </p:txBody>
      </p:sp>
    </p:spTree>
    <p:extLst>
      <p:ext uri="{BB962C8B-B14F-4D97-AF65-F5344CB8AC3E}">
        <p14:creationId xmlns:p14="http://schemas.microsoft.com/office/powerpoint/2010/main" val="175044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dirty="0" smtClean="0"/>
              <a:t>6.45</a:t>
            </a:r>
          </a:p>
          <a:p>
            <a:r>
              <a:rPr lang="fr-FR" dirty="0" err="1" smtClean="0"/>
              <a:t>It’s</a:t>
            </a:r>
            <a:r>
              <a:rPr lang="fr-FR" baseline="0" dirty="0" smtClean="0"/>
              <a:t> </a:t>
            </a:r>
            <a:r>
              <a:rPr lang="fr-FR" baseline="0" dirty="0" err="1" smtClean="0"/>
              <a:t>what</a:t>
            </a:r>
            <a:r>
              <a:rPr lang="fr-FR" baseline="0" dirty="0" smtClean="0"/>
              <a:t> </a:t>
            </a:r>
            <a:r>
              <a:rPr lang="fr-FR" baseline="0" dirty="0" err="1" smtClean="0"/>
              <a:t>we</a:t>
            </a:r>
            <a:r>
              <a:rPr lang="fr-FR" baseline="0" dirty="0" smtClean="0"/>
              <a:t> are </a:t>
            </a:r>
            <a:r>
              <a:rPr lang="fr-FR" baseline="0" dirty="0" err="1" smtClean="0"/>
              <a:t>doing</a:t>
            </a:r>
            <a:r>
              <a:rPr lang="fr-FR" baseline="0" dirty="0" smtClean="0"/>
              <a:t>:</a:t>
            </a:r>
          </a:p>
          <a:p>
            <a:endParaRPr lang="fr-FR" dirty="0" smtClean="0"/>
          </a:p>
          <a:p>
            <a:r>
              <a:rPr lang="fr-FR" dirty="0" smtClean="0"/>
              <a:t>This </a:t>
            </a:r>
            <a:r>
              <a:rPr lang="fr-FR" dirty="0" err="1" smtClean="0"/>
              <a:t>schedule</a:t>
            </a:r>
            <a:r>
              <a:rPr lang="fr-FR" dirty="0" smtClean="0"/>
              <a:t> has been </a:t>
            </a:r>
            <a:r>
              <a:rPr lang="fr-FR" dirty="0" err="1" smtClean="0"/>
              <a:t>adopted</a:t>
            </a:r>
            <a:r>
              <a:rPr lang="fr-FR" dirty="0" smtClean="0"/>
              <a:t> by </a:t>
            </a:r>
            <a:r>
              <a:rPr lang="fr-FR" dirty="0" err="1" smtClean="0"/>
              <a:t>buildindsmart</a:t>
            </a:r>
            <a:r>
              <a:rPr lang="fr-FR" baseline="0" dirty="0" smtClean="0"/>
              <a:t> International in </a:t>
            </a:r>
            <a:r>
              <a:rPr lang="fr-FR" baseline="0" dirty="0" err="1" smtClean="0"/>
              <a:t>Korean</a:t>
            </a:r>
            <a:r>
              <a:rPr lang="fr-FR" baseline="0" dirty="0" smtClean="0"/>
              <a:t> </a:t>
            </a:r>
            <a:r>
              <a:rPr lang="fr-FR" baseline="0" dirty="0" err="1" smtClean="0"/>
              <a:t>submit</a:t>
            </a:r>
            <a:r>
              <a:rPr lang="fr-FR" baseline="0" dirty="0" smtClean="0"/>
              <a:t> 2016:</a:t>
            </a:r>
          </a:p>
          <a:p>
            <a:pPr marL="171450" indent="-171450">
              <a:buFontTx/>
              <a:buChar char="-"/>
            </a:pPr>
            <a:r>
              <a:rPr lang="fr-FR" baseline="0" dirty="0" smtClean="0"/>
              <a:t>A </a:t>
            </a:r>
            <a:r>
              <a:rPr lang="fr-FR" baseline="0" dirty="0" err="1" smtClean="0"/>
              <a:t>milestone</a:t>
            </a:r>
            <a:r>
              <a:rPr lang="fr-FR" baseline="0" dirty="0" smtClean="0"/>
              <a:t> for the 2018, </a:t>
            </a:r>
            <a:r>
              <a:rPr lang="fr-FR" baseline="0" dirty="0" err="1" smtClean="0"/>
              <a:t>with</a:t>
            </a:r>
            <a:r>
              <a:rPr lang="fr-FR" baseline="0" dirty="0" smtClean="0"/>
              <a:t> </a:t>
            </a:r>
            <a:r>
              <a:rPr lang="fr-FR" baseline="0" dirty="0" err="1" smtClean="0"/>
              <a:t>common</a:t>
            </a:r>
            <a:r>
              <a:rPr lang="fr-FR" baseline="0" dirty="0" smtClean="0"/>
              <a:t> </a:t>
            </a:r>
            <a:r>
              <a:rPr lang="fr-FR" baseline="0" dirty="0" err="1" smtClean="0"/>
              <a:t>defintion</a:t>
            </a:r>
            <a:r>
              <a:rPr lang="fr-FR" baseline="0" dirty="0" smtClean="0"/>
              <a:t> of a </a:t>
            </a:r>
            <a:r>
              <a:rPr lang="fr-FR" baseline="0" dirty="0" err="1" smtClean="0"/>
              <a:t>schema</a:t>
            </a:r>
            <a:r>
              <a:rPr lang="fr-FR" baseline="0" dirty="0" smtClean="0"/>
              <a:t>, to </a:t>
            </a:r>
            <a:r>
              <a:rPr lang="fr-FR" baseline="0" dirty="0" err="1" smtClean="0"/>
              <a:t>be</a:t>
            </a:r>
            <a:r>
              <a:rPr lang="fr-FR" baseline="0" dirty="0" smtClean="0"/>
              <a:t> </a:t>
            </a:r>
            <a:r>
              <a:rPr lang="fr-FR" baseline="0" dirty="0" err="1" smtClean="0"/>
              <a:t>implemented</a:t>
            </a:r>
            <a:r>
              <a:rPr lang="fr-FR" baseline="0" dirty="0" smtClean="0"/>
              <a:t> by the software </a:t>
            </a:r>
            <a:r>
              <a:rPr lang="fr-FR" baseline="0" dirty="0" err="1" smtClean="0"/>
              <a:t>vendors</a:t>
            </a:r>
            <a:r>
              <a:rPr lang="fr-FR" baseline="0" dirty="0" smtClean="0"/>
              <a:t>.</a:t>
            </a:r>
          </a:p>
          <a:p>
            <a:pPr marL="171450" indent="-171450">
              <a:buFontTx/>
              <a:buChar char="-"/>
            </a:pPr>
            <a:r>
              <a:rPr lang="fr-FR" baseline="0" dirty="0" smtClean="0"/>
              <a:t>A </a:t>
            </a:r>
            <a:r>
              <a:rPr lang="fr-FR" baseline="0" dirty="0" err="1" smtClean="0"/>
              <a:t>completion</a:t>
            </a:r>
            <a:r>
              <a:rPr lang="fr-FR" baseline="0" dirty="0" smtClean="0"/>
              <a:t> of </a:t>
            </a:r>
            <a:r>
              <a:rPr lang="fr-FR" baseline="0" dirty="0" err="1" smtClean="0"/>
              <a:t>these</a:t>
            </a:r>
            <a:r>
              <a:rPr lang="fr-FR" baseline="0" dirty="0" smtClean="0"/>
              <a:t> </a:t>
            </a:r>
            <a:r>
              <a:rPr lang="fr-FR" baseline="0" dirty="0" err="1" smtClean="0"/>
              <a:t>projects</a:t>
            </a:r>
            <a:r>
              <a:rPr lang="fr-FR" baseline="0" dirty="0" smtClean="0"/>
              <a:t> for a </a:t>
            </a:r>
            <a:r>
              <a:rPr lang="fr-FR" baseline="0" dirty="0" err="1" smtClean="0"/>
              <a:t>submission</a:t>
            </a:r>
            <a:r>
              <a:rPr lang="fr-FR" baseline="0" dirty="0" smtClean="0"/>
              <a:t> to ISO as IFC5 on 2020.</a:t>
            </a:r>
            <a:endParaRPr lang="en-GB" dirty="0"/>
          </a:p>
        </p:txBody>
      </p:sp>
      <p:sp>
        <p:nvSpPr>
          <p:cNvPr id="4" name="Espace réservé du numéro de diapositive 3"/>
          <p:cNvSpPr>
            <a:spLocks noGrp="1"/>
          </p:cNvSpPr>
          <p:nvPr>
            <p:ph type="sldNum" sz="quarter" idx="10"/>
          </p:nvPr>
        </p:nvSpPr>
        <p:spPr/>
        <p:txBody>
          <a:bodyPr/>
          <a:lstStyle/>
          <a:p>
            <a:fld id="{2D17A652-A241-441C-8B93-8190FCE7D999}"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196590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Rectangle 7"/>
          <p:cNvSpPr/>
          <p:nvPr userDrawn="1"/>
        </p:nvSpPr>
        <p:spPr>
          <a:xfrm>
            <a:off x="-4346" y="1456"/>
            <a:ext cx="12196345" cy="2995496"/>
          </a:xfrm>
          <a:prstGeom prst="rect">
            <a:avLst/>
          </a:prstGeom>
          <a:gradFill flip="none" rotWithShape="1">
            <a:gsLst>
              <a:gs pos="0">
                <a:srgbClr val="00A5D7"/>
              </a:gs>
              <a:gs pos="100000">
                <a:srgbClr val="0070C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ctrTitle" hasCustomPrompt="1"/>
          </p:nvPr>
        </p:nvSpPr>
        <p:spPr>
          <a:xfrm>
            <a:off x="913517" y="980729"/>
            <a:ext cx="10363200" cy="1037977"/>
          </a:xfrm>
        </p:spPr>
        <p:txBody>
          <a:bodyPr/>
          <a:lstStyle>
            <a:lvl1pPr>
              <a:defRPr sz="3200">
                <a:solidFill>
                  <a:schemeClr val="bg1"/>
                </a:solidFill>
              </a:defRPr>
            </a:lvl1pPr>
          </a:lstStyle>
          <a:p>
            <a:r>
              <a:rPr lang="fr-FR" dirty="0" smtClean="0"/>
              <a:t>Titre</a:t>
            </a:r>
            <a:endParaRPr lang="fr-FR" dirty="0"/>
          </a:p>
        </p:txBody>
      </p:sp>
      <p:sp>
        <p:nvSpPr>
          <p:cNvPr id="3" name="Sous-titre 2"/>
          <p:cNvSpPr>
            <a:spLocks noGrp="1"/>
          </p:cNvSpPr>
          <p:nvPr>
            <p:ph type="subTitle" idx="1" hasCustomPrompt="1"/>
          </p:nvPr>
        </p:nvSpPr>
        <p:spPr>
          <a:xfrm>
            <a:off x="1828800" y="4509120"/>
            <a:ext cx="8534400" cy="1129680"/>
          </a:xfrm>
        </p:spPr>
        <p:txBody>
          <a:bodyPr>
            <a:normAutofit/>
          </a:bodyPr>
          <a:lstStyle>
            <a:lvl1pPr marL="0" indent="0" algn="ctr">
              <a:buNone/>
              <a:defRPr sz="2400" i="1" baseline="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a:t>
            </a:r>
            <a:endParaRPr lang="fr-FR" dirty="0"/>
          </a:p>
        </p:txBody>
      </p:sp>
      <p:sp>
        <p:nvSpPr>
          <p:cNvPr id="4" name="Espace réservé de la date 3"/>
          <p:cNvSpPr>
            <a:spLocks noGrp="1"/>
          </p:cNvSpPr>
          <p:nvPr>
            <p:ph type="dt" sz="half" idx="10"/>
          </p:nvPr>
        </p:nvSpPr>
        <p:spPr>
          <a:xfrm>
            <a:off x="5218624" y="5948278"/>
            <a:ext cx="1750403" cy="289035"/>
          </a:xfrm>
        </p:spPr>
        <p:txBody>
          <a:bodyPr/>
          <a:lstStyle>
            <a:lvl1pPr algn="ctr">
              <a:defRPr sz="1600" b="1">
                <a:solidFill>
                  <a:srgbClr val="0070C0"/>
                </a:solidFill>
              </a:defRPr>
            </a:lvl1pPr>
          </a:lstStyle>
          <a:p>
            <a:r>
              <a:rPr lang="fr-FR" smtClean="0"/>
              <a:t>29/01/2015</a:t>
            </a:r>
            <a:endParaRPr lang="fr-FR" dirty="0"/>
          </a:p>
        </p:txBody>
      </p:sp>
      <p:sp>
        <p:nvSpPr>
          <p:cNvPr id="5" name="Espace réservé du pied de page 4"/>
          <p:cNvSpPr>
            <a:spLocks noGrp="1"/>
          </p:cNvSpPr>
          <p:nvPr>
            <p:ph type="ftr" sz="quarter" idx="11"/>
          </p:nvPr>
        </p:nvSpPr>
        <p:spPr>
          <a:xfrm>
            <a:off x="1478560" y="6525345"/>
            <a:ext cx="9225952" cy="240319"/>
          </a:xfrm>
        </p:spPr>
        <p:txBody>
          <a:bodyPr/>
          <a:lstStyle>
            <a:lvl1pPr>
              <a:defRPr sz="1600" b="1">
                <a:solidFill>
                  <a:srgbClr val="0070C0"/>
                </a:solidFill>
              </a:defRPr>
            </a:lvl1pPr>
          </a:lstStyle>
          <a:p>
            <a:r>
              <a:rPr lang="fr-FR" dirty="0" smtClean="0"/>
              <a:t>MINnD S2</a:t>
            </a:r>
            <a:endParaRPr lang="fr-FR" dirty="0"/>
          </a:p>
        </p:txBody>
      </p:sp>
      <p:pic>
        <p:nvPicPr>
          <p:cNvPr id="1027" name="Picture 3" descr="C:\Users\Delaporte\Documents\IREX\ADMINISTRATIF\Logos\ACT\Logo_IREX_716x585.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6533" y="6018057"/>
            <a:ext cx="1213600" cy="74349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39883" y="2328182"/>
            <a:ext cx="2568285" cy="1778384"/>
          </a:xfrm>
          <a:prstGeom prst="rect">
            <a:avLst/>
          </a:prstGeom>
        </p:spPr>
      </p:pic>
    </p:spTree>
    <p:extLst>
      <p:ext uri="{BB962C8B-B14F-4D97-AF65-F5344CB8AC3E}">
        <p14:creationId xmlns:p14="http://schemas.microsoft.com/office/powerpoint/2010/main" val="247664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Rectangle 7"/>
          <p:cNvSpPr/>
          <p:nvPr userDrawn="1"/>
        </p:nvSpPr>
        <p:spPr>
          <a:xfrm>
            <a:off x="1" y="1"/>
            <a:ext cx="12193764" cy="764704"/>
          </a:xfrm>
          <a:prstGeom prst="rect">
            <a:avLst/>
          </a:prstGeom>
          <a:gradFill flip="none" rotWithShape="1">
            <a:gsLst>
              <a:gs pos="0">
                <a:srgbClr val="00A5D7"/>
              </a:gs>
              <a:gs pos="100000">
                <a:srgbClr val="0070C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title"/>
          </p:nvPr>
        </p:nvSpPr>
        <p:spPr>
          <a:xfrm>
            <a:off x="335360" y="116633"/>
            <a:ext cx="11713301" cy="576064"/>
          </a:xfrm>
          <a:effectLst>
            <a:reflection blurRad="6350" stA="52000" endA="300" endPos="35000" dir="5400000" sy="-100000" algn="bl" rotWithShape="0"/>
          </a:effectLst>
        </p:spPr>
        <p:txBody>
          <a:bodyPr>
            <a:normAutofit/>
          </a:bodyPr>
          <a:lstStyle>
            <a:lvl1pPr algn="r">
              <a:defRPr sz="2400" b="1" cap="small" baseline="0">
                <a:solidFill>
                  <a:schemeClr val="bg1"/>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609600" y="980729"/>
            <a:ext cx="10972800" cy="5145435"/>
          </a:xfrm>
        </p:spPr>
        <p:txBody>
          <a:bodyPr/>
          <a:lstStyle>
            <a:lvl1pPr marL="342900" indent="-342900">
              <a:buClr>
                <a:srgbClr val="0070C0"/>
              </a:buClr>
              <a:buSzPct val="80000"/>
              <a:buFont typeface="Century Gothic" panose="020B0502020202020204" pitchFamily="34" charset="0"/>
              <a:buChar char="►"/>
              <a:defRPr b="1">
                <a:solidFill>
                  <a:srgbClr val="0070C0"/>
                </a:solidFill>
              </a:defRPr>
            </a:lvl1pPr>
            <a:lvl2pPr marL="742950" indent="-285750">
              <a:buClr>
                <a:srgbClr val="0070C0"/>
              </a:buClr>
              <a:buFont typeface="Wingdings" panose="05000000000000000000" pitchFamily="2" charset="2"/>
              <a:buChar cha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e la date 3"/>
          <p:cNvSpPr>
            <a:spLocks noGrp="1"/>
          </p:cNvSpPr>
          <p:nvPr>
            <p:ph type="dt" sz="half" idx="10"/>
          </p:nvPr>
        </p:nvSpPr>
        <p:spPr>
          <a:xfrm>
            <a:off x="1391477" y="6576029"/>
            <a:ext cx="1536171" cy="245660"/>
          </a:xfrm>
        </p:spPr>
        <p:txBody>
          <a:bodyPr/>
          <a:lstStyle>
            <a:lvl1pPr>
              <a:defRPr sz="1200" b="1">
                <a:solidFill>
                  <a:schemeClr val="accent1">
                    <a:lumMod val="75000"/>
                  </a:schemeClr>
                </a:solidFill>
              </a:defRPr>
            </a:lvl1pPr>
          </a:lstStyle>
          <a:p>
            <a:r>
              <a:rPr lang="fr-FR" dirty="0" smtClean="0"/>
              <a:t>21/11/2018</a:t>
            </a:r>
            <a:endParaRPr lang="fr-FR" dirty="0"/>
          </a:p>
        </p:txBody>
      </p:sp>
      <p:sp>
        <p:nvSpPr>
          <p:cNvPr id="5" name="Espace réservé du pied de page 4"/>
          <p:cNvSpPr>
            <a:spLocks noGrp="1"/>
          </p:cNvSpPr>
          <p:nvPr>
            <p:ph type="ftr" sz="quarter" idx="11"/>
          </p:nvPr>
        </p:nvSpPr>
        <p:spPr>
          <a:xfrm>
            <a:off x="3023659" y="6576029"/>
            <a:ext cx="7968885" cy="245660"/>
          </a:xfrm>
        </p:spPr>
        <p:txBody>
          <a:bodyPr/>
          <a:lstStyle>
            <a:lvl1pPr algn="l">
              <a:defRPr sz="1200" b="1" i="0">
                <a:solidFill>
                  <a:schemeClr val="accent1">
                    <a:lumMod val="75000"/>
                  </a:schemeClr>
                </a:solidFill>
              </a:defRPr>
            </a:lvl1pPr>
          </a:lstStyle>
          <a:p>
            <a:r>
              <a:rPr lang="fr-FR" dirty="0" smtClean="0"/>
              <a:t>MINnD S2</a:t>
            </a:r>
            <a:endParaRPr lang="fr-FR" dirty="0"/>
          </a:p>
        </p:txBody>
      </p:sp>
      <p:sp>
        <p:nvSpPr>
          <p:cNvPr id="6" name="Espace réservé du numéro de diapositive 5"/>
          <p:cNvSpPr>
            <a:spLocks noGrp="1"/>
          </p:cNvSpPr>
          <p:nvPr>
            <p:ph type="sldNum" sz="quarter" idx="12"/>
          </p:nvPr>
        </p:nvSpPr>
        <p:spPr>
          <a:xfrm>
            <a:off x="11088555" y="6576030"/>
            <a:ext cx="864096" cy="237346"/>
          </a:xfrm>
        </p:spPr>
        <p:txBody>
          <a:bodyPr/>
          <a:lstStyle>
            <a:lvl1pPr>
              <a:defRPr sz="1600" b="1">
                <a:solidFill>
                  <a:schemeClr val="bg1"/>
                </a:solidFill>
              </a:defRPr>
            </a:lvl1pPr>
          </a:lstStyle>
          <a:p>
            <a:fld id="{F8764609-0687-4640-925B-EAE416789F19}" type="slidenum">
              <a:rPr lang="fr-FR" smtClean="0"/>
              <a:pPr/>
              <a:t>‹N°›</a:t>
            </a:fld>
            <a:endParaRPr lang="fr-FR" dirty="0"/>
          </a:p>
        </p:txBody>
      </p:sp>
      <p:pic>
        <p:nvPicPr>
          <p:cNvPr id="13" name="Imag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13995"/>
          <a:stretch/>
        </p:blipFill>
        <p:spPr>
          <a:xfrm>
            <a:off x="68167" y="6132394"/>
            <a:ext cx="1238676" cy="725606"/>
          </a:xfrm>
          <a:prstGeom prst="rect">
            <a:avLst/>
          </a:prstGeom>
        </p:spPr>
      </p:pic>
    </p:spTree>
    <p:extLst>
      <p:ext uri="{BB962C8B-B14F-4D97-AF65-F5344CB8AC3E}">
        <p14:creationId xmlns:p14="http://schemas.microsoft.com/office/powerpoint/2010/main" val="96349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7" name="Forme libre 26"/>
          <p:cNvSpPr/>
          <p:nvPr userDrawn="1"/>
        </p:nvSpPr>
        <p:spPr>
          <a:xfrm>
            <a:off x="-13376" y="6004140"/>
            <a:ext cx="12242683" cy="853860"/>
          </a:xfrm>
          <a:custGeom>
            <a:avLst/>
            <a:gdLst>
              <a:gd name="connsiteX0" fmla="*/ 0 w 9177250"/>
              <a:gd name="connsiteY0" fmla="*/ 0 h 847898"/>
              <a:gd name="connsiteX1" fmla="*/ 839585 w 9177250"/>
              <a:gd name="connsiteY1" fmla="*/ 16625 h 847898"/>
              <a:gd name="connsiteX2" fmla="*/ 1246909 w 9177250"/>
              <a:gd name="connsiteY2" fmla="*/ 507076 h 847898"/>
              <a:gd name="connsiteX3" fmla="*/ 9177250 w 9177250"/>
              <a:gd name="connsiteY3" fmla="*/ 532014 h 847898"/>
              <a:gd name="connsiteX4" fmla="*/ 9168938 w 9177250"/>
              <a:gd name="connsiteY4" fmla="*/ 847898 h 847898"/>
              <a:gd name="connsiteX5" fmla="*/ 8312 w 9177250"/>
              <a:gd name="connsiteY5" fmla="*/ 839585 h 847898"/>
              <a:gd name="connsiteX6" fmla="*/ 0 w 9177250"/>
              <a:gd name="connsiteY6" fmla="*/ 0 h 847898"/>
              <a:gd name="connsiteX0" fmla="*/ 0 w 9177250"/>
              <a:gd name="connsiteY0" fmla="*/ 0 h 847898"/>
              <a:gd name="connsiteX1" fmla="*/ 839585 w 9177250"/>
              <a:gd name="connsiteY1" fmla="*/ 8312 h 847898"/>
              <a:gd name="connsiteX2" fmla="*/ 1246909 w 9177250"/>
              <a:gd name="connsiteY2" fmla="*/ 507076 h 847898"/>
              <a:gd name="connsiteX3" fmla="*/ 9177250 w 9177250"/>
              <a:gd name="connsiteY3" fmla="*/ 532014 h 847898"/>
              <a:gd name="connsiteX4" fmla="*/ 9168938 w 9177250"/>
              <a:gd name="connsiteY4" fmla="*/ 847898 h 847898"/>
              <a:gd name="connsiteX5" fmla="*/ 8312 w 9177250"/>
              <a:gd name="connsiteY5" fmla="*/ 839585 h 847898"/>
              <a:gd name="connsiteX6" fmla="*/ 0 w 9177250"/>
              <a:gd name="connsiteY6" fmla="*/ 0 h 847898"/>
              <a:gd name="connsiteX0" fmla="*/ 0 w 9177250"/>
              <a:gd name="connsiteY0" fmla="*/ 8314 h 856212"/>
              <a:gd name="connsiteX1" fmla="*/ 847898 w 9177250"/>
              <a:gd name="connsiteY1" fmla="*/ 0 h 856212"/>
              <a:gd name="connsiteX2" fmla="*/ 1246909 w 9177250"/>
              <a:gd name="connsiteY2" fmla="*/ 515390 h 856212"/>
              <a:gd name="connsiteX3" fmla="*/ 9177250 w 9177250"/>
              <a:gd name="connsiteY3" fmla="*/ 540328 h 856212"/>
              <a:gd name="connsiteX4" fmla="*/ 9168938 w 9177250"/>
              <a:gd name="connsiteY4" fmla="*/ 856212 h 856212"/>
              <a:gd name="connsiteX5" fmla="*/ 8312 w 9177250"/>
              <a:gd name="connsiteY5" fmla="*/ 847899 h 856212"/>
              <a:gd name="connsiteX6" fmla="*/ 0 w 9177250"/>
              <a:gd name="connsiteY6" fmla="*/ 8314 h 856212"/>
              <a:gd name="connsiteX0" fmla="*/ 1894 w 9179144"/>
              <a:gd name="connsiteY0" fmla="*/ 8314 h 856212"/>
              <a:gd name="connsiteX1" fmla="*/ 849792 w 9179144"/>
              <a:gd name="connsiteY1" fmla="*/ 0 h 856212"/>
              <a:gd name="connsiteX2" fmla="*/ 1248803 w 9179144"/>
              <a:gd name="connsiteY2" fmla="*/ 515390 h 856212"/>
              <a:gd name="connsiteX3" fmla="*/ 9179144 w 9179144"/>
              <a:gd name="connsiteY3" fmla="*/ 540328 h 856212"/>
              <a:gd name="connsiteX4" fmla="*/ 9170832 w 9179144"/>
              <a:gd name="connsiteY4" fmla="*/ 856212 h 856212"/>
              <a:gd name="connsiteX5" fmla="*/ 681 w 9179144"/>
              <a:gd name="connsiteY5" fmla="*/ 847899 h 856212"/>
              <a:gd name="connsiteX6" fmla="*/ 1894 w 9179144"/>
              <a:gd name="connsiteY6" fmla="*/ 8314 h 856212"/>
              <a:gd name="connsiteX0" fmla="*/ 0 w 9182012"/>
              <a:gd name="connsiteY0" fmla="*/ 13077 h 856212"/>
              <a:gd name="connsiteX1" fmla="*/ 852660 w 9182012"/>
              <a:gd name="connsiteY1" fmla="*/ 0 h 856212"/>
              <a:gd name="connsiteX2" fmla="*/ 1251671 w 9182012"/>
              <a:gd name="connsiteY2" fmla="*/ 515390 h 856212"/>
              <a:gd name="connsiteX3" fmla="*/ 9182012 w 9182012"/>
              <a:gd name="connsiteY3" fmla="*/ 540328 h 856212"/>
              <a:gd name="connsiteX4" fmla="*/ 9173700 w 9182012"/>
              <a:gd name="connsiteY4" fmla="*/ 856212 h 856212"/>
              <a:gd name="connsiteX5" fmla="*/ 3549 w 9182012"/>
              <a:gd name="connsiteY5" fmla="*/ 847899 h 856212"/>
              <a:gd name="connsiteX6" fmla="*/ 0 w 9182012"/>
              <a:gd name="connsiteY6" fmla="*/ 13077 h 856212"/>
              <a:gd name="connsiteX0" fmla="*/ 0 w 9182012"/>
              <a:gd name="connsiteY0" fmla="*/ 3552 h 856212"/>
              <a:gd name="connsiteX1" fmla="*/ 852660 w 9182012"/>
              <a:gd name="connsiteY1" fmla="*/ 0 h 856212"/>
              <a:gd name="connsiteX2" fmla="*/ 1251671 w 9182012"/>
              <a:gd name="connsiteY2" fmla="*/ 515390 h 856212"/>
              <a:gd name="connsiteX3" fmla="*/ 9182012 w 9182012"/>
              <a:gd name="connsiteY3" fmla="*/ 540328 h 856212"/>
              <a:gd name="connsiteX4" fmla="*/ 9173700 w 9182012"/>
              <a:gd name="connsiteY4" fmla="*/ 856212 h 856212"/>
              <a:gd name="connsiteX5" fmla="*/ 3549 w 9182012"/>
              <a:gd name="connsiteY5" fmla="*/ 847899 h 856212"/>
              <a:gd name="connsiteX6" fmla="*/ 0 w 9182012"/>
              <a:gd name="connsiteY6" fmla="*/ 3552 h 856212"/>
              <a:gd name="connsiteX0" fmla="*/ 0 w 9182012"/>
              <a:gd name="connsiteY0" fmla="*/ 3552 h 856212"/>
              <a:gd name="connsiteX1" fmla="*/ 852660 w 9182012"/>
              <a:gd name="connsiteY1" fmla="*/ 0 h 856212"/>
              <a:gd name="connsiteX2" fmla="*/ 1039812 w 9182012"/>
              <a:gd name="connsiteY2" fmla="*/ 241751 h 856212"/>
              <a:gd name="connsiteX3" fmla="*/ 1251671 w 9182012"/>
              <a:gd name="connsiteY3" fmla="*/ 515390 h 856212"/>
              <a:gd name="connsiteX4" fmla="*/ 9182012 w 9182012"/>
              <a:gd name="connsiteY4" fmla="*/ 540328 h 856212"/>
              <a:gd name="connsiteX5" fmla="*/ 9173700 w 9182012"/>
              <a:gd name="connsiteY5" fmla="*/ 856212 h 856212"/>
              <a:gd name="connsiteX6" fmla="*/ 3549 w 9182012"/>
              <a:gd name="connsiteY6" fmla="*/ 847899 h 856212"/>
              <a:gd name="connsiteX7" fmla="*/ 0 w 9182012"/>
              <a:gd name="connsiteY7" fmla="*/ 3552 h 856212"/>
              <a:gd name="connsiteX0" fmla="*/ 0 w 9182012"/>
              <a:gd name="connsiteY0" fmla="*/ 3552 h 856212"/>
              <a:gd name="connsiteX1" fmla="*/ 852660 w 9182012"/>
              <a:gd name="connsiteY1" fmla="*/ 0 h 856212"/>
              <a:gd name="connsiteX2" fmla="*/ 1039812 w 9182012"/>
              <a:gd name="connsiteY2" fmla="*/ 241751 h 856212"/>
              <a:gd name="connsiteX3" fmla="*/ 1251671 w 9182012"/>
              <a:gd name="connsiteY3" fmla="*/ 515390 h 856212"/>
              <a:gd name="connsiteX4" fmla="*/ 9182012 w 9182012"/>
              <a:gd name="connsiteY4" fmla="*/ 540328 h 856212"/>
              <a:gd name="connsiteX5" fmla="*/ 9173700 w 9182012"/>
              <a:gd name="connsiteY5" fmla="*/ 856212 h 856212"/>
              <a:gd name="connsiteX6" fmla="*/ 3549 w 9182012"/>
              <a:gd name="connsiteY6" fmla="*/ 847899 h 856212"/>
              <a:gd name="connsiteX7" fmla="*/ 0 w 9182012"/>
              <a:gd name="connsiteY7" fmla="*/ 3552 h 856212"/>
              <a:gd name="connsiteX0" fmla="*/ 0 w 9182012"/>
              <a:gd name="connsiteY0" fmla="*/ 3552 h 856212"/>
              <a:gd name="connsiteX1" fmla="*/ 852660 w 9182012"/>
              <a:gd name="connsiteY1" fmla="*/ 0 h 856212"/>
              <a:gd name="connsiteX2" fmla="*/ 960437 w 9182012"/>
              <a:gd name="connsiteY2" fmla="*/ 83001 h 856212"/>
              <a:gd name="connsiteX3" fmla="*/ 1039812 w 9182012"/>
              <a:gd name="connsiteY3" fmla="*/ 241751 h 856212"/>
              <a:gd name="connsiteX4" fmla="*/ 1251671 w 9182012"/>
              <a:gd name="connsiteY4" fmla="*/ 515390 h 856212"/>
              <a:gd name="connsiteX5" fmla="*/ 9182012 w 9182012"/>
              <a:gd name="connsiteY5" fmla="*/ 540328 h 856212"/>
              <a:gd name="connsiteX6" fmla="*/ 9173700 w 9182012"/>
              <a:gd name="connsiteY6" fmla="*/ 856212 h 856212"/>
              <a:gd name="connsiteX7" fmla="*/ 3549 w 9182012"/>
              <a:gd name="connsiteY7" fmla="*/ 847899 h 856212"/>
              <a:gd name="connsiteX8" fmla="*/ 0 w 9182012"/>
              <a:gd name="connsiteY8" fmla="*/ 3552 h 856212"/>
              <a:gd name="connsiteX0" fmla="*/ 0 w 9182012"/>
              <a:gd name="connsiteY0" fmla="*/ 377 h 853037"/>
              <a:gd name="connsiteX1" fmla="*/ 725660 w 9182012"/>
              <a:gd name="connsiteY1" fmla="*/ 0 h 853037"/>
              <a:gd name="connsiteX2" fmla="*/ 960437 w 9182012"/>
              <a:gd name="connsiteY2" fmla="*/ 79826 h 853037"/>
              <a:gd name="connsiteX3" fmla="*/ 1039812 w 9182012"/>
              <a:gd name="connsiteY3" fmla="*/ 238576 h 853037"/>
              <a:gd name="connsiteX4" fmla="*/ 1251671 w 9182012"/>
              <a:gd name="connsiteY4" fmla="*/ 512215 h 853037"/>
              <a:gd name="connsiteX5" fmla="*/ 9182012 w 9182012"/>
              <a:gd name="connsiteY5" fmla="*/ 537153 h 853037"/>
              <a:gd name="connsiteX6" fmla="*/ 9173700 w 9182012"/>
              <a:gd name="connsiteY6" fmla="*/ 853037 h 853037"/>
              <a:gd name="connsiteX7" fmla="*/ 3549 w 9182012"/>
              <a:gd name="connsiteY7" fmla="*/ 844724 h 853037"/>
              <a:gd name="connsiteX8" fmla="*/ 0 w 9182012"/>
              <a:gd name="connsiteY8" fmla="*/ 377 h 853037"/>
              <a:gd name="connsiteX0" fmla="*/ 0 w 9182012"/>
              <a:gd name="connsiteY0" fmla="*/ 1400 h 854060"/>
              <a:gd name="connsiteX1" fmla="*/ 725660 w 9182012"/>
              <a:gd name="connsiteY1" fmla="*/ 1023 h 854060"/>
              <a:gd name="connsiteX2" fmla="*/ 960437 w 9182012"/>
              <a:gd name="connsiteY2" fmla="*/ 80849 h 854060"/>
              <a:gd name="connsiteX3" fmla="*/ 1039812 w 9182012"/>
              <a:gd name="connsiteY3" fmla="*/ 239599 h 854060"/>
              <a:gd name="connsiteX4" fmla="*/ 1251671 w 9182012"/>
              <a:gd name="connsiteY4" fmla="*/ 513238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400 h 854060"/>
              <a:gd name="connsiteX1" fmla="*/ 725660 w 9182012"/>
              <a:gd name="connsiteY1" fmla="*/ 1023 h 854060"/>
              <a:gd name="connsiteX2" fmla="*/ 960437 w 9182012"/>
              <a:gd name="connsiteY2" fmla="*/ 80849 h 854060"/>
              <a:gd name="connsiteX3" fmla="*/ 1090612 w 9182012"/>
              <a:gd name="connsiteY3" fmla="*/ 353899 h 854060"/>
              <a:gd name="connsiteX4" fmla="*/ 1251671 w 9182012"/>
              <a:gd name="connsiteY4" fmla="*/ 513238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400 h 854060"/>
              <a:gd name="connsiteX1" fmla="*/ 725660 w 9182012"/>
              <a:gd name="connsiteY1" fmla="*/ 1023 h 854060"/>
              <a:gd name="connsiteX2" fmla="*/ 960437 w 9182012"/>
              <a:gd name="connsiteY2" fmla="*/ 80849 h 854060"/>
              <a:gd name="connsiteX3" fmla="*/ 1090612 w 9182012"/>
              <a:gd name="connsiteY3" fmla="*/ 353899 h 854060"/>
              <a:gd name="connsiteX4" fmla="*/ 1327871 w 9182012"/>
              <a:gd name="connsiteY4" fmla="*/ 516413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400 h 854060"/>
              <a:gd name="connsiteX1" fmla="*/ 627235 w 9182012"/>
              <a:gd name="connsiteY1" fmla="*/ 1023 h 854060"/>
              <a:gd name="connsiteX2" fmla="*/ 960437 w 9182012"/>
              <a:gd name="connsiteY2" fmla="*/ 80849 h 854060"/>
              <a:gd name="connsiteX3" fmla="*/ 1090612 w 9182012"/>
              <a:gd name="connsiteY3" fmla="*/ 353899 h 854060"/>
              <a:gd name="connsiteX4" fmla="*/ 1327871 w 9182012"/>
              <a:gd name="connsiteY4" fmla="*/ 516413 h 854060"/>
              <a:gd name="connsiteX5" fmla="*/ 9182012 w 9182012"/>
              <a:gd name="connsiteY5" fmla="*/ 538176 h 854060"/>
              <a:gd name="connsiteX6" fmla="*/ 9173700 w 9182012"/>
              <a:gd name="connsiteY6" fmla="*/ 854060 h 854060"/>
              <a:gd name="connsiteX7" fmla="*/ 3549 w 9182012"/>
              <a:gd name="connsiteY7" fmla="*/ 845747 h 854060"/>
              <a:gd name="connsiteX8" fmla="*/ 0 w 9182012"/>
              <a:gd name="connsiteY8" fmla="*/ 1400 h 854060"/>
              <a:gd name="connsiteX0" fmla="*/ 0 w 9182012"/>
              <a:gd name="connsiteY0" fmla="*/ 1200 h 853860"/>
              <a:gd name="connsiteX1" fmla="*/ 627235 w 9182012"/>
              <a:gd name="connsiteY1" fmla="*/ 823 h 853860"/>
              <a:gd name="connsiteX2" fmla="*/ 925512 w 9182012"/>
              <a:gd name="connsiteY2" fmla="*/ 96524 h 853860"/>
              <a:gd name="connsiteX3" fmla="*/ 1090612 w 9182012"/>
              <a:gd name="connsiteY3" fmla="*/ 353699 h 853860"/>
              <a:gd name="connsiteX4" fmla="*/ 1327871 w 9182012"/>
              <a:gd name="connsiteY4" fmla="*/ 516213 h 853860"/>
              <a:gd name="connsiteX5" fmla="*/ 9182012 w 9182012"/>
              <a:gd name="connsiteY5" fmla="*/ 537976 h 853860"/>
              <a:gd name="connsiteX6" fmla="*/ 9173700 w 9182012"/>
              <a:gd name="connsiteY6" fmla="*/ 853860 h 853860"/>
              <a:gd name="connsiteX7" fmla="*/ 3549 w 9182012"/>
              <a:gd name="connsiteY7" fmla="*/ 845547 h 853860"/>
              <a:gd name="connsiteX8" fmla="*/ 0 w 9182012"/>
              <a:gd name="connsiteY8" fmla="*/ 1200 h 853860"/>
              <a:gd name="connsiteX0" fmla="*/ 0 w 9182012"/>
              <a:gd name="connsiteY0" fmla="*/ 1200 h 853860"/>
              <a:gd name="connsiteX1" fmla="*/ 627235 w 9182012"/>
              <a:gd name="connsiteY1" fmla="*/ 823 h 853860"/>
              <a:gd name="connsiteX2" fmla="*/ 925512 w 9182012"/>
              <a:gd name="connsiteY2" fmla="*/ 96524 h 853860"/>
              <a:gd name="connsiteX3" fmla="*/ 1090612 w 9182012"/>
              <a:gd name="connsiteY3" fmla="*/ 353699 h 853860"/>
              <a:gd name="connsiteX4" fmla="*/ 1353271 w 9182012"/>
              <a:gd name="connsiteY4" fmla="*/ 513038 h 853860"/>
              <a:gd name="connsiteX5" fmla="*/ 9182012 w 9182012"/>
              <a:gd name="connsiteY5" fmla="*/ 537976 h 853860"/>
              <a:gd name="connsiteX6" fmla="*/ 9173700 w 9182012"/>
              <a:gd name="connsiteY6" fmla="*/ 853860 h 853860"/>
              <a:gd name="connsiteX7" fmla="*/ 3549 w 9182012"/>
              <a:gd name="connsiteY7" fmla="*/ 845547 h 853860"/>
              <a:gd name="connsiteX8" fmla="*/ 0 w 9182012"/>
              <a:gd name="connsiteY8" fmla="*/ 1200 h 85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012" h="853860">
                <a:moveTo>
                  <a:pt x="0" y="1200"/>
                </a:moveTo>
                <a:lnTo>
                  <a:pt x="627235" y="823"/>
                </a:lnTo>
                <a:cubicBezTo>
                  <a:pt x="790161" y="-8552"/>
                  <a:pt x="902286" y="64624"/>
                  <a:pt x="925512" y="96524"/>
                </a:cubicBezTo>
                <a:lnTo>
                  <a:pt x="1090612" y="353699"/>
                </a:lnTo>
                <a:cubicBezTo>
                  <a:pt x="1161232" y="444912"/>
                  <a:pt x="1238201" y="517075"/>
                  <a:pt x="1353271" y="513038"/>
                </a:cubicBezTo>
                <a:lnTo>
                  <a:pt x="9182012" y="537976"/>
                </a:lnTo>
                <a:lnTo>
                  <a:pt x="9173700" y="853860"/>
                </a:lnTo>
                <a:lnTo>
                  <a:pt x="3549" y="845547"/>
                </a:lnTo>
                <a:cubicBezTo>
                  <a:pt x="778" y="565685"/>
                  <a:pt x="2771" y="281062"/>
                  <a:pt x="0" y="1200"/>
                </a:cubicBezTo>
                <a:close/>
              </a:path>
            </a:pathLst>
          </a:custGeom>
          <a:gradFill flip="none" rotWithShape="1">
            <a:gsLst>
              <a:gs pos="0">
                <a:srgbClr val="0070C0"/>
              </a:gs>
              <a:gs pos="51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8" name="Rectangle 7"/>
          <p:cNvSpPr/>
          <p:nvPr userDrawn="1"/>
        </p:nvSpPr>
        <p:spPr>
          <a:xfrm>
            <a:off x="1" y="1"/>
            <a:ext cx="12193764" cy="764704"/>
          </a:xfrm>
          <a:prstGeom prst="rect">
            <a:avLst/>
          </a:prstGeom>
          <a:gradFill flip="none" rotWithShape="1">
            <a:gsLst>
              <a:gs pos="0">
                <a:srgbClr val="00A5D7"/>
              </a:gs>
              <a:gs pos="100000">
                <a:srgbClr val="0070C0"/>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title"/>
          </p:nvPr>
        </p:nvSpPr>
        <p:spPr>
          <a:xfrm>
            <a:off x="335360" y="116633"/>
            <a:ext cx="11713301" cy="576064"/>
          </a:xfrm>
          <a:effectLst>
            <a:reflection blurRad="6350" stA="52000" endA="300" endPos="35000" dir="5400000" sy="-100000" algn="bl" rotWithShape="0"/>
          </a:effectLst>
        </p:spPr>
        <p:txBody>
          <a:bodyPr>
            <a:normAutofit/>
          </a:bodyPr>
          <a:lstStyle>
            <a:lvl1pPr algn="r">
              <a:defRPr sz="2400" b="1" cap="small" baseline="0">
                <a:solidFill>
                  <a:schemeClr val="bg1"/>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527382" y="980729"/>
            <a:ext cx="5487281" cy="5145435"/>
          </a:xfrm>
        </p:spPr>
        <p:txBody>
          <a:bodyPr/>
          <a:lstStyle>
            <a:lvl1pPr marL="342900" indent="-342900">
              <a:buClr>
                <a:srgbClr val="0070C0"/>
              </a:buClr>
              <a:buSzPct val="80000"/>
              <a:buFont typeface="Century Gothic" panose="020B0502020202020204" pitchFamily="34" charset="0"/>
              <a:buChar char="►"/>
              <a:defRPr b="1">
                <a:solidFill>
                  <a:srgbClr val="0070C0"/>
                </a:solidFill>
              </a:defRPr>
            </a:lvl1pPr>
            <a:lvl2pPr marL="742950" indent="-285750">
              <a:buClr>
                <a:srgbClr val="0070C0"/>
              </a:buClr>
              <a:buFont typeface="Wingdings" panose="05000000000000000000" pitchFamily="2" charset="2"/>
              <a:buChar cha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e la date 3"/>
          <p:cNvSpPr>
            <a:spLocks noGrp="1"/>
          </p:cNvSpPr>
          <p:nvPr>
            <p:ph type="dt" sz="half" idx="10"/>
          </p:nvPr>
        </p:nvSpPr>
        <p:spPr>
          <a:xfrm>
            <a:off x="1583499" y="6576030"/>
            <a:ext cx="1357941" cy="237346"/>
          </a:xfrm>
        </p:spPr>
        <p:txBody>
          <a:bodyPr/>
          <a:lstStyle>
            <a:lvl1pPr>
              <a:defRPr sz="1200" b="0">
                <a:solidFill>
                  <a:schemeClr val="accent1">
                    <a:lumMod val="75000"/>
                  </a:schemeClr>
                </a:solidFill>
              </a:defRPr>
            </a:lvl1pPr>
          </a:lstStyle>
          <a:p>
            <a:r>
              <a:rPr lang="fr-FR" dirty="0" smtClean="0"/>
              <a:t>21/11/2018</a:t>
            </a:r>
            <a:endParaRPr lang="fr-FR" dirty="0"/>
          </a:p>
        </p:txBody>
      </p:sp>
      <p:sp>
        <p:nvSpPr>
          <p:cNvPr id="5" name="Espace réservé du pied de page 4"/>
          <p:cNvSpPr>
            <a:spLocks noGrp="1"/>
          </p:cNvSpPr>
          <p:nvPr>
            <p:ph type="ftr" sz="quarter" idx="11"/>
          </p:nvPr>
        </p:nvSpPr>
        <p:spPr>
          <a:xfrm>
            <a:off x="3023659" y="6576030"/>
            <a:ext cx="7968885" cy="237346"/>
          </a:xfrm>
        </p:spPr>
        <p:txBody>
          <a:bodyPr/>
          <a:lstStyle>
            <a:lvl1pPr>
              <a:defRPr sz="1200" b="0" i="0">
                <a:solidFill>
                  <a:schemeClr val="accent1">
                    <a:lumMod val="75000"/>
                  </a:schemeClr>
                </a:solidFill>
              </a:defRPr>
            </a:lvl1pPr>
          </a:lstStyle>
          <a:p>
            <a:r>
              <a:rPr lang="fr-FR" dirty="0" smtClean="0"/>
              <a:t>MINnD S2</a:t>
            </a:r>
            <a:endParaRPr lang="fr-FR" dirty="0"/>
          </a:p>
        </p:txBody>
      </p:sp>
      <p:sp>
        <p:nvSpPr>
          <p:cNvPr id="6" name="Espace réservé du numéro de diapositive 5"/>
          <p:cNvSpPr>
            <a:spLocks noGrp="1"/>
          </p:cNvSpPr>
          <p:nvPr>
            <p:ph type="sldNum" sz="quarter" idx="12"/>
          </p:nvPr>
        </p:nvSpPr>
        <p:spPr>
          <a:xfrm>
            <a:off x="11088555" y="6576030"/>
            <a:ext cx="864096" cy="237346"/>
          </a:xfrm>
        </p:spPr>
        <p:txBody>
          <a:bodyPr/>
          <a:lstStyle>
            <a:lvl1pPr>
              <a:defRPr sz="1600" b="1">
                <a:solidFill>
                  <a:schemeClr val="bg1"/>
                </a:solidFill>
              </a:defRPr>
            </a:lvl1pPr>
          </a:lstStyle>
          <a:p>
            <a:fld id="{F8764609-0687-4640-925B-EAE416789F19}" type="slidenum">
              <a:rPr lang="fr-FR" smtClean="0"/>
              <a:pPr/>
              <a:t>‹N°›</a:t>
            </a:fld>
            <a:endParaRPr lang="fr-FR" dirty="0"/>
          </a:p>
        </p:txBody>
      </p:sp>
      <p:sp>
        <p:nvSpPr>
          <p:cNvPr id="11" name="Espace réservé du contenu 2"/>
          <p:cNvSpPr>
            <a:spLocks noGrp="1"/>
          </p:cNvSpPr>
          <p:nvPr>
            <p:ph idx="13"/>
          </p:nvPr>
        </p:nvSpPr>
        <p:spPr>
          <a:xfrm>
            <a:off x="6369360" y="980729"/>
            <a:ext cx="5487281" cy="5145435"/>
          </a:xfrm>
        </p:spPr>
        <p:txBody>
          <a:bodyPr/>
          <a:lstStyle>
            <a:lvl1pPr marL="342900" indent="-342900">
              <a:buClr>
                <a:srgbClr val="0070C0"/>
              </a:buClr>
              <a:buSzPct val="80000"/>
              <a:buFont typeface="Century Gothic" panose="020B0502020202020204" pitchFamily="34" charset="0"/>
              <a:buChar char="►"/>
              <a:defRPr b="1">
                <a:solidFill>
                  <a:srgbClr val="0070C0"/>
                </a:solidFill>
              </a:defRPr>
            </a:lvl1pPr>
            <a:lvl2pPr marL="742950" indent="-285750">
              <a:buClr>
                <a:srgbClr val="0070C0"/>
              </a:buClr>
              <a:buFont typeface="Wingdings" panose="05000000000000000000" pitchFamily="2" charset="2"/>
              <a:buChar char="§"/>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12" name="Imag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3995"/>
          <a:stretch/>
        </p:blipFill>
        <p:spPr>
          <a:xfrm>
            <a:off x="68167" y="6132394"/>
            <a:ext cx="1238676" cy="725606"/>
          </a:xfrm>
          <a:prstGeom prst="rect">
            <a:avLst/>
          </a:prstGeom>
        </p:spPr>
      </p:pic>
    </p:spTree>
    <p:extLst>
      <p:ext uri="{BB962C8B-B14F-4D97-AF65-F5344CB8AC3E}">
        <p14:creationId xmlns:p14="http://schemas.microsoft.com/office/powerpoint/2010/main" val="248981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age contenu">
    <p:spTree>
      <p:nvGrpSpPr>
        <p:cNvPr id="1" name=""/>
        <p:cNvGrpSpPr/>
        <p:nvPr/>
      </p:nvGrpSpPr>
      <p:grpSpPr>
        <a:xfrm>
          <a:off x="0" y="0"/>
          <a:ext cx="0" cy="0"/>
          <a:chOff x="0" y="0"/>
          <a:chExt cx="0" cy="0"/>
        </a:xfrm>
      </p:grpSpPr>
      <p:sp>
        <p:nvSpPr>
          <p:cNvPr id="7" name="Titre 1"/>
          <p:cNvSpPr>
            <a:spLocks noGrp="1"/>
          </p:cNvSpPr>
          <p:nvPr>
            <p:ph type="title"/>
          </p:nvPr>
        </p:nvSpPr>
        <p:spPr>
          <a:xfrm>
            <a:off x="335360" y="1028734"/>
            <a:ext cx="11521280" cy="846764"/>
          </a:xfrm>
          <a:prstGeom prst="rect">
            <a:avLst/>
          </a:prstGeom>
        </p:spPr>
        <p:txBody>
          <a:bodyPr>
            <a:noAutofit/>
          </a:bodyPr>
          <a:lstStyle>
            <a:lvl1pPr algn="l">
              <a:defRPr sz="4800">
                <a:solidFill>
                  <a:srgbClr val="042431"/>
                </a:solidFill>
                <a:latin typeface="Arial" panose="020B0604020202020204" pitchFamily="34" charset="0"/>
                <a:cs typeface="Arial" panose="020B0604020202020204" pitchFamily="34" charset="0"/>
              </a:defRPr>
            </a:lvl1pPr>
          </a:lstStyle>
          <a:p>
            <a:r>
              <a:rPr lang="fr-FR" dirty="0"/>
              <a:t>Modifiez le style du titre</a:t>
            </a:r>
          </a:p>
        </p:txBody>
      </p:sp>
      <p:sp>
        <p:nvSpPr>
          <p:cNvPr id="8" name="Espace réservé du contenu 2"/>
          <p:cNvSpPr>
            <a:spLocks noGrp="1"/>
          </p:cNvSpPr>
          <p:nvPr>
            <p:ph idx="1"/>
          </p:nvPr>
        </p:nvSpPr>
        <p:spPr>
          <a:xfrm>
            <a:off x="335360" y="2084851"/>
            <a:ext cx="11521280" cy="4032448"/>
          </a:xfrm>
          <a:prstGeom prst="rect">
            <a:avLst/>
          </a:prstGeom>
        </p:spPr>
        <p:txBody>
          <a:bodyPr/>
          <a:lstStyle>
            <a:lvl1pPr marL="457189" indent="-457189">
              <a:buClr>
                <a:srgbClr val="ABC100"/>
              </a:buClr>
              <a:buFont typeface="Century Gothic" panose="020B0502020202020204" pitchFamily="34" charset="0"/>
              <a:buChar char="►"/>
              <a:defRPr sz="3200">
                <a:solidFill>
                  <a:schemeClr val="accent5">
                    <a:lumMod val="75000"/>
                  </a:schemeClr>
                </a:solidFill>
                <a:latin typeface="Arial" panose="020B0604020202020204" pitchFamily="34" charset="0"/>
                <a:cs typeface="Arial" panose="020B0604020202020204" pitchFamily="34" charset="0"/>
              </a:defRPr>
            </a:lvl1pPr>
            <a:lvl2pPr>
              <a:buClr>
                <a:srgbClr val="ABC100"/>
              </a:buClr>
              <a:defRPr sz="2933">
                <a:solidFill>
                  <a:schemeClr val="tx1">
                    <a:lumMod val="75000"/>
                    <a:lumOff val="25000"/>
                  </a:schemeClr>
                </a:solidFill>
                <a:latin typeface="Arial" panose="020B0604020202020204" pitchFamily="34" charset="0"/>
                <a:cs typeface="Arial" panose="020B0604020202020204" pitchFamily="34" charset="0"/>
              </a:defRPr>
            </a:lvl2pPr>
            <a:lvl3pPr>
              <a:defRPr sz="2667">
                <a:solidFill>
                  <a:srgbClr val="042431"/>
                </a:solidFill>
                <a:latin typeface="Arial" panose="020B0604020202020204" pitchFamily="34" charset="0"/>
                <a:cs typeface="Arial" panose="020B0604020202020204" pitchFamily="34" charset="0"/>
              </a:defRPr>
            </a:lvl3pPr>
            <a:lvl4pPr>
              <a:defRPr sz="2400">
                <a:solidFill>
                  <a:srgbClr val="042431"/>
                </a:solidFill>
                <a:latin typeface="Arial" panose="020B0604020202020204" pitchFamily="34" charset="0"/>
                <a:cs typeface="Arial" panose="020B0604020202020204" pitchFamily="34" charset="0"/>
              </a:defRPr>
            </a:lvl4pPr>
            <a:lvl5pPr>
              <a:defRPr>
                <a:solidFill>
                  <a:srgbClr val="042431"/>
                </a:solidFill>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Slide Number Placeholder 5"/>
          <p:cNvSpPr>
            <a:spLocks noGrp="1"/>
          </p:cNvSpPr>
          <p:nvPr>
            <p:ph type="sldNum" sz="quarter" idx="12"/>
          </p:nvPr>
        </p:nvSpPr>
        <p:spPr>
          <a:xfrm>
            <a:off x="9072331" y="6309320"/>
            <a:ext cx="2743200" cy="365125"/>
          </a:xfrm>
          <a:prstGeom prst="rect">
            <a:avLst/>
          </a:prstGeom>
        </p:spPr>
        <p:txBody>
          <a:bodyPr/>
          <a:lstStyle/>
          <a:p>
            <a:fld id="{46DEF4E0-65E8-4BCB-8427-AEEB1D3D7E20}" type="slidenum">
              <a:rPr lang="fr-FR" smtClean="0"/>
              <a:t>‹N°›</a:t>
            </a:fld>
            <a:endParaRPr lang="fr-FR"/>
          </a:p>
        </p:txBody>
      </p:sp>
    </p:spTree>
    <p:extLst>
      <p:ext uri="{BB962C8B-B14F-4D97-AF65-F5344CB8AC3E}">
        <p14:creationId xmlns:p14="http://schemas.microsoft.com/office/powerpoint/2010/main" val="1031959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273563" y="2564905"/>
            <a:ext cx="11583077" cy="3552395"/>
          </a:xfrm>
          <a:prstGeom prst="rect">
            <a:avLst/>
          </a:prstGeom>
        </p:spPr>
        <p:txBody>
          <a:bodyPr/>
          <a:lstStyle>
            <a:lvl1pPr marL="457189" indent="-457189">
              <a:buClr>
                <a:srgbClr val="ABC100"/>
              </a:buClr>
              <a:buFont typeface="Century Gothic" panose="020B0502020202020204" pitchFamily="34" charset="0"/>
              <a:buChar char="►"/>
              <a:defRPr sz="3200">
                <a:solidFill>
                  <a:schemeClr val="accent5">
                    <a:lumMod val="75000"/>
                  </a:schemeClr>
                </a:solidFill>
                <a:latin typeface="Arial" panose="020B0604020202020204" pitchFamily="34" charset="0"/>
                <a:cs typeface="Arial" panose="020B0604020202020204" pitchFamily="34" charset="0"/>
              </a:defRPr>
            </a:lvl1pPr>
            <a:lvl2pPr>
              <a:buClr>
                <a:srgbClr val="ABC100"/>
              </a:buClr>
              <a:defRPr sz="2933">
                <a:solidFill>
                  <a:schemeClr val="tx1">
                    <a:lumMod val="75000"/>
                    <a:lumOff val="25000"/>
                  </a:schemeClr>
                </a:solidFill>
                <a:latin typeface="Arial" panose="020B0604020202020204" pitchFamily="34" charset="0"/>
                <a:cs typeface="Arial" panose="020B0604020202020204" pitchFamily="34" charset="0"/>
              </a:defRPr>
            </a:lvl2pPr>
            <a:lvl3pPr>
              <a:defRPr sz="2667">
                <a:solidFill>
                  <a:srgbClr val="042431"/>
                </a:solidFill>
                <a:latin typeface="Arial" panose="020B0604020202020204" pitchFamily="34" charset="0"/>
                <a:cs typeface="Arial" panose="020B0604020202020204" pitchFamily="34" charset="0"/>
              </a:defRPr>
            </a:lvl3pPr>
            <a:lvl4pPr>
              <a:defRPr sz="2400">
                <a:solidFill>
                  <a:srgbClr val="042431"/>
                </a:solidFill>
                <a:latin typeface="Arial" panose="020B0604020202020204" pitchFamily="34" charset="0"/>
                <a:cs typeface="Arial" panose="020B0604020202020204" pitchFamily="34" charset="0"/>
              </a:defRPr>
            </a:lvl4pPr>
            <a:lvl5pPr>
              <a:defRPr>
                <a:solidFill>
                  <a:srgbClr val="042431"/>
                </a:solidFill>
                <a:latin typeface="Arial" panose="020B0604020202020204" pitchFamily="34" charset="0"/>
                <a:cs typeface="Arial" panose="020B0604020202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2" name="Espace réservé du numéro de diapositive 1"/>
          <p:cNvSpPr>
            <a:spLocks noGrp="1"/>
          </p:cNvSpPr>
          <p:nvPr>
            <p:ph type="sldNum" sz="quarter" idx="10"/>
          </p:nvPr>
        </p:nvSpPr>
        <p:spPr>
          <a:xfrm>
            <a:off x="10781653" y="6359998"/>
            <a:ext cx="1410351" cy="403636"/>
          </a:xfrm>
          <a:prstGeom prst="rect">
            <a:avLst/>
          </a:prstGeom>
        </p:spPr>
        <p:txBody>
          <a:bodyPr/>
          <a:lstStyle/>
          <a:p>
            <a:fld id="{200F2DA5-A256-4FA1-9C67-B7068530F28A}" type="slidenum">
              <a:rPr lang="en-GB" smtClean="0"/>
              <a:t>‹N°›</a:t>
            </a:fld>
            <a:endParaRPr lang="en-GB" dirty="0"/>
          </a:p>
        </p:txBody>
      </p:sp>
    </p:spTree>
    <p:extLst>
      <p:ext uri="{BB962C8B-B14F-4D97-AF65-F5344CB8AC3E}">
        <p14:creationId xmlns:p14="http://schemas.microsoft.com/office/powerpoint/2010/main" val="6430112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050">
                <a:solidFill>
                  <a:schemeClr val="tx1">
                    <a:tint val="75000"/>
                  </a:schemeClr>
                </a:solidFill>
                <a:latin typeface="Century Gothic" panose="020B0502020202020204" pitchFamily="34" charset="0"/>
              </a:defRPr>
            </a:lvl1pPr>
          </a:lstStyle>
          <a:p>
            <a:r>
              <a:rPr lang="fr-FR" smtClean="0"/>
              <a:t>29/01/2015</a:t>
            </a:r>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050">
                <a:solidFill>
                  <a:schemeClr val="tx1">
                    <a:tint val="75000"/>
                  </a:schemeClr>
                </a:solidFill>
                <a:latin typeface="Century Gothic" panose="020B0502020202020204" pitchFamily="34" charset="0"/>
              </a:defRPr>
            </a:lvl1pPr>
          </a:lstStyle>
          <a:p>
            <a:r>
              <a:rPr lang="fr-FR" smtClean="0"/>
              <a:t>MINnD - Assemblée Générale n°2</a:t>
            </a:r>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F8764609-0687-4640-925B-EAE416789F19}" type="slidenum">
              <a:rPr lang="fr-FR" smtClean="0"/>
              <a:pPr/>
              <a:t>‹N°›</a:t>
            </a:fld>
            <a:endParaRPr lang="fr-FR"/>
          </a:p>
        </p:txBody>
      </p:sp>
    </p:spTree>
    <p:extLst>
      <p:ext uri="{BB962C8B-B14F-4D97-AF65-F5344CB8AC3E}">
        <p14:creationId xmlns:p14="http://schemas.microsoft.com/office/powerpoint/2010/main" val="3013492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p:txStyles>
    <p:titleStyle>
      <a:lvl1pPr algn="ctr" defTabSz="914400" rtl="0" eaLnBrk="1" latinLnBrk="0" hangingPunct="1">
        <a:spcBef>
          <a:spcPct val="0"/>
        </a:spcBef>
        <a:buNone/>
        <a:defRPr sz="3600" kern="1200">
          <a:solidFill>
            <a:schemeClr val="tx1"/>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4.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eg"/><Relationship Id="rId11" Type="http://schemas.openxmlformats.org/officeDocument/2006/relationships/image" Target="../media/image28.png"/><Relationship Id="rId5" Type="http://schemas.openxmlformats.org/officeDocument/2006/relationships/image" Target="../media/image12.emf"/><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000" dirty="0" err="1" smtClean="0"/>
              <a:t>WELCOME</a:t>
            </a:r>
            <a:endParaRPr lang="en-GB" sz="4000" dirty="0"/>
          </a:p>
        </p:txBody>
      </p:sp>
      <p:sp>
        <p:nvSpPr>
          <p:cNvPr id="4" name="Espace réservé du contenu 3"/>
          <p:cNvSpPr>
            <a:spLocks noGrp="1"/>
          </p:cNvSpPr>
          <p:nvPr>
            <p:ph idx="1"/>
          </p:nvPr>
        </p:nvSpPr>
        <p:spPr>
          <a:prstGeom prst="rect">
            <a:avLst/>
          </a:prstGeom>
        </p:spPr>
        <p:txBody>
          <a:bodyPr/>
          <a:lstStyle/>
          <a:p>
            <a:r>
              <a:rPr lang="fr-FR" dirty="0"/>
              <a:t>Joint </a:t>
            </a:r>
            <a:r>
              <a:rPr lang="fr-FR" dirty="0" err="1"/>
              <a:t>bSI</a:t>
            </a:r>
            <a:r>
              <a:rPr lang="fr-FR" dirty="0"/>
              <a:t> – OGC workshop for </a:t>
            </a:r>
            <a:r>
              <a:rPr lang="fr-FR" dirty="0" err="1"/>
              <a:t>geotechnical</a:t>
            </a:r>
            <a:r>
              <a:rPr lang="fr-FR" dirty="0"/>
              <a:t> data </a:t>
            </a:r>
            <a:r>
              <a:rPr lang="fr-FR" dirty="0" err="1"/>
              <a:t>standardization</a:t>
            </a:r>
            <a:endParaRPr lang="fr-FR" dirty="0"/>
          </a:p>
          <a:p>
            <a:pPr lvl="1"/>
            <a:r>
              <a:rPr lang="fr-FR" sz="1350" dirty="0"/>
              <a:t>Share of </a:t>
            </a:r>
            <a:r>
              <a:rPr lang="fr-FR" sz="1350" dirty="0" err="1"/>
              <a:t>knowledge</a:t>
            </a:r>
            <a:r>
              <a:rPr lang="fr-FR" sz="1350" dirty="0"/>
              <a:t> on </a:t>
            </a:r>
            <a:r>
              <a:rPr lang="fr-FR" sz="1350" dirty="0" err="1"/>
              <a:t>that</a:t>
            </a:r>
            <a:r>
              <a:rPr lang="fr-FR" sz="1350" dirty="0"/>
              <a:t> topic</a:t>
            </a:r>
          </a:p>
          <a:p>
            <a:pPr lvl="1"/>
            <a:r>
              <a:rPr lang="fr-FR" sz="1350" dirty="0" err="1"/>
              <a:t>Alignment</a:t>
            </a:r>
            <a:r>
              <a:rPr lang="fr-FR" sz="1350" dirty="0"/>
              <a:t> of initiatives and standard programs</a:t>
            </a:r>
          </a:p>
          <a:p>
            <a:pPr lvl="1"/>
            <a:endParaRPr lang="fr-FR" dirty="0" smtClean="0"/>
          </a:p>
          <a:p>
            <a:pPr lvl="1"/>
            <a:endParaRPr lang="fr-FR" dirty="0"/>
          </a:p>
          <a:p>
            <a:r>
              <a:rPr lang="fr-FR" sz="1500" dirty="0" err="1"/>
              <a:t>Sponsored</a:t>
            </a:r>
            <a:r>
              <a:rPr lang="fr-FR" sz="1500" dirty="0"/>
              <a:t> by</a:t>
            </a:r>
          </a:p>
          <a:p>
            <a:pPr marL="0" indent="0">
              <a:buNone/>
            </a:pPr>
            <a:endParaRPr lang="fr-FR" dirty="0"/>
          </a:p>
        </p:txBody>
      </p:sp>
      <p:pic>
        <p:nvPicPr>
          <p:cNvPr id="12" name="Image 11">
            <a:extLst>
              <a:ext uri="{FF2B5EF4-FFF2-40B4-BE49-F238E27FC236}">
                <a16:creationId xmlns:a16="http://schemas.microsoft.com/office/drawing/2014/main" id="{6E5EDE5D-4322-4E38-B6E4-1CA9D60A9A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3565995"/>
            <a:ext cx="982529" cy="858279"/>
          </a:xfrm>
          <a:prstGeom prst="rect">
            <a:avLst/>
          </a:prstGeom>
        </p:spPr>
      </p:pic>
      <p:pic>
        <p:nvPicPr>
          <p:cNvPr id="11" name="Image 10"/>
          <p:cNvPicPr>
            <a:picLocks noChangeAspect="1"/>
          </p:cNvPicPr>
          <p:nvPr/>
        </p:nvPicPr>
        <p:blipFill>
          <a:blip r:embed="rId3"/>
          <a:stretch>
            <a:fillRect/>
          </a:stretch>
        </p:blipFill>
        <p:spPr>
          <a:xfrm>
            <a:off x="9665132" y="4814139"/>
            <a:ext cx="571909" cy="272756"/>
          </a:xfrm>
          <a:prstGeom prst="rect">
            <a:avLst/>
          </a:prstGeom>
        </p:spPr>
      </p:pic>
      <p:pic>
        <p:nvPicPr>
          <p:cNvPr id="14" name="Image 13" descr="http://ariane/directions/SG/SCE/communication-digitale-externe/Logos%20BRGM%20%20Utilisations%20web%20et%20vido/Logo%20BRGM/Logo%20BRGM%20anglais/logo_brgm_web_en_couleur.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5680" y="3687738"/>
            <a:ext cx="2016224" cy="736536"/>
          </a:xfrm>
          <a:prstGeom prst="rect">
            <a:avLst/>
          </a:prstGeom>
          <a:noFill/>
          <a:ln>
            <a:noFill/>
          </a:ln>
        </p:spPr>
      </p:pic>
      <p:grpSp>
        <p:nvGrpSpPr>
          <p:cNvPr id="3" name="Groupe 2"/>
          <p:cNvGrpSpPr/>
          <p:nvPr/>
        </p:nvGrpSpPr>
        <p:grpSpPr>
          <a:xfrm>
            <a:off x="5810250" y="2132856"/>
            <a:ext cx="5902374" cy="4392488"/>
            <a:chOff x="5810250" y="2132856"/>
            <a:chExt cx="4800533" cy="3600400"/>
          </a:xfrm>
        </p:grpSpPr>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0250" y="2132856"/>
              <a:ext cx="4800533"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bwMode="auto">
            <a:xfrm>
              <a:off x="6131160" y="4814139"/>
              <a:ext cx="4281488" cy="705565"/>
            </a:xfrm>
            <a:prstGeom prst="rect">
              <a:avLst/>
            </a:prstGeom>
            <a:solidFill>
              <a:schemeClr val="bg1">
                <a:alpha val="7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500" dirty="0" err="1">
                  <a:solidFill>
                    <a:srgbClr val="002060"/>
                  </a:solidFill>
                  <a:latin typeface="Palatino Linotype" panose="02040502050505030304" pitchFamily="18" charset="0"/>
                </a:rPr>
                <a:t>Geotechnical</a:t>
              </a:r>
              <a:r>
                <a:rPr lang="fr-FR" sz="1500" dirty="0">
                  <a:solidFill>
                    <a:srgbClr val="002060"/>
                  </a:solidFill>
                  <a:latin typeface="Palatino Linotype" panose="02040502050505030304" pitchFamily="18" charset="0"/>
                </a:rPr>
                <a:t> Data </a:t>
              </a:r>
              <a:r>
                <a:rPr lang="fr-FR" sz="1500" dirty="0" err="1">
                  <a:solidFill>
                    <a:srgbClr val="002060"/>
                  </a:solidFill>
                  <a:latin typeface="Palatino Linotype" panose="02040502050505030304" pitchFamily="18" charset="0"/>
                </a:rPr>
                <a:t>Standardization</a:t>
              </a:r>
              <a:r>
                <a:rPr lang="fr-FR" sz="1500" dirty="0">
                  <a:solidFill>
                    <a:srgbClr val="002060"/>
                  </a:solidFill>
                  <a:latin typeface="Palatino Linotype" panose="02040502050505030304" pitchFamily="18" charset="0"/>
                </a:rPr>
                <a:t> Workshop</a:t>
              </a:r>
            </a:p>
            <a:p>
              <a:pPr algn="ctr"/>
              <a:endParaRPr lang="fr-FR" sz="600" dirty="0">
                <a:solidFill>
                  <a:srgbClr val="002060"/>
                </a:solidFill>
                <a:latin typeface="Palatino Linotype" panose="02040502050505030304" pitchFamily="18" charset="0"/>
              </a:endParaRPr>
            </a:p>
            <a:p>
              <a:pPr algn="ctr"/>
              <a:r>
                <a:rPr lang="fr-FR" sz="1200" dirty="0">
                  <a:solidFill>
                    <a:srgbClr val="002060"/>
                  </a:solidFill>
                  <a:latin typeface="Palatino Linotype" panose="02040502050505030304" pitchFamily="18" charset="0"/>
                </a:rPr>
                <a:t>Maison de la Géologie, Paris V</a:t>
              </a:r>
            </a:p>
            <a:p>
              <a:pPr algn="ctr"/>
              <a:r>
                <a:rPr lang="fr-FR" sz="1200" dirty="0" err="1">
                  <a:solidFill>
                    <a:srgbClr val="002060"/>
                  </a:solidFill>
                  <a:latin typeface="Palatino Linotype" panose="02040502050505030304" pitchFamily="18" charset="0"/>
                </a:rPr>
                <a:t>January</a:t>
              </a:r>
              <a:r>
                <a:rPr lang="fr-FR" sz="1200" dirty="0">
                  <a:solidFill>
                    <a:srgbClr val="002060"/>
                  </a:solidFill>
                  <a:latin typeface="Palatino Linotype" panose="02040502050505030304" pitchFamily="18" charset="0"/>
                </a:rPr>
                <a:t> 22 – 24, 2019</a:t>
              </a:r>
            </a:p>
          </p:txBody>
        </p:sp>
      </p:grpSp>
      <p:sp>
        <p:nvSpPr>
          <p:cNvPr id="20" name="Rectangle 19"/>
          <p:cNvSpPr/>
          <p:nvPr/>
        </p:nvSpPr>
        <p:spPr bwMode="auto">
          <a:xfrm>
            <a:off x="5934456" y="1863865"/>
            <a:ext cx="2390394" cy="396121"/>
          </a:xfrm>
          <a:prstGeom prst="rect">
            <a:avLst/>
          </a:prstGeom>
          <a:solidFill>
            <a:schemeClr val="bg1">
              <a:alpha val="7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sz="1500" dirty="0">
              <a:solidFill>
                <a:srgbClr val="002060"/>
              </a:solidFill>
            </a:endParaRPr>
          </a:p>
        </p:txBody>
      </p:sp>
      <p:pic>
        <p:nvPicPr>
          <p:cNvPr id="1026" name="Picture 2" descr="RÃ©sultat de recherche d'images pour &quot;ogc logo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1705" y="2474562"/>
            <a:ext cx="696528" cy="298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building smart logo png&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663" y="4962317"/>
            <a:ext cx="2322281" cy="4417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Afficher l'image d'orig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9696" y="4962318"/>
            <a:ext cx="1405051" cy="441703"/>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9116" y="3666616"/>
            <a:ext cx="624285" cy="624285"/>
          </a:xfrm>
          <a:prstGeom prst="rect">
            <a:avLst/>
          </a:prstGeom>
        </p:spPr>
      </p:pic>
    </p:spTree>
    <p:extLst>
      <p:ext uri="{BB962C8B-B14F-4D97-AF65-F5344CB8AC3E}">
        <p14:creationId xmlns:p14="http://schemas.microsoft.com/office/powerpoint/2010/main" val="321950072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4655840" y="1509427"/>
            <a:ext cx="7163830" cy="5039827"/>
          </a:xfrm>
          <a:prstGeom prst="rect">
            <a:avLst/>
          </a:prstGeom>
        </p:spPr>
      </p:pic>
      <p:sp>
        <p:nvSpPr>
          <p:cNvPr id="2" name="Titre 1"/>
          <p:cNvSpPr>
            <a:spLocks noGrp="1"/>
          </p:cNvSpPr>
          <p:nvPr>
            <p:ph type="title"/>
          </p:nvPr>
        </p:nvSpPr>
        <p:spPr/>
        <p:txBody>
          <a:bodyPr/>
          <a:lstStyle/>
          <a:p>
            <a:r>
              <a:rPr lang="fr-FR" dirty="0" smtClean="0"/>
              <a:t>Topics of the </a:t>
            </a:r>
            <a:r>
              <a:rPr lang="fr-FR" dirty="0" err="1" smtClean="0"/>
              <a:t>day</a:t>
            </a:r>
            <a:endParaRPr lang="fr-FR" dirty="0"/>
          </a:p>
        </p:txBody>
      </p:sp>
      <p:sp>
        <p:nvSpPr>
          <p:cNvPr id="3" name="Espace réservé du contenu 2"/>
          <p:cNvSpPr>
            <a:spLocks noGrp="1"/>
          </p:cNvSpPr>
          <p:nvPr>
            <p:ph idx="1"/>
          </p:nvPr>
        </p:nvSpPr>
        <p:spPr/>
        <p:txBody>
          <a:bodyPr>
            <a:normAutofit/>
          </a:bodyPr>
          <a:lstStyle/>
          <a:p>
            <a:r>
              <a:rPr lang="fr-FR" dirty="0" smtClean="0"/>
              <a:t>The scope :</a:t>
            </a:r>
          </a:p>
          <a:p>
            <a:pPr lvl="1"/>
            <a:r>
              <a:rPr lang="fr-FR" dirty="0" err="1" smtClean="0"/>
              <a:t>Geological</a:t>
            </a:r>
            <a:endParaRPr lang="fr-FR" dirty="0" smtClean="0"/>
          </a:p>
          <a:p>
            <a:pPr lvl="1"/>
            <a:r>
              <a:rPr lang="fr-FR" dirty="0" err="1" smtClean="0"/>
              <a:t>Geotechnical</a:t>
            </a:r>
            <a:r>
              <a:rPr lang="fr-FR" dirty="0" smtClean="0"/>
              <a:t>:</a:t>
            </a:r>
          </a:p>
          <a:p>
            <a:pPr lvl="2"/>
            <a:r>
              <a:rPr lang="fr-FR" dirty="0" err="1" smtClean="0"/>
              <a:t>Embankment</a:t>
            </a:r>
            <a:r>
              <a:rPr lang="fr-FR" dirty="0" smtClean="0"/>
              <a:t> </a:t>
            </a:r>
          </a:p>
          <a:p>
            <a:pPr lvl="2"/>
            <a:r>
              <a:rPr lang="fr-FR" dirty="0" smtClean="0"/>
              <a:t>Road and Rail structure</a:t>
            </a:r>
          </a:p>
          <a:p>
            <a:pPr lvl="2"/>
            <a:r>
              <a:rPr lang="fr-FR" dirty="0" smtClean="0"/>
              <a:t>Interfaces </a:t>
            </a:r>
            <a:r>
              <a:rPr lang="fr-FR" dirty="0" err="1" smtClean="0"/>
              <a:t>with</a:t>
            </a:r>
            <a:r>
              <a:rPr lang="fr-FR" dirty="0" smtClean="0"/>
              <a:t> structure : bridge &amp; tunnel</a:t>
            </a:r>
          </a:p>
          <a:p>
            <a:pPr lvl="2"/>
            <a:endParaRPr lang="fr-FR" dirty="0" smtClean="0"/>
          </a:p>
          <a:p>
            <a:pPr lvl="2"/>
            <a:endParaRPr lang="fr-FR" dirty="0"/>
          </a:p>
          <a:p>
            <a:pPr lvl="2"/>
            <a:endParaRPr lang="fr-FR" dirty="0" smtClean="0"/>
          </a:p>
          <a:p>
            <a:pPr lvl="2"/>
            <a:endParaRPr lang="fr-FR" dirty="0"/>
          </a:p>
          <a:p>
            <a:pPr lvl="2"/>
            <a:endParaRPr lang="fr-FR" dirty="0" smtClean="0"/>
          </a:p>
          <a:p>
            <a:pPr lvl="2"/>
            <a:endParaRPr lang="fr-FR" dirty="0"/>
          </a:p>
          <a:p>
            <a:pPr lvl="2"/>
            <a:r>
              <a:rPr lang="fr-FR" dirty="0" smtClean="0"/>
              <a:t>Impact on the  </a:t>
            </a:r>
            <a:r>
              <a:rPr lang="fr-FR" dirty="0" err="1" smtClean="0"/>
              <a:t>IFC</a:t>
            </a:r>
            <a:r>
              <a:rPr lang="fr-FR" dirty="0" smtClean="0"/>
              <a:t> </a:t>
            </a:r>
            <a:r>
              <a:rPr lang="fr-FR" dirty="0" err="1" smtClean="0"/>
              <a:t>WIP</a:t>
            </a:r>
            <a:r>
              <a:rPr lang="fr-FR" dirty="0" smtClean="0"/>
              <a:t> </a:t>
            </a:r>
          </a:p>
          <a:p>
            <a:pPr lvl="2"/>
            <a:r>
              <a:rPr lang="fr-FR" dirty="0" smtClean="0"/>
              <a:t>Impact on the </a:t>
            </a:r>
            <a:r>
              <a:rPr lang="fr-FR" dirty="0" err="1" smtClean="0"/>
              <a:t>ogc</a:t>
            </a:r>
            <a:r>
              <a:rPr lang="fr-FR" dirty="0" smtClean="0"/>
              <a:t> </a:t>
            </a:r>
            <a:r>
              <a:rPr lang="fr-FR" dirty="0" err="1" smtClean="0"/>
              <a:t>developement</a:t>
            </a:r>
            <a:r>
              <a:rPr lang="fr-FR" dirty="0" smtClean="0"/>
              <a:t> </a:t>
            </a:r>
            <a:r>
              <a:rPr lang="fr-FR" dirty="0" err="1" smtClean="0"/>
              <a:t>like</a:t>
            </a:r>
            <a:r>
              <a:rPr lang="fr-FR" dirty="0" smtClean="0"/>
              <a:t> </a:t>
            </a:r>
            <a:r>
              <a:rPr lang="fr-FR" dirty="0" err="1" smtClean="0"/>
              <a:t>citygml</a:t>
            </a:r>
            <a:r>
              <a:rPr lang="fr-FR" dirty="0" smtClean="0"/>
              <a:t>/</a:t>
            </a:r>
            <a:r>
              <a:rPr lang="fr-FR" dirty="0" err="1" smtClean="0"/>
              <a:t>landinfra</a:t>
            </a:r>
            <a:r>
              <a:rPr lang="fr-FR" dirty="0" smtClean="0"/>
              <a:t> </a:t>
            </a:r>
            <a:r>
              <a:rPr lang="fr-FR" dirty="0" err="1" smtClean="0"/>
              <a:t>gml</a:t>
            </a:r>
            <a:endParaRPr lang="fr-FR" dirty="0" smtClean="0"/>
          </a:p>
          <a:p>
            <a:pPr marL="914400" lvl="2" indent="0">
              <a:buNone/>
            </a:pPr>
            <a:endParaRPr lang="fr-FR" dirty="0" smtClean="0"/>
          </a:p>
          <a:p>
            <a:endParaRPr lang="fr-FR" dirty="0"/>
          </a:p>
          <a:p>
            <a:pPr lvl="2"/>
            <a:endParaRPr lang="fr-FR" dirty="0"/>
          </a:p>
        </p:txBody>
      </p:sp>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sp>
        <p:nvSpPr>
          <p:cNvPr id="8" name="Flèche droite 7"/>
          <p:cNvSpPr/>
          <p:nvPr/>
        </p:nvSpPr>
        <p:spPr>
          <a:xfrm rot="5400000">
            <a:off x="9192344" y="3933056"/>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5400000">
            <a:off x="10207352" y="4077072"/>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0537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Topics of the </a:t>
            </a:r>
            <a:r>
              <a:rPr lang="fr-FR" dirty="0" err="1" smtClean="0"/>
              <a:t>day</a:t>
            </a:r>
            <a:endParaRPr lang="fr-FR" dirty="0"/>
          </a:p>
        </p:txBody>
      </p:sp>
      <p:sp>
        <p:nvSpPr>
          <p:cNvPr id="3" name="Espace réservé du contenu 2"/>
          <p:cNvSpPr>
            <a:spLocks noGrp="1"/>
          </p:cNvSpPr>
          <p:nvPr>
            <p:ph idx="1"/>
          </p:nvPr>
        </p:nvSpPr>
        <p:spPr/>
        <p:txBody>
          <a:bodyPr>
            <a:normAutofit/>
          </a:bodyPr>
          <a:lstStyle/>
          <a:p>
            <a:pPr marL="914400" lvl="2" indent="0">
              <a:buNone/>
            </a:pPr>
            <a:endParaRPr lang="fr-FR" dirty="0" smtClean="0"/>
          </a:p>
          <a:p>
            <a:r>
              <a:rPr lang="fr-FR" dirty="0"/>
              <a:t>Use cases or business </a:t>
            </a:r>
            <a:r>
              <a:rPr lang="fr-FR" dirty="0" smtClean="0"/>
              <a:t>cases</a:t>
            </a:r>
          </a:p>
          <a:p>
            <a:pPr marL="0" indent="0">
              <a:buNone/>
            </a:pPr>
            <a:endParaRPr lang="fr-FR" dirty="0" smtClean="0"/>
          </a:p>
          <a:p>
            <a:r>
              <a:rPr lang="fr-FR" dirty="0" err="1" smtClean="0"/>
              <a:t>Usecases</a:t>
            </a:r>
            <a:r>
              <a:rPr lang="fr-FR" dirty="0" smtClean="0"/>
              <a:t> vs </a:t>
            </a:r>
            <a:r>
              <a:rPr lang="fr-FR" dirty="0" err="1" smtClean="0"/>
              <a:t>process</a:t>
            </a:r>
            <a:r>
              <a:rPr lang="fr-FR" dirty="0" smtClean="0"/>
              <a:t> </a:t>
            </a:r>
            <a:r>
              <a:rPr lang="fr-FR" dirty="0" err="1" smtClean="0"/>
              <a:t>maps</a:t>
            </a:r>
            <a:endParaRPr lang="fr-FR" dirty="0" smtClean="0"/>
          </a:p>
          <a:p>
            <a:pPr marL="457200" lvl="1" indent="0">
              <a:buNone/>
            </a:pPr>
            <a:endParaRPr lang="fr-FR" dirty="0" smtClean="0"/>
          </a:p>
          <a:p>
            <a:r>
              <a:rPr lang="fr-FR" dirty="0" smtClean="0"/>
              <a:t>Roadmap :</a:t>
            </a:r>
          </a:p>
          <a:p>
            <a:pPr lvl="2"/>
            <a:r>
              <a:rPr lang="fr-FR" dirty="0" smtClean="0"/>
              <a:t>Business as </a:t>
            </a:r>
            <a:r>
              <a:rPr lang="fr-FR" dirty="0" err="1" smtClean="0"/>
              <a:t>usual</a:t>
            </a:r>
            <a:r>
              <a:rPr lang="fr-FR" dirty="0" smtClean="0"/>
              <a:t> vs IFC5 </a:t>
            </a:r>
            <a:r>
              <a:rPr lang="fr-FR" dirty="0" err="1" smtClean="0"/>
              <a:t>delivery</a:t>
            </a:r>
            <a:endParaRPr lang="fr-FR" dirty="0" smtClean="0"/>
          </a:p>
          <a:p>
            <a:pPr lvl="2"/>
            <a:r>
              <a:rPr lang="fr-FR" dirty="0" smtClean="0"/>
              <a:t>How to </a:t>
            </a:r>
            <a:r>
              <a:rPr lang="fr-FR" dirty="0" err="1" smtClean="0"/>
              <a:t>reconciliate</a:t>
            </a:r>
            <a:r>
              <a:rPr lang="fr-FR" dirty="0" smtClean="0"/>
              <a:t> the </a:t>
            </a:r>
            <a:r>
              <a:rPr lang="fr-FR" dirty="0" err="1" smtClean="0"/>
              <a:t>existing</a:t>
            </a:r>
            <a:r>
              <a:rPr lang="fr-FR" dirty="0" smtClean="0"/>
              <a:t> </a:t>
            </a:r>
            <a:r>
              <a:rPr lang="fr-FR" dirty="0" err="1" smtClean="0"/>
              <a:t>IFC</a:t>
            </a:r>
            <a:r>
              <a:rPr lang="fr-FR" dirty="0" smtClean="0"/>
              <a:t> 4.xx, XML, </a:t>
            </a:r>
            <a:r>
              <a:rPr lang="fr-FR" dirty="0" err="1" smtClean="0"/>
              <a:t>GML</a:t>
            </a:r>
            <a:r>
              <a:rPr lang="fr-FR" dirty="0" smtClean="0"/>
              <a:t>, etc…</a:t>
            </a:r>
            <a:endParaRPr lang="fr-FR" dirty="0"/>
          </a:p>
          <a:p>
            <a:pPr lvl="2"/>
            <a:endParaRPr lang="fr-FR" dirty="0"/>
          </a:p>
        </p:txBody>
      </p:sp>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spTree>
    <p:extLst>
      <p:ext uri="{BB962C8B-B14F-4D97-AF65-F5344CB8AC3E}">
        <p14:creationId xmlns:p14="http://schemas.microsoft.com/office/powerpoint/2010/main" val="547267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Topics of the </a:t>
            </a:r>
            <a:r>
              <a:rPr lang="fr-FR" dirty="0" err="1" smtClean="0"/>
              <a:t>day</a:t>
            </a:r>
            <a:endParaRPr lang="fr-FR" dirty="0"/>
          </a:p>
        </p:txBody>
      </p:sp>
      <p:pic>
        <p:nvPicPr>
          <p:cNvPr id="6" name="Espace réservé du contenu 5"/>
          <p:cNvPicPr>
            <a:picLocks noGrp="1" noChangeAspect="1"/>
          </p:cNvPicPr>
          <p:nvPr>
            <p:ph idx="1"/>
          </p:nvPr>
        </p:nvPicPr>
        <p:blipFill>
          <a:blip r:embed="rId2"/>
          <a:stretch>
            <a:fillRect/>
          </a:stretch>
        </p:blipFill>
        <p:spPr>
          <a:xfrm>
            <a:off x="119337" y="908720"/>
            <a:ext cx="7013932" cy="4392488"/>
          </a:xfrm>
          <a:prstGeom prst="rect">
            <a:avLst/>
          </a:prstGeom>
        </p:spPr>
      </p:pic>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sp>
        <p:nvSpPr>
          <p:cNvPr id="8" name="ZoneTexte 7"/>
          <p:cNvSpPr txBox="1"/>
          <p:nvPr/>
        </p:nvSpPr>
        <p:spPr>
          <a:xfrm>
            <a:off x="7392144" y="1124744"/>
            <a:ext cx="3960440" cy="369332"/>
          </a:xfrm>
          <a:prstGeom prst="rect">
            <a:avLst/>
          </a:prstGeom>
          <a:noFill/>
        </p:spPr>
        <p:txBody>
          <a:bodyPr wrap="square" rtlCol="0">
            <a:spAutoFit/>
          </a:bodyPr>
          <a:lstStyle/>
          <a:p>
            <a:r>
              <a:rPr lang="fr-FR" dirty="0" err="1" smtClean="0"/>
              <a:t>Processes</a:t>
            </a:r>
            <a:r>
              <a:rPr lang="fr-FR" dirty="0" smtClean="0"/>
              <a:t> and </a:t>
            </a:r>
            <a:r>
              <a:rPr lang="fr-FR" dirty="0" err="1" smtClean="0"/>
              <a:t>IDM</a:t>
            </a:r>
            <a:endParaRPr lang="fr-FR" dirty="0"/>
          </a:p>
        </p:txBody>
      </p:sp>
      <p:pic>
        <p:nvPicPr>
          <p:cNvPr id="9" name="Image 8"/>
          <p:cNvPicPr>
            <a:picLocks noChangeAspect="1"/>
          </p:cNvPicPr>
          <p:nvPr/>
        </p:nvPicPr>
        <p:blipFill>
          <a:blip r:embed="rId3"/>
          <a:stretch>
            <a:fillRect/>
          </a:stretch>
        </p:blipFill>
        <p:spPr>
          <a:xfrm>
            <a:off x="2539553" y="1463447"/>
            <a:ext cx="8073001" cy="4701267"/>
          </a:xfrm>
          <a:prstGeom prst="rect">
            <a:avLst/>
          </a:prstGeom>
        </p:spPr>
      </p:pic>
      <p:pic>
        <p:nvPicPr>
          <p:cNvPr id="7" name="Image 6"/>
          <p:cNvPicPr>
            <a:picLocks noChangeAspect="1"/>
          </p:cNvPicPr>
          <p:nvPr/>
        </p:nvPicPr>
        <p:blipFill>
          <a:blip r:embed="rId4"/>
          <a:stretch>
            <a:fillRect/>
          </a:stretch>
        </p:blipFill>
        <p:spPr>
          <a:xfrm>
            <a:off x="4655840" y="2812428"/>
            <a:ext cx="6831001" cy="3763601"/>
          </a:xfrm>
          <a:prstGeom prst="rect">
            <a:avLst/>
          </a:prstGeom>
        </p:spPr>
      </p:pic>
    </p:spTree>
    <p:extLst>
      <p:ext uri="{BB962C8B-B14F-4D97-AF65-F5344CB8AC3E}">
        <p14:creationId xmlns:p14="http://schemas.microsoft.com/office/powerpoint/2010/main" val="13778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Topics of the </a:t>
            </a:r>
            <a:r>
              <a:rPr lang="fr-FR" dirty="0" err="1" smtClean="0"/>
              <a:t>day</a:t>
            </a:r>
            <a:endParaRPr lang="fr-FR" dirty="0"/>
          </a:p>
        </p:txBody>
      </p:sp>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pic>
        <p:nvPicPr>
          <p:cNvPr id="7" name="Espace réservé du contenu 6"/>
          <p:cNvPicPr>
            <a:picLocks noGrp="1" noChangeAspect="1"/>
          </p:cNvPicPr>
          <p:nvPr>
            <p:ph idx="1"/>
          </p:nvPr>
        </p:nvPicPr>
        <p:blipFill>
          <a:blip r:embed="rId2"/>
          <a:stretch>
            <a:fillRect/>
          </a:stretch>
        </p:blipFill>
        <p:spPr>
          <a:xfrm>
            <a:off x="3689723" y="1227837"/>
            <a:ext cx="4977899" cy="4424291"/>
          </a:xfrm>
          <a:prstGeom prst="rect">
            <a:avLst/>
          </a:prstGeom>
        </p:spPr>
      </p:pic>
      <p:sp>
        <p:nvSpPr>
          <p:cNvPr id="8" name="Flèche droite 7"/>
          <p:cNvSpPr/>
          <p:nvPr/>
        </p:nvSpPr>
        <p:spPr>
          <a:xfrm>
            <a:off x="767408" y="4509120"/>
            <a:ext cx="30963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957508" y="858505"/>
            <a:ext cx="3960440" cy="369332"/>
          </a:xfrm>
          <a:prstGeom prst="rect">
            <a:avLst/>
          </a:prstGeom>
          <a:noFill/>
        </p:spPr>
        <p:txBody>
          <a:bodyPr wrap="square" rtlCol="0">
            <a:spAutoFit/>
          </a:bodyPr>
          <a:lstStyle/>
          <a:p>
            <a:r>
              <a:rPr lang="fr-FR" dirty="0" err="1" smtClean="0"/>
              <a:t>Semantic</a:t>
            </a:r>
            <a:r>
              <a:rPr lang="fr-FR" dirty="0" smtClean="0"/>
              <a:t> and Object type</a:t>
            </a:r>
            <a:endParaRPr lang="fr-FR" dirty="0"/>
          </a:p>
        </p:txBody>
      </p:sp>
      <p:sp>
        <p:nvSpPr>
          <p:cNvPr id="10" name="Flèche droite 9"/>
          <p:cNvSpPr/>
          <p:nvPr/>
        </p:nvSpPr>
        <p:spPr>
          <a:xfrm rot="12812063">
            <a:off x="1945681" y="1926077"/>
            <a:ext cx="30963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rot="19562091">
            <a:off x="7551203" y="1917753"/>
            <a:ext cx="30963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rot="10800000">
            <a:off x="8493593" y="4370585"/>
            <a:ext cx="309634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40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Topics of </a:t>
            </a:r>
            <a:r>
              <a:rPr lang="fr-FR" dirty="0" err="1" smtClean="0"/>
              <a:t>tomorrow</a:t>
            </a:r>
            <a:endParaRPr lang="fr-FR" dirty="0"/>
          </a:p>
        </p:txBody>
      </p:sp>
      <p:sp>
        <p:nvSpPr>
          <p:cNvPr id="3" name="Espace réservé du contenu 2"/>
          <p:cNvSpPr>
            <a:spLocks noGrp="1"/>
          </p:cNvSpPr>
          <p:nvPr>
            <p:ph idx="1"/>
          </p:nvPr>
        </p:nvSpPr>
        <p:spPr/>
        <p:txBody>
          <a:bodyPr/>
          <a:lstStyle/>
          <a:p>
            <a:r>
              <a:rPr lang="fr-FR" dirty="0" err="1" smtClean="0"/>
              <a:t>Strategical</a:t>
            </a:r>
            <a:r>
              <a:rPr lang="fr-FR" dirty="0" smtClean="0"/>
              <a:t> issues :</a:t>
            </a:r>
          </a:p>
          <a:p>
            <a:pPr lvl="1"/>
            <a:r>
              <a:rPr lang="fr-FR" dirty="0" err="1" smtClean="0"/>
              <a:t>What</a:t>
            </a:r>
            <a:r>
              <a:rPr lang="fr-FR" dirty="0" smtClean="0"/>
              <a:t> </a:t>
            </a:r>
            <a:r>
              <a:rPr lang="fr-FR" dirty="0" err="1" smtClean="0"/>
              <a:t>strategy</a:t>
            </a:r>
            <a:r>
              <a:rPr lang="fr-FR" dirty="0" smtClean="0"/>
              <a:t> for </a:t>
            </a:r>
            <a:r>
              <a:rPr lang="fr-FR" dirty="0" err="1" smtClean="0"/>
              <a:t>bSI</a:t>
            </a:r>
            <a:endParaRPr lang="fr-FR" dirty="0" smtClean="0"/>
          </a:p>
          <a:p>
            <a:pPr lvl="1"/>
            <a:r>
              <a:rPr lang="fr-FR" dirty="0" err="1" smtClean="0"/>
              <a:t>What</a:t>
            </a:r>
            <a:r>
              <a:rPr lang="fr-FR" dirty="0" smtClean="0"/>
              <a:t> </a:t>
            </a:r>
            <a:r>
              <a:rPr lang="fr-FR" dirty="0" err="1" smtClean="0"/>
              <a:t>strategy</a:t>
            </a:r>
            <a:r>
              <a:rPr lang="fr-FR" dirty="0" smtClean="0"/>
              <a:t> for </a:t>
            </a:r>
            <a:r>
              <a:rPr lang="fr-FR" dirty="0" err="1" smtClean="0"/>
              <a:t>OGC</a:t>
            </a:r>
            <a:endParaRPr lang="fr-FR" dirty="0" smtClean="0"/>
          </a:p>
          <a:p>
            <a:pPr lvl="1"/>
            <a:r>
              <a:rPr lang="fr-FR" dirty="0" smtClean="0"/>
              <a:t>Do </a:t>
            </a:r>
            <a:r>
              <a:rPr lang="fr-FR" dirty="0" err="1" smtClean="0"/>
              <a:t>we</a:t>
            </a:r>
            <a:r>
              <a:rPr lang="fr-FR" dirty="0" smtClean="0"/>
              <a:t> </a:t>
            </a:r>
            <a:r>
              <a:rPr lang="fr-FR" dirty="0" err="1" smtClean="0"/>
              <a:t>need</a:t>
            </a:r>
            <a:r>
              <a:rPr lang="fr-FR" dirty="0" smtClean="0"/>
              <a:t> a </a:t>
            </a:r>
            <a:r>
              <a:rPr lang="fr-FR" dirty="0" err="1" smtClean="0"/>
              <a:t>common</a:t>
            </a:r>
            <a:r>
              <a:rPr lang="fr-FR" dirty="0" smtClean="0"/>
              <a:t> </a:t>
            </a:r>
            <a:r>
              <a:rPr lang="fr-FR" dirty="0" err="1" smtClean="0"/>
              <a:t>strategy</a:t>
            </a:r>
            <a:r>
              <a:rPr lang="fr-FR" dirty="0" smtClean="0"/>
              <a:t> to </a:t>
            </a:r>
            <a:r>
              <a:rPr lang="fr-FR" dirty="0" err="1" smtClean="0"/>
              <a:t>be</a:t>
            </a:r>
            <a:r>
              <a:rPr lang="fr-FR" dirty="0" smtClean="0"/>
              <a:t> </a:t>
            </a:r>
            <a:r>
              <a:rPr lang="fr-FR" dirty="0" err="1" smtClean="0"/>
              <a:t>defined</a:t>
            </a:r>
            <a:r>
              <a:rPr lang="fr-FR" dirty="0" smtClean="0"/>
              <a:t> </a:t>
            </a:r>
            <a:r>
              <a:rPr lang="fr-FR" dirty="0" err="1" smtClean="0"/>
              <a:t>with</a:t>
            </a:r>
            <a:r>
              <a:rPr lang="fr-FR" dirty="0" smtClean="0"/>
              <a:t> </a:t>
            </a:r>
            <a:r>
              <a:rPr lang="fr-FR" dirty="0" err="1" smtClean="0"/>
              <a:t>IDBE</a:t>
            </a:r>
            <a:endParaRPr lang="fr-FR" dirty="0"/>
          </a:p>
        </p:txBody>
      </p:sp>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spTree>
    <p:extLst>
      <p:ext uri="{BB962C8B-B14F-4D97-AF65-F5344CB8AC3E}">
        <p14:creationId xmlns:p14="http://schemas.microsoft.com/office/powerpoint/2010/main" val="3702684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0923" y="287232"/>
            <a:ext cx="11713301" cy="7150740"/>
          </a:xfrm>
          <a:prstGeom prst="rect">
            <a:avLst/>
          </a:prstGeom>
        </p:spPr>
        <p:txBody>
          <a:bodyPr wrap="square" lIns="91440" tIns="45720" rIns="91440" bIns="45720">
            <a:spAutoFit/>
          </a:bodyPr>
          <a:lstStyle/>
          <a:p>
            <a:endParaRPr lang="en-GB" sz="2667" b="1" dirty="0">
              <a:solidFill>
                <a:schemeClr val="bg1"/>
              </a:solidFill>
            </a:endParaRPr>
          </a:p>
          <a:p>
            <a:r>
              <a:rPr lang="en-GB" sz="2400" b="1" dirty="0"/>
              <a:t>Director of the project BIM by EGIS SA/ Director of the digital engineering plan</a:t>
            </a:r>
          </a:p>
          <a:p>
            <a:endParaRPr lang="en-GB" sz="2400" b="1" dirty="0"/>
          </a:p>
          <a:p>
            <a:r>
              <a:rPr lang="en-GB" sz="2400" b="1" dirty="0"/>
              <a:t>BIM Task Group Chairman  EFCA  European Federation of Consulting Associations</a:t>
            </a:r>
          </a:p>
          <a:p>
            <a:endParaRPr lang="en-GB" sz="2400" b="1" dirty="0"/>
          </a:p>
          <a:p>
            <a:r>
              <a:rPr lang="en-GB" sz="2400" b="1" dirty="0"/>
              <a:t>Chair the CST </a:t>
            </a:r>
            <a:r>
              <a:rPr lang="en-GB" sz="2400" b="1" dirty="0" smtClean="0"/>
              <a:t>of </a:t>
            </a:r>
            <a:r>
              <a:rPr lang="en-GB" sz="2400" b="1" dirty="0" err="1" smtClean="0"/>
              <a:t>buildingSmart</a:t>
            </a:r>
            <a:r>
              <a:rPr lang="en-GB" sz="2400" b="1" dirty="0" smtClean="0"/>
              <a:t> France</a:t>
            </a:r>
            <a:endParaRPr lang="en-GB" sz="2400" b="1" dirty="0"/>
          </a:p>
          <a:p>
            <a:r>
              <a:rPr lang="en-GB" sz="2400" b="1" dirty="0" smtClean="0"/>
              <a:t>Technical leader </a:t>
            </a:r>
            <a:r>
              <a:rPr lang="en-GB" sz="2400" b="1" dirty="0"/>
              <a:t>of </a:t>
            </a:r>
            <a:r>
              <a:rPr lang="en-GB" sz="2400" b="1" dirty="0" smtClean="0"/>
              <a:t>the Infrastructure </a:t>
            </a:r>
            <a:r>
              <a:rPr lang="en-GB" sz="2400" b="1" dirty="0"/>
              <a:t>room – bSI </a:t>
            </a:r>
          </a:p>
          <a:p>
            <a:r>
              <a:rPr lang="en-GB" sz="2400" b="1" dirty="0"/>
              <a:t>And standard committee member</a:t>
            </a:r>
          </a:p>
          <a:p>
            <a:endParaRPr lang="en-GB" sz="2400" b="1" dirty="0"/>
          </a:p>
          <a:p>
            <a:endParaRPr lang="en-GB" sz="2400" b="1" dirty="0" smtClean="0"/>
          </a:p>
          <a:p>
            <a:r>
              <a:rPr lang="en-GB" sz="2400" b="1" dirty="0" smtClean="0"/>
              <a:t>Deputy </a:t>
            </a:r>
            <a:r>
              <a:rPr lang="en-GB" sz="2400" b="1" dirty="0"/>
              <a:t>director of the  National Project MI</a:t>
            </a:r>
            <a:r>
              <a:rPr lang="fr-FR" sz="2400" b="1" dirty="0" err="1"/>
              <a:t>NnD</a:t>
            </a:r>
            <a:endParaRPr lang="fr-FR" sz="2400" b="1" dirty="0"/>
          </a:p>
          <a:p>
            <a:endParaRPr lang="fr-FR" sz="2400" b="1" dirty="0"/>
          </a:p>
          <a:p>
            <a:r>
              <a:rPr lang="fr-FR" sz="2400" b="1" dirty="0"/>
              <a:t>Editorial </a:t>
            </a:r>
            <a:r>
              <a:rPr lang="fr-FR" sz="2400" b="1" dirty="0" err="1"/>
              <a:t>Committee</a:t>
            </a:r>
            <a:r>
              <a:rPr lang="fr-FR" sz="2400" b="1" dirty="0"/>
              <a:t> of PTNB</a:t>
            </a:r>
          </a:p>
          <a:p>
            <a:endParaRPr lang="fr-FR" sz="2400" dirty="0"/>
          </a:p>
          <a:p>
            <a:endParaRPr lang="fr-FR" sz="2400" dirty="0"/>
          </a:p>
          <a:p>
            <a:endParaRPr lang="fr-FR" sz="2400" dirty="0"/>
          </a:p>
          <a:p>
            <a:endParaRPr lang="en-GB" sz="2400" dirty="0"/>
          </a:p>
          <a:p>
            <a:endParaRPr lang="fr-FR" sz="2400" dirty="0"/>
          </a:p>
          <a:p>
            <a:endParaRPr lang="en-GB" sz="2400" dirty="0"/>
          </a:p>
        </p:txBody>
      </p:sp>
      <p:pic>
        <p:nvPicPr>
          <p:cNvPr id="15" name="Bilde 1" descr="bSI logo"/>
          <p:cNvPicPr/>
          <p:nvPr/>
        </p:nvPicPr>
        <p:blipFill>
          <a:blip r:embed="rId3"/>
          <a:srcRect r="-737"/>
          <a:stretch>
            <a:fillRect/>
          </a:stretch>
        </p:blipFill>
        <p:spPr bwMode="auto">
          <a:xfrm>
            <a:off x="7924423" y="2424358"/>
            <a:ext cx="3845836" cy="725928"/>
          </a:xfrm>
          <a:prstGeom prst="rect">
            <a:avLst/>
          </a:prstGeom>
          <a:solidFill>
            <a:schemeClr val="bg1"/>
          </a:solidFill>
          <a:ln w="9525">
            <a:noFill/>
            <a:miter lim="800000"/>
            <a:headEnd/>
            <a:tailEnd/>
          </a:ln>
        </p:spPr>
      </p:pic>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2184" y="3800402"/>
            <a:ext cx="1106552" cy="8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60496" y="764704"/>
            <a:ext cx="1209763" cy="453256"/>
          </a:xfrm>
          <a:prstGeom prst="rect">
            <a:avLst/>
          </a:prstGeom>
        </p:spPr>
      </p:pic>
      <p:sp>
        <p:nvSpPr>
          <p:cNvPr id="7" name="Espace réservé du numéro de diapositive 6"/>
          <p:cNvSpPr>
            <a:spLocks noGrp="1"/>
          </p:cNvSpPr>
          <p:nvPr>
            <p:ph type="sldNum" sz="quarter" idx="10"/>
          </p:nvPr>
        </p:nvSpPr>
        <p:spPr/>
        <p:txBody>
          <a:bodyPr/>
          <a:lstStyle/>
          <a:p>
            <a:fld id="{F7EEE48F-1A98-4EE4-94CA-B5E360C13746}" type="slidenum">
              <a:rPr lang="en-US" smtClean="0"/>
              <a:t>2</a:t>
            </a:fld>
            <a:endParaRPr lang="en-US"/>
          </a:p>
        </p:txBody>
      </p:sp>
      <p:pic>
        <p:nvPicPr>
          <p:cNvPr id="9" name="Image 8"/>
          <p:cNvPicPr/>
          <p:nvPr/>
        </p:nvPicPr>
        <p:blipFill>
          <a:blip r:embed="rId6"/>
          <a:stretch>
            <a:fillRect/>
          </a:stretch>
        </p:blipFill>
        <p:spPr>
          <a:xfrm>
            <a:off x="7734899" y="4686235"/>
            <a:ext cx="1123837" cy="751651"/>
          </a:xfrm>
          <a:prstGeom prst="rect">
            <a:avLst/>
          </a:prstGeom>
        </p:spPr>
      </p:pic>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61175" y="4053948"/>
            <a:ext cx="1008112" cy="1008112"/>
          </a:xfrm>
          <a:prstGeom prst="rect">
            <a:avLst/>
          </a:prstGeom>
        </p:spPr>
      </p:pic>
    </p:spTree>
    <p:extLst>
      <p:ext uri="{BB962C8B-B14F-4D97-AF65-F5344CB8AC3E}">
        <p14:creationId xmlns:p14="http://schemas.microsoft.com/office/powerpoint/2010/main" val="351666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Not only</a:t>
            </a:r>
            <a:r>
              <a:rPr lang="fr-FR" dirty="0" smtClean="0"/>
              <a:t> a </a:t>
            </a:r>
            <a:r>
              <a:rPr lang="fr-FR" dirty="0" err="1" smtClean="0"/>
              <a:t>project</a:t>
            </a:r>
            <a:endParaRPr lang="fr-FR" dirty="0"/>
          </a:p>
        </p:txBody>
      </p:sp>
      <p:pic>
        <p:nvPicPr>
          <p:cNvPr id="7" name="Espace réservé du contenu 6"/>
          <p:cNvPicPr>
            <a:picLocks noGrp="1" noChangeAspect="1"/>
          </p:cNvPicPr>
          <p:nvPr>
            <p:ph idx="1"/>
          </p:nvPr>
        </p:nvPicPr>
        <p:blipFill>
          <a:blip r:embed="rId2"/>
          <a:stretch>
            <a:fillRect/>
          </a:stretch>
        </p:blipFill>
        <p:spPr>
          <a:xfrm>
            <a:off x="47328" y="805496"/>
            <a:ext cx="12159534" cy="5155402"/>
          </a:xfrm>
          <a:prstGeom prst="rect">
            <a:avLst/>
          </a:prstGeom>
        </p:spPr>
      </p:pic>
      <p:sp>
        <p:nvSpPr>
          <p:cNvPr id="4" name="Espace réservé de la date 3"/>
          <p:cNvSpPr>
            <a:spLocks noGrp="1"/>
          </p:cNvSpPr>
          <p:nvPr>
            <p:ph type="dt" sz="half" idx="10"/>
          </p:nvPr>
        </p:nvSpPr>
        <p:spPr/>
        <p:txBody>
          <a:bodyPr/>
          <a:lstStyle/>
          <a:p>
            <a:fld id="{A7849FE2-BBEA-498B-87A9-BE62DB9A3EFD}" type="datetime1">
              <a:rPr lang="fr-FR" smtClean="0"/>
              <a:t>23/01/2019</a:t>
            </a:fld>
            <a:endParaRPr lang="fr-FR" dirty="0"/>
          </a:p>
        </p:txBody>
      </p:sp>
      <p:sp>
        <p:nvSpPr>
          <p:cNvPr id="3" name="Espace réservé du pied de page 2"/>
          <p:cNvSpPr>
            <a:spLocks noGrp="1"/>
          </p:cNvSpPr>
          <p:nvPr>
            <p:ph type="ftr" sz="quarter" idx="11"/>
          </p:nvPr>
        </p:nvSpPr>
        <p:spPr/>
        <p:txBody>
          <a:bodyPr/>
          <a:lstStyle/>
          <a:p>
            <a:r>
              <a:rPr lang="fr-FR" smtClean="0"/>
              <a:t>MINnD S2</a:t>
            </a:r>
            <a:endParaRPr lang="fr-FR" dirty="0"/>
          </a:p>
        </p:txBody>
      </p:sp>
      <p:sp>
        <p:nvSpPr>
          <p:cNvPr id="6" name="Espace réservé du numéro de diapositive 5"/>
          <p:cNvSpPr>
            <a:spLocks noGrp="1"/>
          </p:cNvSpPr>
          <p:nvPr>
            <p:ph type="sldNum" sz="quarter" idx="12"/>
          </p:nvPr>
        </p:nvSpPr>
        <p:spPr/>
        <p:txBody>
          <a:bodyPr/>
          <a:lstStyle/>
          <a:p>
            <a:fld id="{F8764609-0687-4640-925B-EAE416789F19}" type="slidenum">
              <a:rPr lang="fr-FR" smtClean="0"/>
              <a:pPr/>
              <a:t>3</a:t>
            </a:fld>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728" y="5815170"/>
            <a:ext cx="1932272" cy="725364"/>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771" y="1556792"/>
            <a:ext cx="1429749" cy="1429749"/>
          </a:xfrm>
          <a:prstGeom prst="rect">
            <a:avLst/>
          </a:prstGeom>
        </p:spPr>
      </p:pic>
    </p:spTree>
    <p:extLst>
      <p:ext uri="{BB962C8B-B14F-4D97-AF65-F5344CB8AC3E}">
        <p14:creationId xmlns:p14="http://schemas.microsoft.com/office/powerpoint/2010/main" val="25220841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89910" y="6310506"/>
            <a:ext cx="1158232" cy="41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llipse 9"/>
          <p:cNvSpPr/>
          <p:nvPr/>
        </p:nvSpPr>
        <p:spPr>
          <a:xfrm>
            <a:off x="2135560" y="1573345"/>
            <a:ext cx="4536504" cy="4549955"/>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smtClean="0"/>
              <a:t>Environmental</a:t>
            </a:r>
            <a:endParaRPr lang="en-GB" dirty="0"/>
          </a:p>
        </p:txBody>
      </p:sp>
      <p:sp>
        <p:nvSpPr>
          <p:cNvPr id="11" name="Ellipse 10"/>
          <p:cNvSpPr/>
          <p:nvPr/>
        </p:nvSpPr>
        <p:spPr>
          <a:xfrm>
            <a:off x="6096000" y="1484784"/>
            <a:ext cx="2889080" cy="2892477"/>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a:p>
          <a:p>
            <a:pPr algn="ctr"/>
            <a:r>
              <a:rPr lang="fr-FR" dirty="0" smtClean="0"/>
              <a:t>Rolling </a:t>
            </a:r>
            <a:r>
              <a:rPr lang="fr-FR" dirty="0" err="1" smtClean="0"/>
              <a:t>systems</a:t>
            </a:r>
            <a:endParaRPr lang="en-GB" dirty="0"/>
          </a:p>
        </p:txBody>
      </p:sp>
      <p:sp>
        <p:nvSpPr>
          <p:cNvPr id="12" name="Ellipse 11"/>
          <p:cNvSpPr/>
          <p:nvPr/>
        </p:nvSpPr>
        <p:spPr>
          <a:xfrm>
            <a:off x="4871864" y="3567684"/>
            <a:ext cx="3501985" cy="2983018"/>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a:p>
          <a:p>
            <a:pPr algn="ctr"/>
            <a:endParaRPr lang="fr-FR" dirty="0" smtClean="0"/>
          </a:p>
          <a:p>
            <a:pPr algn="ctr"/>
            <a:endParaRPr lang="fr-FR" dirty="0" smtClean="0"/>
          </a:p>
          <a:p>
            <a:pPr algn="ctr"/>
            <a:r>
              <a:rPr lang="fr-FR" dirty="0" err="1" smtClean="0"/>
              <a:t>Connected</a:t>
            </a:r>
            <a:r>
              <a:rPr lang="fr-FR" dirty="0" smtClean="0"/>
              <a:t> Systems</a:t>
            </a:r>
            <a:endParaRPr lang="en-GB" dirty="0"/>
          </a:p>
        </p:txBody>
      </p:sp>
      <p:sp>
        <p:nvSpPr>
          <p:cNvPr id="13" name="Ellipse 12"/>
          <p:cNvSpPr/>
          <p:nvPr/>
        </p:nvSpPr>
        <p:spPr>
          <a:xfrm>
            <a:off x="3316687" y="3523950"/>
            <a:ext cx="1887713" cy="1932134"/>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smtClean="0"/>
          </a:p>
          <a:p>
            <a:pPr algn="ctr"/>
            <a:endParaRPr lang="fr-FR" dirty="0"/>
          </a:p>
          <a:p>
            <a:pPr algn="ctr"/>
            <a:r>
              <a:rPr lang="fr-FR" dirty="0" smtClean="0"/>
              <a:t>buildings</a:t>
            </a:r>
            <a:endParaRPr lang="en-GB" dirty="0"/>
          </a:p>
        </p:txBody>
      </p:sp>
      <p:sp>
        <p:nvSpPr>
          <p:cNvPr id="14" name="Ellipse 13"/>
          <p:cNvSpPr/>
          <p:nvPr/>
        </p:nvSpPr>
        <p:spPr>
          <a:xfrm>
            <a:off x="3740294" y="2512869"/>
            <a:ext cx="1686252" cy="1772123"/>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r>
              <a:rPr lang="fr-FR" sz="1600" dirty="0" smtClean="0"/>
              <a:t>structures</a:t>
            </a:r>
            <a:endParaRPr lang="en-GB" sz="1600" dirty="0"/>
          </a:p>
        </p:txBody>
      </p:sp>
      <p:sp>
        <p:nvSpPr>
          <p:cNvPr id="3" name="Titre 2"/>
          <p:cNvSpPr>
            <a:spLocks noGrp="1"/>
          </p:cNvSpPr>
          <p:nvPr>
            <p:ph type="title"/>
          </p:nvPr>
        </p:nvSpPr>
        <p:spPr/>
        <p:txBody>
          <a:bodyPr>
            <a:normAutofit/>
          </a:bodyPr>
          <a:lstStyle/>
          <a:p>
            <a:r>
              <a:rPr lang="fr-FR" dirty="0" err="1" smtClean="0"/>
              <a:t>What</a:t>
            </a:r>
            <a:r>
              <a:rPr lang="fr-FR" dirty="0" smtClean="0"/>
              <a:t> </a:t>
            </a:r>
            <a:r>
              <a:rPr lang="fr-FR" dirty="0" err="1" smtClean="0"/>
              <a:t>we</a:t>
            </a:r>
            <a:r>
              <a:rPr lang="fr-FR" dirty="0" smtClean="0"/>
              <a:t> have </a:t>
            </a:r>
            <a:r>
              <a:rPr lang="fr-FR" dirty="0" err="1" smtClean="0"/>
              <a:t>preparer</a:t>
            </a:r>
            <a:r>
              <a:rPr lang="fr-FR" dirty="0" smtClean="0"/>
              <a:t>: a </a:t>
            </a:r>
            <a:r>
              <a:rPr lang="fr-FR" dirty="0" err="1" smtClean="0"/>
              <a:t>larger</a:t>
            </a:r>
            <a:r>
              <a:rPr lang="fr-FR" dirty="0" smtClean="0"/>
              <a:t> scope</a:t>
            </a:r>
            <a:endParaRPr lang="en-GB" dirty="0"/>
          </a:p>
        </p:txBody>
      </p:sp>
      <p:sp>
        <p:nvSpPr>
          <p:cNvPr id="4" name="Espace réservé du numéro de diapositive 3"/>
          <p:cNvSpPr>
            <a:spLocks noGrp="1"/>
          </p:cNvSpPr>
          <p:nvPr>
            <p:ph type="sldNum" sz="quarter" idx="12"/>
          </p:nvPr>
        </p:nvSpPr>
        <p:spPr/>
        <p:txBody>
          <a:bodyPr/>
          <a:lstStyle/>
          <a:p>
            <a:fld id="{F8764609-0687-4640-925B-EAE416789F19}" type="slidenum">
              <a:rPr lang="fr-FR" smtClean="0"/>
              <a:pPr/>
              <a:t>4</a:t>
            </a:fld>
            <a:endParaRPr lang="fr-FR" dirty="0"/>
          </a:p>
        </p:txBody>
      </p:sp>
      <p:sp>
        <p:nvSpPr>
          <p:cNvPr id="17" name="Ellipse 16"/>
          <p:cNvSpPr/>
          <p:nvPr/>
        </p:nvSpPr>
        <p:spPr>
          <a:xfrm>
            <a:off x="4725536" y="3216065"/>
            <a:ext cx="2046247" cy="1974216"/>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endParaRPr lang="fr-FR" dirty="0" smtClean="0"/>
          </a:p>
          <a:p>
            <a:pPr algn="ctr"/>
            <a:endParaRPr lang="fr-FR" dirty="0"/>
          </a:p>
          <a:p>
            <a:pPr algn="ctr"/>
            <a:r>
              <a:rPr lang="fr-FR" dirty="0" smtClean="0"/>
              <a:t>Rails</a:t>
            </a:r>
            <a:endParaRPr lang="en-GB" dirty="0"/>
          </a:p>
        </p:txBody>
      </p:sp>
      <p:sp>
        <p:nvSpPr>
          <p:cNvPr id="16" name="Ellipse 15"/>
          <p:cNvSpPr/>
          <p:nvPr/>
        </p:nvSpPr>
        <p:spPr>
          <a:xfrm>
            <a:off x="4871864" y="2570541"/>
            <a:ext cx="1706351" cy="1653673"/>
          </a:xfrm>
          <a:prstGeom prst="ellipse">
            <a:avLst/>
          </a:prstGeom>
          <a:gradFill flip="none" rotWithShape="1">
            <a:gsLst>
              <a:gs pos="0">
                <a:srgbClr val="9EB939"/>
              </a:gs>
              <a:gs pos="50000">
                <a:srgbClr val="9ECF23"/>
              </a:gs>
              <a:gs pos="85000">
                <a:srgbClr val="B0E43C"/>
              </a:gs>
            </a:gsLst>
            <a:path path="circle">
              <a:fillToRect l="100000" t="100000"/>
            </a:path>
            <a:tileRect r="-100000" b="-100000"/>
          </a:gradFill>
          <a:ln>
            <a:solidFill>
              <a:srgbClr val="6EA92D"/>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dirty="0" smtClean="0"/>
          </a:p>
          <a:p>
            <a:pPr algn="ctr"/>
            <a:r>
              <a:rPr lang="fr-FR" dirty="0" err="1" smtClean="0"/>
              <a:t>roads</a:t>
            </a:r>
            <a:endParaRPr lang="en-GB" dirty="0"/>
          </a:p>
        </p:txBody>
      </p:sp>
      <p:sp>
        <p:nvSpPr>
          <p:cNvPr id="23" name="Espace réservé du contenu 22"/>
          <p:cNvSpPr>
            <a:spLocks noGrp="1"/>
          </p:cNvSpPr>
          <p:nvPr>
            <p:ph idx="1"/>
          </p:nvPr>
        </p:nvSpPr>
        <p:spPr>
          <a:xfrm>
            <a:off x="911424" y="951232"/>
            <a:ext cx="9217588" cy="461665"/>
          </a:xfrm>
          <a:prstGeom prst="rect">
            <a:avLst/>
          </a:prstGeom>
        </p:spPr>
        <p:txBody>
          <a:bodyPr wrap="none">
            <a:spAutoFit/>
          </a:bodyPr>
          <a:lstStyle/>
          <a:p>
            <a:r>
              <a:rPr lang="fr-FR" dirty="0" smtClean="0"/>
              <a:t>Under the Grand Paris </a:t>
            </a:r>
            <a:r>
              <a:rPr lang="fr-FR" dirty="0" err="1" smtClean="0"/>
              <a:t>progress</a:t>
            </a:r>
            <a:r>
              <a:rPr lang="fr-FR" dirty="0" smtClean="0"/>
              <a:t> , </a:t>
            </a:r>
            <a:r>
              <a:rPr lang="fr-FR" dirty="0" err="1" smtClean="0"/>
              <a:t>BIM</a:t>
            </a:r>
            <a:r>
              <a:rPr lang="fr-FR" dirty="0" smtClean="0"/>
              <a:t> adresses a new </a:t>
            </a:r>
            <a:r>
              <a:rPr lang="fr-FR" dirty="0" err="1" smtClean="0"/>
              <a:t>scale</a:t>
            </a:r>
            <a:endParaRPr lang="en-GB" dirty="0"/>
          </a:p>
        </p:txBody>
      </p:sp>
      <p:sp>
        <p:nvSpPr>
          <p:cNvPr id="6" name="Espace réservé du pied de page 5"/>
          <p:cNvSpPr>
            <a:spLocks noGrp="1"/>
          </p:cNvSpPr>
          <p:nvPr>
            <p:ph type="ftr" sz="quarter" idx="11"/>
          </p:nvPr>
        </p:nvSpPr>
        <p:spPr/>
        <p:txBody>
          <a:bodyPr/>
          <a:lstStyle/>
          <a:p>
            <a:r>
              <a:rPr lang="fr-FR" smtClean="0"/>
              <a:t>MINnD S2</a:t>
            </a:r>
            <a:endParaRPr lang="fr-FR" dirty="0"/>
          </a:p>
        </p:txBody>
      </p:sp>
      <p:sp>
        <p:nvSpPr>
          <p:cNvPr id="7" name="Espace réservé de la date 6"/>
          <p:cNvSpPr>
            <a:spLocks noGrp="1"/>
          </p:cNvSpPr>
          <p:nvPr>
            <p:ph type="dt" sz="half" idx="10"/>
          </p:nvPr>
        </p:nvSpPr>
        <p:spPr/>
        <p:txBody>
          <a:bodyPr/>
          <a:lstStyle/>
          <a:p>
            <a:fld id="{1EB16503-55E2-49D1-9827-0C4D6BB367F9}" type="datetime1">
              <a:rPr lang="fr-FR" smtClean="0"/>
              <a:t>23/01/2019</a:t>
            </a:fld>
            <a:endParaRPr lang="fr-FR" dirty="0"/>
          </a:p>
        </p:txBody>
      </p:sp>
    </p:spTree>
    <p:extLst>
      <p:ext uri="{BB962C8B-B14F-4D97-AF65-F5344CB8AC3E}">
        <p14:creationId xmlns:p14="http://schemas.microsoft.com/office/powerpoint/2010/main" val="169645543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7"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F8EAA-5B1D-40A8-A36A-105B0C8A42C8}"/>
              </a:ext>
            </a:extLst>
          </p:cNvPr>
          <p:cNvSpPr>
            <a:spLocks noGrp="1"/>
          </p:cNvSpPr>
          <p:nvPr>
            <p:ph type="title"/>
          </p:nvPr>
        </p:nvSpPr>
        <p:spPr>
          <a:xfrm>
            <a:off x="239349" y="112048"/>
            <a:ext cx="11713301" cy="576064"/>
          </a:xfrm>
        </p:spPr>
        <p:txBody>
          <a:bodyPr/>
          <a:lstStyle/>
          <a:p>
            <a:r>
              <a:rPr lang="fr-FR" dirty="0" smtClean="0"/>
              <a:t>Un chemin</a:t>
            </a:r>
            <a:endParaRPr lang="fr-FR" dirty="0"/>
          </a:p>
        </p:txBody>
      </p:sp>
      <p:sp>
        <p:nvSpPr>
          <p:cNvPr id="3" name="Espace réservé du contenu 2"/>
          <p:cNvSpPr>
            <a:spLocks noGrp="1"/>
          </p:cNvSpPr>
          <p:nvPr>
            <p:ph idx="1"/>
          </p:nvPr>
        </p:nvSpPr>
        <p:spPr/>
        <p:txBody>
          <a:bodyPr/>
          <a:lstStyle/>
          <a:p>
            <a:endParaRPr lang="fr-FR"/>
          </a:p>
        </p:txBody>
      </p:sp>
      <p:sp>
        <p:nvSpPr>
          <p:cNvPr id="5" name="Espace réservé du numéro de diapositive 4">
            <a:extLst>
              <a:ext uri="{FF2B5EF4-FFF2-40B4-BE49-F238E27FC236}">
                <a16:creationId xmlns:a16="http://schemas.microsoft.com/office/drawing/2014/main" id="{98ABFFEC-35C8-4ACB-8E0F-C2BB58780D16}"/>
              </a:ext>
            </a:extLst>
          </p:cNvPr>
          <p:cNvSpPr>
            <a:spLocks noGrp="1"/>
          </p:cNvSpPr>
          <p:nvPr>
            <p:ph type="sldNum" sz="quarter" idx="4294967295"/>
          </p:nvPr>
        </p:nvSpPr>
        <p:spPr>
          <a:xfrm>
            <a:off x="11123613" y="6413500"/>
            <a:ext cx="1068387" cy="365125"/>
          </a:xfrm>
        </p:spPr>
        <p:txBody>
          <a:bodyPr/>
          <a:lstStyle/>
          <a:p>
            <a:fld id="{2EB1C257-50C7-433B-8937-CCAFCB75A661}" type="slidenum">
              <a:rPr lang="fr-FR" smtClean="0"/>
              <a:t>5</a:t>
            </a:fld>
            <a:endParaRPr lang="fr-FR" dirty="0"/>
          </a:p>
        </p:txBody>
      </p:sp>
      <p:pic>
        <p:nvPicPr>
          <p:cNvPr id="6" name="Image 5">
            <a:extLst>
              <a:ext uri="{FF2B5EF4-FFF2-40B4-BE49-F238E27FC236}">
                <a16:creationId xmlns:a16="http://schemas.microsoft.com/office/drawing/2014/main" id="{52327DF1-0289-4F8F-B81F-50697E138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751" y="989899"/>
            <a:ext cx="8766497" cy="5220201"/>
          </a:xfrm>
          <a:prstGeom prst="rect">
            <a:avLst/>
          </a:prstGeom>
          <a:ln>
            <a:noFill/>
          </a:ln>
          <a:effectLst>
            <a:softEdge rad="112500"/>
          </a:effectLst>
        </p:spPr>
      </p:pic>
      <p:sp>
        <p:nvSpPr>
          <p:cNvPr id="7" name="Rectangle à coins arrondis 13">
            <a:extLst>
              <a:ext uri="{FF2B5EF4-FFF2-40B4-BE49-F238E27FC236}">
                <a16:creationId xmlns:a16="http://schemas.microsoft.com/office/drawing/2014/main" id="{47B80988-7BD1-4D23-B034-68B968B7C8ED}"/>
              </a:ext>
            </a:extLst>
          </p:cNvPr>
          <p:cNvSpPr/>
          <p:nvPr/>
        </p:nvSpPr>
        <p:spPr>
          <a:xfrm>
            <a:off x="7159347" y="4988703"/>
            <a:ext cx="701965" cy="18415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PPBIM</a:t>
            </a:r>
          </a:p>
        </p:txBody>
      </p:sp>
      <p:sp>
        <p:nvSpPr>
          <p:cNvPr id="8" name="Rectangle à coins arrondis 11">
            <a:extLst>
              <a:ext uri="{FF2B5EF4-FFF2-40B4-BE49-F238E27FC236}">
                <a16:creationId xmlns:a16="http://schemas.microsoft.com/office/drawing/2014/main" id="{1425B7E9-4733-414D-A737-836DAD25EBAC}"/>
              </a:ext>
            </a:extLst>
          </p:cNvPr>
          <p:cNvSpPr/>
          <p:nvPr/>
        </p:nvSpPr>
        <p:spPr>
          <a:xfrm>
            <a:off x="9910663" y="5779477"/>
            <a:ext cx="827128" cy="36512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CEN / TC 442 BIM</a:t>
            </a:r>
          </a:p>
        </p:txBody>
      </p:sp>
      <p:sp>
        <p:nvSpPr>
          <p:cNvPr id="9" name="Rectangle à coins arrondis 12">
            <a:extLst>
              <a:ext uri="{FF2B5EF4-FFF2-40B4-BE49-F238E27FC236}">
                <a16:creationId xmlns:a16="http://schemas.microsoft.com/office/drawing/2014/main" id="{0ADB7BE2-5C6F-4AE0-9C3C-F2BE6D3CCD3B}"/>
              </a:ext>
            </a:extLst>
          </p:cNvPr>
          <p:cNvSpPr/>
          <p:nvPr/>
        </p:nvSpPr>
        <p:spPr>
          <a:xfrm>
            <a:off x="9910663" y="2931939"/>
            <a:ext cx="792291" cy="32625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ISO TC</a:t>
            </a:r>
            <a:br>
              <a:rPr lang="fr-FR" sz="1200" dirty="0"/>
            </a:br>
            <a:r>
              <a:rPr lang="fr-FR" sz="1200" dirty="0"/>
              <a:t>53/SC13</a:t>
            </a:r>
          </a:p>
        </p:txBody>
      </p:sp>
      <p:pic>
        <p:nvPicPr>
          <p:cNvPr id="12" name="Image 11" descr="Une image contenant objet&#10;&#10;Description générée avec un niveau de confiance très élevé">
            <a:extLst>
              <a:ext uri="{FF2B5EF4-FFF2-40B4-BE49-F238E27FC236}">
                <a16:creationId xmlns:a16="http://schemas.microsoft.com/office/drawing/2014/main" id="{87E200E3-9A73-46B9-81B8-3B16E7C9D5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3554" y="3645024"/>
            <a:ext cx="1850404" cy="442979"/>
          </a:xfrm>
          <a:prstGeom prst="rect">
            <a:avLst/>
          </a:prstGeom>
          <a:solidFill>
            <a:schemeClr val="bg1"/>
          </a:solidFill>
        </p:spPr>
      </p:pic>
    </p:spTree>
    <p:extLst>
      <p:ext uri="{BB962C8B-B14F-4D97-AF65-F5344CB8AC3E}">
        <p14:creationId xmlns:p14="http://schemas.microsoft.com/office/powerpoint/2010/main" val="298025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990" y="1464023"/>
            <a:ext cx="7973564" cy="3196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0526" y="4180344"/>
            <a:ext cx="5694825" cy="2308324"/>
          </a:xfrm>
          <a:prstGeom prst="rect">
            <a:avLst/>
          </a:prstGeom>
        </p:spPr>
        <p:txBody>
          <a:bodyPr wrap="square">
            <a:spAutoFit/>
          </a:bodyPr>
          <a:lstStyle/>
          <a:p>
            <a:r>
              <a:rPr lang="en-GB" sz="2400" dirty="0">
                <a:solidFill>
                  <a:prstClr val="black"/>
                </a:solidFill>
              </a:rPr>
              <a:t>IFC 5 in </a:t>
            </a:r>
            <a:r>
              <a:rPr lang="en-GB" sz="2400" dirty="0" smtClean="0">
                <a:solidFill>
                  <a:prstClr val="black"/>
                </a:solidFill>
              </a:rPr>
              <a:t>perspective</a:t>
            </a:r>
            <a:endParaRPr lang="en-GB" sz="2400" dirty="0">
              <a:solidFill>
                <a:prstClr val="black"/>
              </a:solidFill>
            </a:endParaRPr>
          </a:p>
          <a:p>
            <a:pPr marL="990575" lvl="1" indent="-380990">
              <a:buFont typeface="Arial" panose="020B0604020202020204" pitchFamily="34" charset="0"/>
              <a:buChar char="•"/>
            </a:pPr>
            <a:r>
              <a:rPr lang="en-GB" sz="2400" dirty="0" smtClean="0">
                <a:solidFill>
                  <a:prstClr val="black"/>
                </a:solidFill>
              </a:rPr>
              <a:t>Road </a:t>
            </a:r>
            <a:endParaRPr lang="en-GB" sz="2400" dirty="0">
              <a:solidFill>
                <a:prstClr val="black"/>
              </a:solidFill>
            </a:endParaRPr>
          </a:p>
          <a:p>
            <a:pPr marL="990575" lvl="1" indent="-380990">
              <a:buFont typeface="Arial" panose="020B0604020202020204" pitchFamily="34" charset="0"/>
              <a:buChar char="•"/>
            </a:pPr>
            <a:r>
              <a:rPr lang="fr-FR" sz="2400" dirty="0">
                <a:solidFill>
                  <a:srgbClr val="FF0000"/>
                </a:solidFill>
              </a:rPr>
              <a:t>Rail</a:t>
            </a:r>
          </a:p>
          <a:p>
            <a:pPr marL="990575" lvl="1" indent="-380990">
              <a:buFont typeface="Arial" panose="020B0604020202020204" pitchFamily="34" charset="0"/>
              <a:buChar char="•"/>
            </a:pPr>
            <a:r>
              <a:rPr lang="fr-FR" sz="2400" dirty="0">
                <a:solidFill>
                  <a:prstClr val="black"/>
                </a:solidFill>
              </a:rPr>
              <a:t>Bridge</a:t>
            </a:r>
          </a:p>
          <a:p>
            <a:pPr marL="990575" lvl="1" indent="-380990">
              <a:buFont typeface="Arial" panose="020B0604020202020204" pitchFamily="34" charset="0"/>
              <a:buChar char="•"/>
            </a:pPr>
            <a:r>
              <a:rPr lang="fr-FR" sz="2400" dirty="0" smtClean="0">
                <a:solidFill>
                  <a:prstClr val="black"/>
                </a:solidFill>
              </a:rPr>
              <a:t>Tunnel</a:t>
            </a:r>
          </a:p>
          <a:p>
            <a:pPr marL="990575" lvl="1" indent="-380990">
              <a:buFont typeface="Arial" panose="020B0604020202020204" pitchFamily="34" charset="0"/>
              <a:buChar char="•"/>
            </a:pPr>
            <a:r>
              <a:rPr lang="fr-FR" sz="2400" dirty="0" err="1" smtClean="0">
                <a:solidFill>
                  <a:prstClr val="black"/>
                </a:solidFill>
              </a:rPr>
              <a:t>geotechnic</a:t>
            </a:r>
            <a:endParaRPr lang="en-GB" sz="2400" dirty="0">
              <a:solidFill>
                <a:prstClr val="black"/>
              </a:solidFill>
            </a:endParaRPr>
          </a:p>
        </p:txBody>
      </p:sp>
      <p:sp>
        <p:nvSpPr>
          <p:cNvPr id="9" name="Organigramme : Fusion 8"/>
          <p:cNvSpPr/>
          <p:nvPr/>
        </p:nvSpPr>
        <p:spPr>
          <a:xfrm>
            <a:off x="9025712" y="1577128"/>
            <a:ext cx="585737" cy="322541"/>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prstClr val="white"/>
              </a:solidFill>
            </a:endParaRPr>
          </a:p>
        </p:txBody>
      </p:sp>
      <p:sp>
        <p:nvSpPr>
          <p:cNvPr id="6" name="ZoneTexte 5"/>
          <p:cNvSpPr txBox="1"/>
          <p:nvPr/>
        </p:nvSpPr>
        <p:spPr>
          <a:xfrm>
            <a:off x="5158076" y="4965171"/>
            <a:ext cx="2773659" cy="830997"/>
          </a:xfrm>
          <a:prstGeom prst="rect">
            <a:avLst/>
          </a:prstGeom>
          <a:noFill/>
        </p:spPr>
        <p:txBody>
          <a:bodyPr wrap="square" rtlCol="0">
            <a:spAutoFit/>
          </a:bodyPr>
          <a:lstStyle/>
          <a:p>
            <a:pPr algn="ctr"/>
            <a:r>
              <a:rPr lang="en-US" sz="2400" dirty="0">
                <a:solidFill>
                  <a:prstClr val="black"/>
                </a:solidFill>
              </a:rPr>
              <a:t>A common conceptual model</a:t>
            </a:r>
          </a:p>
        </p:txBody>
      </p:sp>
      <p:pic>
        <p:nvPicPr>
          <p:cNvPr id="10" name="Bilde 1" descr="bSI logo"/>
          <p:cNvPicPr/>
          <p:nvPr/>
        </p:nvPicPr>
        <p:blipFill>
          <a:blip r:embed="rId5"/>
          <a:srcRect r="-737"/>
          <a:stretch>
            <a:fillRect/>
          </a:stretch>
        </p:blipFill>
        <p:spPr bwMode="auto">
          <a:xfrm>
            <a:off x="2785386" y="6205751"/>
            <a:ext cx="2355479" cy="378187"/>
          </a:xfrm>
          <a:prstGeom prst="rect">
            <a:avLst/>
          </a:prstGeom>
          <a:noFill/>
          <a:ln w="9525">
            <a:noFill/>
            <a:miter lim="800000"/>
            <a:headEnd/>
            <a:tailEnd/>
          </a:ln>
        </p:spPr>
      </p:pic>
      <p:pic>
        <p:nvPicPr>
          <p:cNvPr id="7" name="Picture 2" descr="Afficher l'image d'ori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19408" y="6048871"/>
            <a:ext cx="1405051" cy="441703"/>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0"/>
          <p:cNvSpPr>
            <a:spLocks noGrp="1"/>
          </p:cNvSpPr>
          <p:nvPr>
            <p:ph type="title"/>
          </p:nvPr>
        </p:nvSpPr>
        <p:spPr>
          <a:xfrm>
            <a:off x="3149360" y="86192"/>
            <a:ext cx="7565324" cy="571500"/>
          </a:xfrm>
        </p:spPr>
        <p:txBody>
          <a:bodyPr>
            <a:noAutofit/>
          </a:bodyPr>
          <a:lstStyle/>
          <a:p>
            <a:r>
              <a:rPr lang="fr-FR" sz="4800" dirty="0" smtClean="0"/>
              <a:t>Feuille de route 2020</a:t>
            </a:r>
            <a:endParaRPr lang="en-GB" sz="4800" dirty="0"/>
          </a:p>
        </p:txBody>
      </p:sp>
      <p:sp>
        <p:nvSpPr>
          <p:cNvPr id="14" name="Organigramme : Fusion 13"/>
          <p:cNvSpPr/>
          <p:nvPr/>
        </p:nvSpPr>
        <p:spPr>
          <a:xfrm>
            <a:off x="7063308" y="2038415"/>
            <a:ext cx="585737" cy="322541"/>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prstClr val="white"/>
              </a:solidFill>
            </a:endParaRPr>
          </a:p>
        </p:txBody>
      </p:sp>
      <p:pic>
        <p:nvPicPr>
          <p:cNvPr id="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268" y="909845"/>
            <a:ext cx="1827659" cy="1063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9611433" y="1369034"/>
            <a:ext cx="1719480" cy="461665"/>
          </a:xfrm>
          <a:prstGeom prst="rect">
            <a:avLst/>
          </a:prstGeom>
          <a:solidFill>
            <a:schemeClr val="accent6">
              <a:lumMod val="60000"/>
              <a:lumOff val="40000"/>
            </a:schemeClr>
          </a:solidFill>
          <a:ln>
            <a:solidFill>
              <a:schemeClr val="bg1">
                <a:lumMod val="50000"/>
              </a:schemeClr>
            </a:solidFill>
          </a:ln>
        </p:spPr>
        <p:txBody>
          <a:bodyPr wrap="square" rtlCol="0">
            <a:spAutoFit/>
          </a:bodyPr>
          <a:lstStyle/>
          <a:p>
            <a:r>
              <a:rPr lang="fr-FR" sz="2400" dirty="0">
                <a:solidFill>
                  <a:prstClr val="black"/>
                </a:solidFill>
              </a:rPr>
              <a:t>IFC5 - 2020</a:t>
            </a:r>
            <a:endParaRPr lang="en-GB" sz="2400" dirty="0">
              <a:solidFill>
                <a:prstClr val="black"/>
              </a:solidFill>
            </a:endParaRPr>
          </a:p>
        </p:txBody>
      </p:sp>
      <p:sp>
        <p:nvSpPr>
          <p:cNvPr id="15" name="ZoneTexte 14"/>
          <p:cNvSpPr txBox="1"/>
          <p:nvPr/>
        </p:nvSpPr>
        <p:spPr>
          <a:xfrm>
            <a:off x="9610966" y="2092004"/>
            <a:ext cx="1943985" cy="461665"/>
          </a:xfrm>
          <a:prstGeom prst="rect">
            <a:avLst/>
          </a:prstGeom>
          <a:solidFill>
            <a:schemeClr val="accent6">
              <a:lumMod val="60000"/>
              <a:lumOff val="40000"/>
            </a:schemeClr>
          </a:solidFill>
          <a:ln>
            <a:solidFill>
              <a:schemeClr val="bg1">
                <a:lumMod val="50000"/>
              </a:schemeClr>
            </a:solidFill>
          </a:ln>
        </p:spPr>
        <p:txBody>
          <a:bodyPr wrap="square" rtlCol="0">
            <a:spAutoFit/>
          </a:bodyPr>
          <a:lstStyle>
            <a:defPPr>
              <a:defRPr lang="fr-FR"/>
            </a:defPPr>
            <a:lvl1pPr>
              <a:defRPr>
                <a:solidFill>
                  <a:prstClr val="black"/>
                </a:solidFill>
              </a:defRPr>
            </a:lvl1pPr>
          </a:lstStyle>
          <a:p>
            <a:r>
              <a:rPr lang="fr-FR" sz="2400" dirty="0"/>
              <a:t>IFC4.2 - 2018</a:t>
            </a:r>
            <a:endParaRPr lang="en-GB" sz="2400" dirty="0"/>
          </a:p>
        </p:txBody>
      </p:sp>
      <p:grpSp>
        <p:nvGrpSpPr>
          <p:cNvPr id="17" name="Groupe 16"/>
          <p:cNvGrpSpPr/>
          <p:nvPr/>
        </p:nvGrpSpPr>
        <p:grpSpPr>
          <a:xfrm>
            <a:off x="5735433" y="6037940"/>
            <a:ext cx="2252079" cy="562662"/>
            <a:chOff x="7171152" y="2779077"/>
            <a:chExt cx="4110289" cy="1163866"/>
          </a:xfrm>
        </p:grpSpPr>
        <p:sp>
          <p:nvSpPr>
            <p:cNvPr id="18" name="Rectangle à coins arrondis 17"/>
            <p:cNvSpPr/>
            <p:nvPr/>
          </p:nvSpPr>
          <p:spPr bwMode="auto">
            <a:xfrm>
              <a:off x="7171152" y="2779077"/>
              <a:ext cx="4110289" cy="989525"/>
            </a:xfrm>
            <a:prstGeom prst="roundRect">
              <a:avLst/>
            </a:prstGeom>
            <a:solidFill>
              <a:srgbClr val="C8CDD2"/>
            </a:solidFill>
            <a:ln w="9525" cap="flat" cmpd="sng" algn="ctr">
              <a:noFill/>
              <a:prstDash val="solid"/>
              <a:round/>
              <a:headEnd type="none" w="med" len="med"/>
              <a:tailEnd type="none" w="med" len="med"/>
            </a:ln>
            <a:effectLst/>
            <a:extLst/>
          </p:spPr>
          <p:txBody>
            <a:bodyPr vert="horz" wrap="square" lIns="88659" tIns="88659" rIns="88659" bIns="88659" numCol="1" rtlCol="0" anchor="ctr" anchorCtr="0" compatLnSpc="1">
              <a:prstTxWarp prst="textNoShape">
                <a:avLst/>
              </a:prstTxWarp>
              <a:noAutofit/>
            </a:bodyPr>
            <a:lstStyle/>
            <a:p>
              <a:pPr algn="ctr" defTabSz="1219170" eaLnBrk="0" fontAlgn="base" hangingPunct="0">
                <a:spcBef>
                  <a:spcPct val="0"/>
                </a:spcBef>
                <a:spcAft>
                  <a:spcPct val="0"/>
                </a:spcAft>
                <a:defRPr/>
              </a:pPr>
              <a:endParaRPr lang="fr-FR" sz="1971" kern="0" dirty="0" err="1">
                <a:solidFill>
                  <a:srgbClr val="000000"/>
                </a:solidFill>
                <a:latin typeface="DB Office"/>
              </a:endParaRPr>
            </a:p>
          </p:txBody>
        </p:sp>
        <p:grpSp>
          <p:nvGrpSpPr>
            <p:cNvPr id="20" name="Groupe 19"/>
            <p:cNvGrpSpPr/>
            <p:nvPr/>
          </p:nvGrpSpPr>
          <p:grpSpPr>
            <a:xfrm>
              <a:off x="8805647" y="3073852"/>
              <a:ext cx="2261980" cy="869091"/>
              <a:chOff x="7053486" y="2381533"/>
              <a:chExt cx="1836975" cy="941062"/>
            </a:xfrm>
          </p:grpSpPr>
          <p:pic>
            <p:nvPicPr>
              <p:cNvPr id="22" name="Grafik 2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366229" y="2381533"/>
                <a:ext cx="1524232" cy="399922"/>
              </a:xfrm>
              <a:prstGeom prst="rect">
                <a:avLst/>
              </a:prstGeom>
            </p:spPr>
          </p:pic>
          <p:sp>
            <p:nvSpPr>
              <p:cNvPr id="23" name="ZoneTexte 22"/>
              <p:cNvSpPr txBox="1"/>
              <p:nvPr/>
            </p:nvSpPr>
            <p:spPr>
              <a:xfrm>
                <a:off x="7053486" y="2473680"/>
                <a:ext cx="337385" cy="848915"/>
              </a:xfrm>
              <a:prstGeom prst="rect">
                <a:avLst/>
              </a:prstGeom>
              <a:noFill/>
            </p:spPr>
            <p:txBody>
              <a:bodyPr wrap="none" lIns="0" tIns="0" rIns="0" bIns="0" rtlCol="0">
                <a:spAutoFit/>
              </a:bodyPr>
              <a:lstStyle/>
              <a:p>
                <a:pPr eaLnBrk="0" fontAlgn="base" hangingPunct="0">
                  <a:spcBef>
                    <a:spcPct val="0"/>
                  </a:spcBef>
                  <a:spcAft>
                    <a:spcPct val="0"/>
                  </a:spcAft>
                </a:pPr>
                <a:r>
                  <a:rPr lang="fr-FR" sz="2463" b="1" dirty="0">
                    <a:solidFill>
                      <a:srgbClr val="000000"/>
                    </a:solidFill>
                    <a:latin typeface="DB Office"/>
                  </a:rPr>
                  <a:t>&amp;</a:t>
                </a:r>
              </a:p>
            </p:txBody>
          </p:sp>
        </p:grpSp>
        <p:pic>
          <p:nvPicPr>
            <p:cNvPr id="21" name="Image 7" descr="PIED.eps"/>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bwMode="auto">
            <a:xfrm>
              <a:off x="7353366" y="3069378"/>
              <a:ext cx="1388553" cy="49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Espace réservé du numéro de diapositive 11"/>
          <p:cNvSpPr>
            <a:spLocks noGrp="1"/>
          </p:cNvSpPr>
          <p:nvPr>
            <p:ph type="sldNum" sz="quarter" idx="12"/>
          </p:nvPr>
        </p:nvSpPr>
        <p:spPr/>
        <p:txBody>
          <a:bodyPr/>
          <a:lstStyle/>
          <a:p>
            <a:fld id="{354B7774-B485-4B59-B6C8-A5D6BEF43F95}" type="slidenum">
              <a:rPr lang="en-GB" smtClean="0">
                <a:solidFill>
                  <a:prstClr val="black">
                    <a:tint val="75000"/>
                  </a:prstClr>
                </a:solidFill>
              </a:rPr>
              <a:pPr/>
              <a:t>6</a:t>
            </a:fld>
            <a:endParaRPr lang="en-GB">
              <a:solidFill>
                <a:prstClr val="black">
                  <a:tint val="75000"/>
                </a:prstClr>
              </a:solidFill>
            </a:endParaRPr>
          </a:p>
        </p:txBody>
      </p:sp>
      <p:sp>
        <p:nvSpPr>
          <p:cNvPr id="4" name="Espace réservé du pied de page 3"/>
          <p:cNvSpPr>
            <a:spLocks noGrp="1"/>
          </p:cNvSpPr>
          <p:nvPr>
            <p:ph type="ftr" sz="quarter" idx="11"/>
          </p:nvPr>
        </p:nvSpPr>
        <p:spPr/>
        <p:txBody>
          <a:bodyPr/>
          <a:lstStyle/>
          <a:p>
            <a:r>
              <a:rPr lang="fr-FR" smtClean="0"/>
              <a:t>MINnD S2</a:t>
            </a:r>
            <a:endParaRPr lang="fr-FR" dirty="0"/>
          </a:p>
        </p:txBody>
      </p:sp>
      <p:pic>
        <p:nvPicPr>
          <p:cNvPr id="24" name="Image 23"/>
          <p:cNvPicPr>
            <a:picLocks noChangeAspect="1"/>
          </p:cNvPicPr>
          <p:nvPr/>
        </p:nvPicPr>
        <p:blipFill>
          <a:blip r:embed="rId10"/>
          <a:stretch>
            <a:fillRect/>
          </a:stretch>
        </p:blipFill>
        <p:spPr>
          <a:xfrm rot="862946">
            <a:off x="10989163" y="4077082"/>
            <a:ext cx="938135" cy="1335771"/>
          </a:xfrm>
          <a:prstGeom prst="rect">
            <a:avLst/>
          </a:prstGeom>
          <a:ln>
            <a:noFill/>
          </a:ln>
          <a:effectLst>
            <a:outerShdw blurRad="292100" dist="139700" dir="2700000" algn="tl" rotWithShape="0">
              <a:srgbClr val="333333">
                <a:alpha val="65000"/>
              </a:srgbClr>
            </a:outerShdw>
          </a:effectLst>
        </p:spPr>
      </p:pic>
      <p:pic>
        <p:nvPicPr>
          <p:cNvPr id="25" name="Image 24"/>
          <p:cNvPicPr>
            <a:picLocks noChangeAspect="1"/>
          </p:cNvPicPr>
          <p:nvPr/>
        </p:nvPicPr>
        <p:blipFill>
          <a:blip r:embed="rId11"/>
          <a:stretch>
            <a:fillRect/>
          </a:stretch>
        </p:blipFill>
        <p:spPr>
          <a:xfrm rot="21124470">
            <a:off x="9819762" y="4217275"/>
            <a:ext cx="1021596" cy="144726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23622306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351584" y="4509120"/>
            <a:ext cx="7488832" cy="1129680"/>
          </a:xfrm>
        </p:spPr>
        <p:txBody>
          <a:bodyPr/>
          <a:lstStyle/>
          <a:p>
            <a:r>
              <a:rPr lang="en-US" i="0" dirty="0"/>
              <a:t>Providing relevant geotechnical data information </a:t>
            </a:r>
            <a:endParaRPr lang="fr-FR" b="1" dirty="0"/>
          </a:p>
        </p:txBody>
      </p:sp>
      <p:sp>
        <p:nvSpPr>
          <p:cNvPr id="4" name="Espace réservé de la date 3"/>
          <p:cNvSpPr>
            <a:spLocks noGrp="1"/>
          </p:cNvSpPr>
          <p:nvPr>
            <p:ph type="dt" sz="half" idx="10"/>
          </p:nvPr>
        </p:nvSpPr>
        <p:spPr>
          <a:xfrm>
            <a:off x="3968416" y="5648520"/>
            <a:ext cx="4248472" cy="289035"/>
          </a:xfrm>
        </p:spPr>
        <p:txBody>
          <a:bodyPr/>
          <a:lstStyle/>
          <a:p>
            <a:r>
              <a:rPr lang="fr-FR" dirty="0" smtClean="0"/>
              <a:t>23/01/2019</a:t>
            </a:r>
            <a:endParaRPr lang="fr-FR" dirty="0"/>
          </a:p>
        </p:txBody>
      </p:sp>
      <p:sp>
        <p:nvSpPr>
          <p:cNvPr id="5" name="Titre 4"/>
          <p:cNvSpPr>
            <a:spLocks noGrp="1"/>
          </p:cNvSpPr>
          <p:nvPr>
            <p:ph type="ctrTitle"/>
          </p:nvPr>
        </p:nvSpPr>
        <p:spPr/>
        <p:txBody>
          <a:bodyPr/>
          <a:lstStyle/>
          <a:p>
            <a:endParaRPr lang="fr-FR"/>
          </a:p>
        </p:txBody>
      </p:sp>
    </p:spTree>
    <p:extLst>
      <p:ext uri="{BB962C8B-B14F-4D97-AF65-F5344CB8AC3E}">
        <p14:creationId xmlns:p14="http://schemas.microsoft.com/office/powerpoint/2010/main" val="400478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Topics of the </a:t>
            </a:r>
            <a:r>
              <a:rPr lang="fr-FR" dirty="0" err="1" smtClean="0"/>
              <a:t>day</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Just an introduction:</a:t>
            </a:r>
          </a:p>
          <a:p>
            <a:pPr lvl="1"/>
            <a:r>
              <a:rPr lang="fr-FR" dirty="0" smtClean="0"/>
              <a:t>The </a:t>
            </a:r>
            <a:r>
              <a:rPr lang="fr-FR" dirty="0" err="1" smtClean="0"/>
              <a:t>diversity</a:t>
            </a:r>
            <a:r>
              <a:rPr lang="fr-FR" dirty="0" smtClean="0"/>
              <a:t> </a:t>
            </a:r>
          </a:p>
          <a:p>
            <a:r>
              <a:rPr lang="fr-FR" dirty="0" err="1" smtClean="0"/>
              <a:t>My</a:t>
            </a:r>
            <a:r>
              <a:rPr lang="fr-FR" dirty="0" smtClean="0"/>
              <a:t> point of </a:t>
            </a:r>
            <a:r>
              <a:rPr lang="fr-FR" dirty="0" err="1" smtClean="0"/>
              <a:t>view</a:t>
            </a:r>
            <a:r>
              <a:rPr lang="fr-FR" dirty="0" smtClean="0"/>
              <a:t> :</a:t>
            </a:r>
          </a:p>
          <a:p>
            <a:pPr lvl="1"/>
            <a:r>
              <a:rPr lang="fr-FR" dirty="0" err="1" smtClean="0"/>
              <a:t>Ifc</a:t>
            </a:r>
            <a:r>
              <a:rPr lang="fr-FR" dirty="0" smtClean="0"/>
              <a:t> 5 </a:t>
            </a:r>
            <a:r>
              <a:rPr lang="fr-FR" dirty="0" err="1" smtClean="0"/>
              <a:t>delivery</a:t>
            </a:r>
            <a:endParaRPr lang="fr-FR" dirty="0" smtClean="0"/>
          </a:p>
          <a:p>
            <a:pPr lvl="1"/>
            <a:r>
              <a:rPr lang="fr-FR" dirty="0" smtClean="0"/>
              <a:t>Project manager: design or </a:t>
            </a:r>
            <a:r>
              <a:rPr lang="fr-FR" dirty="0" err="1" smtClean="0"/>
              <a:t>contract</a:t>
            </a:r>
            <a:r>
              <a:rPr lang="fr-FR" dirty="0" smtClean="0"/>
              <a:t> </a:t>
            </a:r>
            <a:r>
              <a:rPr lang="fr-FR" dirty="0" err="1" smtClean="0"/>
              <a:t>review</a:t>
            </a:r>
            <a:endParaRPr lang="fr-FR" dirty="0" smtClean="0"/>
          </a:p>
          <a:p>
            <a:pPr lvl="1"/>
            <a:endParaRPr lang="fr-FR" dirty="0"/>
          </a:p>
          <a:p>
            <a:r>
              <a:rPr lang="fr-FR" dirty="0" err="1" smtClean="0"/>
              <a:t>Some</a:t>
            </a:r>
            <a:r>
              <a:rPr lang="fr-FR" dirty="0" smtClean="0"/>
              <a:t> </a:t>
            </a:r>
            <a:r>
              <a:rPr lang="fr-FR" dirty="0" err="1" smtClean="0"/>
              <a:t>other</a:t>
            </a:r>
            <a:r>
              <a:rPr lang="fr-FR" dirty="0" smtClean="0"/>
              <a:t> points of </a:t>
            </a:r>
            <a:r>
              <a:rPr lang="fr-FR" dirty="0" err="1" smtClean="0"/>
              <a:t>view</a:t>
            </a:r>
            <a:endParaRPr lang="fr-FR" dirty="0" smtClean="0"/>
          </a:p>
          <a:p>
            <a:pPr lvl="1"/>
            <a:r>
              <a:rPr lang="fr-FR" dirty="0" err="1" smtClean="0"/>
              <a:t>Urban</a:t>
            </a:r>
            <a:r>
              <a:rPr lang="fr-FR" dirty="0" smtClean="0"/>
              <a:t> area manager</a:t>
            </a:r>
          </a:p>
          <a:p>
            <a:pPr lvl="1"/>
            <a:r>
              <a:rPr lang="fr-FR" dirty="0" smtClean="0"/>
              <a:t>National organisation </a:t>
            </a:r>
            <a:r>
              <a:rPr lang="fr-FR" dirty="0" err="1" smtClean="0"/>
              <a:t>like</a:t>
            </a:r>
            <a:r>
              <a:rPr lang="fr-FR" dirty="0" smtClean="0"/>
              <a:t> </a:t>
            </a:r>
            <a:r>
              <a:rPr lang="fr-FR" dirty="0" err="1" smtClean="0"/>
              <a:t>BRGM</a:t>
            </a:r>
            <a:endParaRPr lang="fr-FR" dirty="0" smtClean="0"/>
          </a:p>
          <a:p>
            <a:pPr lvl="1"/>
            <a:r>
              <a:rPr lang="fr-FR" dirty="0" smtClean="0"/>
              <a:t>Business : </a:t>
            </a:r>
            <a:r>
              <a:rPr lang="fr-FR" dirty="0" err="1" smtClean="0"/>
              <a:t>oil</a:t>
            </a:r>
            <a:r>
              <a:rPr lang="fr-FR" dirty="0" smtClean="0"/>
              <a:t> &amp; </a:t>
            </a:r>
            <a:r>
              <a:rPr lang="fr-FR" dirty="0" err="1" smtClean="0"/>
              <a:t>gas</a:t>
            </a:r>
            <a:r>
              <a:rPr lang="fr-FR" dirty="0" smtClean="0"/>
              <a:t> </a:t>
            </a:r>
            <a:r>
              <a:rPr lang="fr-FR" dirty="0" err="1" smtClean="0"/>
              <a:t>industry</a:t>
            </a:r>
            <a:r>
              <a:rPr lang="fr-FR" dirty="0" smtClean="0"/>
              <a:t> or </a:t>
            </a:r>
            <a:r>
              <a:rPr lang="fr-FR" dirty="0" err="1" smtClean="0"/>
              <a:t>ANDRA</a:t>
            </a:r>
            <a:endParaRPr lang="fr-FR" dirty="0" smtClean="0"/>
          </a:p>
          <a:p>
            <a:pPr lvl="1"/>
            <a:endParaRPr lang="fr-FR" dirty="0"/>
          </a:p>
          <a:p>
            <a:r>
              <a:rPr lang="fr-FR" dirty="0" smtClean="0"/>
              <a:t>Questions : </a:t>
            </a:r>
          </a:p>
          <a:p>
            <a:pPr lvl="1"/>
            <a:r>
              <a:rPr lang="fr-FR" dirty="0" err="1" smtClean="0"/>
              <a:t>Geotechnical</a:t>
            </a:r>
            <a:r>
              <a:rPr lang="fr-FR" dirty="0" smtClean="0"/>
              <a:t> </a:t>
            </a:r>
            <a:r>
              <a:rPr lang="fr-FR" dirty="0" err="1" smtClean="0"/>
              <a:t>is</a:t>
            </a:r>
            <a:r>
              <a:rPr lang="fr-FR" dirty="0" smtClean="0"/>
              <a:t> </a:t>
            </a:r>
            <a:r>
              <a:rPr lang="fr-FR" dirty="0" err="1" smtClean="0"/>
              <a:t>it</a:t>
            </a:r>
            <a:r>
              <a:rPr lang="fr-FR" dirty="0" smtClean="0"/>
              <a:t> </a:t>
            </a:r>
            <a:r>
              <a:rPr lang="fr-FR" dirty="0" err="1" smtClean="0"/>
              <a:t>mainly</a:t>
            </a:r>
            <a:r>
              <a:rPr lang="fr-FR" dirty="0" smtClean="0"/>
              <a:t> services ?</a:t>
            </a:r>
          </a:p>
          <a:p>
            <a:pPr lvl="1"/>
            <a:r>
              <a:rPr lang="fr-FR" dirty="0" err="1" smtClean="0"/>
              <a:t>Geotechnical</a:t>
            </a:r>
            <a:r>
              <a:rPr lang="fr-FR" dirty="0" smtClean="0"/>
              <a:t> </a:t>
            </a:r>
            <a:r>
              <a:rPr lang="fr-FR" dirty="0" err="1" smtClean="0"/>
              <a:t>is</a:t>
            </a:r>
            <a:r>
              <a:rPr lang="fr-FR" dirty="0" smtClean="0"/>
              <a:t> </a:t>
            </a:r>
            <a:r>
              <a:rPr lang="fr-FR" dirty="0" err="1" smtClean="0"/>
              <a:t>it</a:t>
            </a:r>
            <a:r>
              <a:rPr lang="fr-FR" dirty="0" smtClean="0"/>
              <a:t> in first a </a:t>
            </a:r>
            <a:r>
              <a:rPr lang="fr-FR" dirty="0" err="1" smtClean="0"/>
              <a:t>virtual</a:t>
            </a:r>
            <a:r>
              <a:rPr lang="fr-FR" dirty="0" smtClean="0"/>
              <a:t> </a:t>
            </a:r>
            <a:r>
              <a:rPr lang="fr-FR" dirty="0" err="1" smtClean="0"/>
              <a:t>asset</a:t>
            </a:r>
            <a:r>
              <a:rPr lang="fr-FR" dirty="0" smtClean="0"/>
              <a:t> ?</a:t>
            </a:r>
          </a:p>
          <a:p>
            <a:pPr lvl="1"/>
            <a:r>
              <a:rPr lang="fr-FR" dirty="0" smtClean="0"/>
              <a:t>One single model ?</a:t>
            </a:r>
            <a:endParaRPr lang="fr-FR" dirty="0"/>
          </a:p>
        </p:txBody>
      </p:sp>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spTree>
    <p:extLst>
      <p:ext uri="{BB962C8B-B14F-4D97-AF65-F5344CB8AC3E}">
        <p14:creationId xmlns:p14="http://schemas.microsoft.com/office/powerpoint/2010/main" val="169441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4223792" y="1556792"/>
            <a:ext cx="7824869" cy="4493690"/>
          </a:xfrm>
          <a:prstGeom prst="rect">
            <a:avLst/>
          </a:prstGeom>
        </p:spPr>
      </p:pic>
      <p:sp>
        <p:nvSpPr>
          <p:cNvPr id="2" name="Titre 1"/>
          <p:cNvSpPr>
            <a:spLocks noGrp="1"/>
          </p:cNvSpPr>
          <p:nvPr>
            <p:ph type="title"/>
          </p:nvPr>
        </p:nvSpPr>
        <p:spPr/>
        <p:txBody>
          <a:bodyPr/>
          <a:lstStyle/>
          <a:p>
            <a:r>
              <a:rPr lang="fr-FR" dirty="0" smtClean="0"/>
              <a:t>Topics of the </a:t>
            </a:r>
            <a:r>
              <a:rPr lang="fr-FR" dirty="0" err="1" smtClean="0"/>
              <a:t>day</a:t>
            </a:r>
            <a:endParaRPr lang="fr-FR" dirty="0"/>
          </a:p>
        </p:txBody>
      </p:sp>
      <p:sp>
        <p:nvSpPr>
          <p:cNvPr id="3" name="Espace réservé du contenu 2"/>
          <p:cNvSpPr>
            <a:spLocks noGrp="1"/>
          </p:cNvSpPr>
          <p:nvPr>
            <p:ph idx="1"/>
          </p:nvPr>
        </p:nvSpPr>
        <p:spPr>
          <a:xfrm>
            <a:off x="335360" y="1061645"/>
            <a:ext cx="10972800" cy="5145435"/>
          </a:xfrm>
        </p:spPr>
        <p:txBody>
          <a:bodyPr>
            <a:normAutofit/>
          </a:bodyPr>
          <a:lstStyle/>
          <a:p>
            <a:r>
              <a:rPr lang="fr-FR" dirty="0" smtClean="0"/>
              <a:t>point of </a:t>
            </a:r>
            <a:r>
              <a:rPr lang="fr-FR" dirty="0" err="1" smtClean="0"/>
              <a:t>view</a:t>
            </a:r>
            <a:r>
              <a:rPr lang="fr-FR" dirty="0" smtClean="0"/>
              <a:t> : not </a:t>
            </a:r>
            <a:r>
              <a:rPr lang="fr-FR" dirty="0" err="1" smtClean="0"/>
              <a:t>so</a:t>
            </a:r>
            <a:r>
              <a:rPr lang="fr-FR" dirty="0" smtClean="0"/>
              <a:t> simple to </a:t>
            </a:r>
            <a:r>
              <a:rPr lang="fr-FR" dirty="0" err="1" smtClean="0"/>
              <a:t>simplify</a:t>
            </a:r>
            <a:endParaRPr lang="fr-FR" dirty="0" smtClean="0"/>
          </a:p>
          <a:p>
            <a:pPr lvl="1"/>
            <a:r>
              <a:rPr lang="fr-FR" dirty="0" smtClean="0"/>
              <a:t>Project manager: design or </a:t>
            </a:r>
            <a:r>
              <a:rPr lang="fr-FR" dirty="0" err="1" smtClean="0"/>
              <a:t>contract</a:t>
            </a:r>
            <a:r>
              <a:rPr lang="fr-FR" dirty="0" smtClean="0"/>
              <a:t> </a:t>
            </a:r>
            <a:r>
              <a:rPr lang="fr-FR" dirty="0" err="1" smtClean="0"/>
              <a:t>review</a:t>
            </a:r>
            <a:endParaRPr lang="fr-FR" dirty="0" smtClean="0"/>
          </a:p>
          <a:p>
            <a:pPr lvl="1"/>
            <a:r>
              <a:rPr lang="fr-FR" dirty="0" smtClean="0"/>
              <a:t>Short </a:t>
            </a:r>
            <a:r>
              <a:rPr lang="fr-FR" dirty="0" err="1" smtClean="0"/>
              <a:t>term</a:t>
            </a:r>
            <a:r>
              <a:rPr lang="fr-FR" dirty="0" smtClean="0"/>
              <a:t> </a:t>
            </a:r>
            <a:r>
              <a:rPr lang="fr-FR" dirty="0" err="1" smtClean="0"/>
              <a:t>asset</a:t>
            </a:r>
            <a:r>
              <a:rPr lang="fr-FR" dirty="0" smtClean="0"/>
              <a:t> management</a:t>
            </a:r>
          </a:p>
          <a:p>
            <a:pPr lvl="1"/>
            <a:r>
              <a:rPr lang="fr-FR" dirty="0" smtClean="0"/>
              <a:t>Long </a:t>
            </a:r>
            <a:r>
              <a:rPr lang="fr-FR" dirty="0" err="1" smtClean="0"/>
              <a:t>term</a:t>
            </a:r>
            <a:r>
              <a:rPr lang="fr-FR" dirty="0" smtClean="0"/>
              <a:t> </a:t>
            </a:r>
            <a:r>
              <a:rPr lang="fr-FR" dirty="0" err="1" smtClean="0"/>
              <a:t>asset</a:t>
            </a:r>
            <a:r>
              <a:rPr lang="fr-FR" dirty="0" smtClean="0"/>
              <a:t> management</a:t>
            </a:r>
          </a:p>
          <a:p>
            <a:pPr marL="457200" lvl="1" indent="0">
              <a:buNone/>
            </a:pPr>
            <a:endParaRPr lang="fr-FR" dirty="0" smtClean="0"/>
          </a:p>
          <a:p>
            <a:pPr marL="457200" lvl="1" indent="0">
              <a:buNone/>
            </a:pPr>
            <a:endParaRPr lang="fr-FR" dirty="0"/>
          </a:p>
          <a:p>
            <a:pPr marL="457200" lvl="1" indent="0">
              <a:buNone/>
            </a:pPr>
            <a:endParaRPr lang="fr-FR" dirty="0" smtClean="0"/>
          </a:p>
          <a:p>
            <a:pPr marL="457200" lvl="1" indent="0">
              <a:buNone/>
            </a:pPr>
            <a:endParaRPr lang="fr-FR" dirty="0"/>
          </a:p>
          <a:p>
            <a:pPr marL="457200" lvl="1" indent="0">
              <a:buNone/>
            </a:pPr>
            <a:endParaRPr lang="fr-FR" dirty="0" smtClean="0"/>
          </a:p>
          <a:p>
            <a:pPr marL="457200" lvl="1" indent="0">
              <a:buNone/>
            </a:pPr>
            <a:endParaRPr lang="fr-FR" dirty="0"/>
          </a:p>
          <a:p>
            <a:pPr lvl="1"/>
            <a:r>
              <a:rPr lang="fr-FR" dirty="0" smtClean="0"/>
              <a:t>Services </a:t>
            </a:r>
            <a:r>
              <a:rPr lang="fr-FR" dirty="0" err="1" smtClean="0"/>
              <a:t>according</a:t>
            </a:r>
            <a:r>
              <a:rPr lang="fr-FR" dirty="0" smtClean="0"/>
              <a:t> to </a:t>
            </a:r>
            <a:r>
              <a:rPr lang="fr-FR" dirty="0" err="1" smtClean="0"/>
              <a:t>virtual</a:t>
            </a:r>
            <a:r>
              <a:rPr lang="fr-FR" dirty="0" smtClean="0"/>
              <a:t> </a:t>
            </a:r>
            <a:r>
              <a:rPr lang="fr-FR" dirty="0" err="1" smtClean="0"/>
              <a:t>asset</a:t>
            </a:r>
            <a:endParaRPr lang="fr-FR" dirty="0" smtClean="0"/>
          </a:p>
          <a:p>
            <a:pPr lvl="1"/>
            <a:r>
              <a:rPr lang="fr-FR" dirty="0" smtClean="0"/>
              <a:t>Virtual </a:t>
            </a:r>
            <a:r>
              <a:rPr lang="fr-FR" dirty="0" err="1" smtClean="0"/>
              <a:t>asset</a:t>
            </a:r>
            <a:r>
              <a:rPr lang="fr-FR" dirty="0" smtClean="0"/>
              <a:t> </a:t>
            </a:r>
            <a:r>
              <a:rPr lang="fr-FR" dirty="0" err="1" smtClean="0"/>
              <a:t>according</a:t>
            </a:r>
            <a:r>
              <a:rPr lang="fr-FR" dirty="0" smtClean="0"/>
              <a:t> to services</a:t>
            </a:r>
            <a:endParaRPr lang="fr-FR" dirty="0"/>
          </a:p>
          <a:p>
            <a:pPr marL="914400" lvl="2" indent="0">
              <a:buNone/>
            </a:pPr>
            <a:endParaRPr lang="fr-FR" dirty="0"/>
          </a:p>
        </p:txBody>
      </p:sp>
      <p:sp>
        <p:nvSpPr>
          <p:cNvPr id="4" name="Espace réservé de la date 3"/>
          <p:cNvSpPr>
            <a:spLocks noGrp="1"/>
          </p:cNvSpPr>
          <p:nvPr>
            <p:ph type="dt" sz="half" idx="10"/>
          </p:nvPr>
        </p:nvSpPr>
        <p:spPr/>
        <p:txBody>
          <a:bodyPr/>
          <a:lstStyle/>
          <a:p>
            <a:r>
              <a:rPr lang="fr-FR" smtClean="0"/>
              <a:t>21/11/2018</a:t>
            </a:r>
            <a:endParaRPr lang="fr-FR" dirty="0"/>
          </a:p>
        </p:txBody>
      </p:sp>
      <p:sp>
        <p:nvSpPr>
          <p:cNvPr id="5" name="Espace réservé du pied de page 4"/>
          <p:cNvSpPr>
            <a:spLocks noGrp="1"/>
          </p:cNvSpPr>
          <p:nvPr>
            <p:ph type="ftr" sz="quarter" idx="11"/>
          </p:nvPr>
        </p:nvSpPr>
        <p:spPr/>
        <p:txBody>
          <a:bodyPr/>
          <a:lstStyle/>
          <a:p>
            <a:r>
              <a:rPr lang="fr-FR" smtClean="0"/>
              <a:t>MINnD S2</a:t>
            </a:r>
            <a:endParaRPr lang="fr-FR" dirty="0"/>
          </a:p>
        </p:txBody>
      </p:sp>
    </p:spTree>
    <p:extLst>
      <p:ext uri="{BB962C8B-B14F-4D97-AF65-F5344CB8AC3E}">
        <p14:creationId xmlns:p14="http://schemas.microsoft.com/office/powerpoint/2010/main" val="188275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 val="{4E7CF2A6-C2F2-494C-A9F0-A08CE271FEFC}"/>
  <p:tag name="GENSWF_ADVANCE_TIME" val="5"/>
  <p:tag name="ISPRING_CUSTOM_TIMING_USED" val="1"/>
</p:tagLst>
</file>

<file path=ppt/theme/theme1.xml><?xml version="1.0" encoding="utf-8"?>
<a:theme xmlns:a="http://schemas.openxmlformats.org/drawingml/2006/main" name="MINnD_AG02_2015-01-29_GT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MINnD_AG02_2015-01-29_GTn</Template>
  <TotalTime>132</TotalTime>
  <Words>670</Words>
  <Application>Microsoft Office PowerPoint</Application>
  <PresentationFormat>Grand écran</PresentationFormat>
  <Paragraphs>186</Paragraphs>
  <Slides>14</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Century Gothic</vt:lpstr>
      <vt:lpstr>DB Office</vt:lpstr>
      <vt:lpstr>Palatino Linotype</vt:lpstr>
      <vt:lpstr>Wingdings</vt:lpstr>
      <vt:lpstr>MINnD_AG02_2015-01-29_GTn</vt:lpstr>
      <vt:lpstr>WELCOME</vt:lpstr>
      <vt:lpstr>Présentation PowerPoint</vt:lpstr>
      <vt:lpstr>Not only a project</vt:lpstr>
      <vt:lpstr>What we have preparer: a larger scope</vt:lpstr>
      <vt:lpstr>Un chemin</vt:lpstr>
      <vt:lpstr>Feuille de route 2020</vt:lpstr>
      <vt:lpstr>Présentation PowerPoint</vt:lpstr>
      <vt:lpstr>Topics of the day</vt:lpstr>
      <vt:lpstr>Topics of the day</vt:lpstr>
      <vt:lpstr>Topics of the day</vt:lpstr>
      <vt:lpstr>Topics of the day</vt:lpstr>
      <vt:lpstr>Topics of the day</vt:lpstr>
      <vt:lpstr>Topics of the day</vt:lpstr>
      <vt:lpstr>Topics of tomorrow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Delaporte</dc:creator>
  <cp:lastModifiedBy>CASTAING Christophe</cp:lastModifiedBy>
  <cp:revision>93</cp:revision>
  <cp:lastPrinted>2018-11-20T13:13:22Z</cp:lastPrinted>
  <dcterms:created xsi:type="dcterms:W3CDTF">2015-01-05T13:31:33Z</dcterms:created>
  <dcterms:modified xsi:type="dcterms:W3CDTF">2019-01-23T08:04:44Z</dcterms:modified>
</cp:coreProperties>
</file>