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4" r:id="rId4"/>
    <p:sldId id="265" r:id="rId5"/>
    <p:sldId id="258" r:id="rId6"/>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536" autoAdjust="0"/>
    <p:restoredTop sz="94660"/>
  </p:normalViewPr>
  <p:slideViewPr>
    <p:cSldViewPr snapToGrid="0">
      <p:cViewPr varScale="1">
        <p:scale>
          <a:sx n="111" d="100"/>
          <a:sy n="111" d="100"/>
        </p:scale>
        <p:origin x="605"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fr-F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Modifier le style des sous-titres du masque</a:t>
            </a:r>
            <a:endParaRPr lang="fr-FR"/>
          </a:p>
        </p:txBody>
      </p:sp>
      <p:sp>
        <p:nvSpPr>
          <p:cNvPr id="4" name="Espace réservé de la date 3"/>
          <p:cNvSpPr>
            <a:spLocks noGrp="1"/>
          </p:cNvSpPr>
          <p:nvPr>
            <p:ph type="dt" sz="half" idx="10"/>
          </p:nvPr>
        </p:nvSpPr>
        <p:spPr/>
        <p:txBody>
          <a:bodyPr/>
          <a:lstStyle/>
          <a:p>
            <a:fld id="{13CBB5FB-473C-44C1-9EEF-041D2A664E7B}" type="datetimeFigureOut">
              <a:rPr lang="fr-FR" smtClean="0"/>
              <a:t>04/02/2019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73EAE597-0DCA-4587-A298-91DC880C8004}" type="slidenum">
              <a:rPr lang="fr-FR" smtClean="0"/>
              <a:t>‹N°›</a:t>
            </a:fld>
            <a:endParaRPr lang="fr-FR"/>
          </a:p>
        </p:txBody>
      </p:sp>
    </p:spTree>
    <p:extLst>
      <p:ext uri="{BB962C8B-B14F-4D97-AF65-F5344CB8AC3E}">
        <p14:creationId xmlns:p14="http://schemas.microsoft.com/office/powerpoint/2010/main" val="22336271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13CBB5FB-473C-44C1-9EEF-041D2A664E7B}" type="datetimeFigureOut">
              <a:rPr lang="fr-FR" smtClean="0"/>
              <a:t>04/02/2019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73EAE597-0DCA-4587-A298-91DC880C8004}" type="slidenum">
              <a:rPr lang="fr-FR" smtClean="0"/>
              <a:t>‹N°›</a:t>
            </a:fld>
            <a:endParaRPr lang="fr-FR"/>
          </a:p>
        </p:txBody>
      </p:sp>
    </p:spTree>
    <p:extLst>
      <p:ext uri="{BB962C8B-B14F-4D97-AF65-F5344CB8AC3E}">
        <p14:creationId xmlns:p14="http://schemas.microsoft.com/office/powerpoint/2010/main" val="15229217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13CBB5FB-473C-44C1-9EEF-041D2A664E7B}" type="datetimeFigureOut">
              <a:rPr lang="fr-FR" smtClean="0"/>
              <a:t>04/02/2019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73EAE597-0DCA-4587-A298-91DC880C8004}" type="slidenum">
              <a:rPr lang="fr-FR" smtClean="0"/>
              <a:t>‹N°›</a:t>
            </a:fld>
            <a:endParaRPr lang="fr-FR"/>
          </a:p>
        </p:txBody>
      </p:sp>
    </p:spTree>
    <p:extLst>
      <p:ext uri="{BB962C8B-B14F-4D97-AF65-F5344CB8AC3E}">
        <p14:creationId xmlns:p14="http://schemas.microsoft.com/office/powerpoint/2010/main" val="10411223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13CBB5FB-473C-44C1-9EEF-041D2A664E7B}" type="datetimeFigureOut">
              <a:rPr lang="fr-FR" smtClean="0"/>
              <a:t>04/02/2019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73EAE597-0DCA-4587-A298-91DC880C8004}" type="slidenum">
              <a:rPr lang="fr-FR" smtClean="0"/>
              <a:t>‹N°›</a:t>
            </a:fld>
            <a:endParaRPr lang="fr-FR"/>
          </a:p>
        </p:txBody>
      </p:sp>
    </p:spTree>
    <p:extLst>
      <p:ext uri="{BB962C8B-B14F-4D97-AF65-F5344CB8AC3E}">
        <p14:creationId xmlns:p14="http://schemas.microsoft.com/office/powerpoint/2010/main" val="7661794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fr-F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Modifier les styles du texte du masque</a:t>
            </a:r>
          </a:p>
        </p:txBody>
      </p:sp>
      <p:sp>
        <p:nvSpPr>
          <p:cNvPr id="4" name="Espace réservé de la date 3"/>
          <p:cNvSpPr>
            <a:spLocks noGrp="1"/>
          </p:cNvSpPr>
          <p:nvPr>
            <p:ph type="dt" sz="half" idx="10"/>
          </p:nvPr>
        </p:nvSpPr>
        <p:spPr/>
        <p:txBody>
          <a:bodyPr/>
          <a:lstStyle/>
          <a:p>
            <a:fld id="{13CBB5FB-473C-44C1-9EEF-041D2A664E7B}" type="datetimeFigureOut">
              <a:rPr lang="fr-FR" smtClean="0"/>
              <a:t>04/02/2019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73EAE597-0DCA-4587-A298-91DC880C8004}" type="slidenum">
              <a:rPr lang="fr-FR" smtClean="0"/>
              <a:t>‹N°›</a:t>
            </a:fld>
            <a:endParaRPr lang="fr-FR"/>
          </a:p>
        </p:txBody>
      </p:sp>
    </p:spTree>
    <p:extLst>
      <p:ext uri="{BB962C8B-B14F-4D97-AF65-F5344CB8AC3E}">
        <p14:creationId xmlns:p14="http://schemas.microsoft.com/office/powerpoint/2010/main" val="36173467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13CBB5FB-473C-44C1-9EEF-041D2A664E7B}" type="datetimeFigureOut">
              <a:rPr lang="fr-FR" smtClean="0"/>
              <a:t>04/02/2019</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73EAE597-0DCA-4587-A298-91DC880C8004}" type="slidenum">
              <a:rPr lang="fr-FR" smtClean="0"/>
              <a:t>‹N°›</a:t>
            </a:fld>
            <a:endParaRPr lang="fr-FR"/>
          </a:p>
        </p:txBody>
      </p:sp>
    </p:spTree>
    <p:extLst>
      <p:ext uri="{BB962C8B-B14F-4D97-AF65-F5344CB8AC3E}">
        <p14:creationId xmlns:p14="http://schemas.microsoft.com/office/powerpoint/2010/main" val="22175324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fr-F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13CBB5FB-473C-44C1-9EEF-041D2A664E7B}" type="datetimeFigureOut">
              <a:rPr lang="fr-FR" smtClean="0"/>
              <a:t>04/02/2019</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73EAE597-0DCA-4587-A298-91DC880C8004}" type="slidenum">
              <a:rPr lang="fr-FR" smtClean="0"/>
              <a:t>‹N°›</a:t>
            </a:fld>
            <a:endParaRPr lang="fr-FR"/>
          </a:p>
        </p:txBody>
      </p:sp>
    </p:spTree>
    <p:extLst>
      <p:ext uri="{BB962C8B-B14F-4D97-AF65-F5344CB8AC3E}">
        <p14:creationId xmlns:p14="http://schemas.microsoft.com/office/powerpoint/2010/main" val="14851709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13CBB5FB-473C-44C1-9EEF-041D2A664E7B}" type="datetimeFigureOut">
              <a:rPr lang="fr-FR" smtClean="0"/>
              <a:t>04/02/2019</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73EAE597-0DCA-4587-A298-91DC880C8004}" type="slidenum">
              <a:rPr lang="fr-FR" smtClean="0"/>
              <a:t>‹N°›</a:t>
            </a:fld>
            <a:endParaRPr lang="fr-FR"/>
          </a:p>
        </p:txBody>
      </p:sp>
    </p:spTree>
    <p:extLst>
      <p:ext uri="{BB962C8B-B14F-4D97-AF65-F5344CB8AC3E}">
        <p14:creationId xmlns:p14="http://schemas.microsoft.com/office/powerpoint/2010/main" val="38360667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13CBB5FB-473C-44C1-9EEF-041D2A664E7B}" type="datetimeFigureOut">
              <a:rPr lang="fr-FR" smtClean="0"/>
              <a:t>04/02/2019</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73EAE597-0DCA-4587-A298-91DC880C8004}" type="slidenum">
              <a:rPr lang="fr-FR" smtClean="0"/>
              <a:t>‹N°›</a:t>
            </a:fld>
            <a:endParaRPr lang="fr-FR"/>
          </a:p>
        </p:txBody>
      </p:sp>
    </p:spTree>
    <p:extLst>
      <p:ext uri="{BB962C8B-B14F-4D97-AF65-F5344CB8AC3E}">
        <p14:creationId xmlns:p14="http://schemas.microsoft.com/office/powerpoint/2010/main" val="35799858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13CBB5FB-473C-44C1-9EEF-041D2A664E7B}" type="datetimeFigureOut">
              <a:rPr lang="fr-FR" smtClean="0"/>
              <a:t>04/02/2019</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73EAE597-0DCA-4587-A298-91DC880C8004}" type="slidenum">
              <a:rPr lang="fr-FR" smtClean="0"/>
              <a:t>‹N°›</a:t>
            </a:fld>
            <a:endParaRPr lang="fr-FR"/>
          </a:p>
        </p:txBody>
      </p:sp>
    </p:spTree>
    <p:extLst>
      <p:ext uri="{BB962C8B-B14F-4D97-AF65-F5344CB8AC3E}">
        <p14:creationId xmlns:p14="http://schemas.microsoft.com/office/powerpoint/2010/main" val="733163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13CBB5FB-473C-44C1-9EEF-041D2A664E7B}" type="datetimeFigureOut">
              <a:rPr lang="fr-FR" smtClean="0"/>
              <a:t>04/02/2019</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73EAE597-0DCA-4587-A298-91DC880C8004}" type="slidenum">
              <a:rPr lang="fr-FR" smtClean="0"/>
              <a:t>‹N°›</a:t>
            </a:fld>
            <a:endParaRPr lang="fr-FR"/>
          </a:p>
        </p:txBody>
      </p:sp>
    </p:spTree>
    <p:extLst>
      <p:ext uri="{BB962C8B-B14F-4D97-AF65-F5344CB8AC3E}">
        <p14:creationId xmlns:p14="http://schemas.microsoft.com/office/powerpoint/2010/main" val="7789830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CBB5FB-473C-44C1-9EEF-041D2A664E7B}" type="datetimeFigureOut">
              <a:rPr lang="fr-FR" smtClean="0"/>
              <a:t>04/02/2019</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EAE597-0DCA-4587-A298-91DC880C8004}" type="slidenum">
              <a:rPr lang="fr-FR" smtClean="0"/>
              <a:t>‹N°›</a:t>
            </a:fld>
            <a:endParaRPr lang="fr-FR"/>
          </a:p>
        </p:txBody>
      </p:sp>
    </p:spTree>
    <p:extLst>
      <p:ext uri="{BB962C8B-B14F-4D97-AF65-F5344CB8AC3E}">
        <p14:creationId xmlns:p14="http://schemas.microsoft.com/office/powerpoint/2010/main" val="6041187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e 3"/>
          <p:cNvGrpSpPr/>
          <p:nvPr/>
        </p:nvGrpSpPr>
        <p:grpSpPr>
          <a:xfrm>
            <a:off x="1595500" y="1196752"/>
            <a:ext cx="9001000" cy="4525927"/>
            <a:chOff x="1905000" y="1327456"/>
            <a:chExt cx="9448800" cy="4751092"/>
          </a:xfrm>
        </p:grpSpPr>
        <p:pic>
          <p:nvPicPr>
            <p:cNvPr id="5" name="Image 4"/>
            <p:cNvPicPr>
              <a:picLocks noChangeAspect="1"/>
            </p:cNvPicPr>
            <p:nvPr/>
          </p:nvPicPr>
          <p:blipFill rotWithShape="1">
            <a:blip r:embed="rId2"/>
            <a:srcRect l="15833" t="22592" r="10417" b="11481"/>
            <a:stretch/>
          </p:blipFill>
          <p:spPr>
            <a:xfrm>
              <a:off x="1905000" y="1327456"/>
              <a:ext cx="9448800" cy="475109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Rectangle 5"/>
            <p:cNvSpPr/>
            <p:nvPr/>
          </p:nvSpPr>
          <p:spPr bwMode="auto">
            <a:xfrm>
              <a:off x="1905000" y="1327456"/>
              <a:ext cx="9448800" cy="4751091"/>
            </a:xfrm>
            <a:prstGeom prst="rect">
              <a:avLst/>
            </a:prstGeom>
            <a:solidFill>
              <a:schemeClr val="bg1">
                <a:alpha val="85000"/>
              </a:schemeClr>
            </a:solidFill>
            <a:ln w="12700" cap="flat" cmpd="sng" algn="ctr">
              <a:noFill/>
              <a:prstDash val="solid"/>
              <a:round/>
              <a:headEnd type="none" w="med" len="med"/>
              <a:tailEnd type="none" w="med" len="med"/>
            </a:ln>
            <a:effectLst/>
          </p:spPr>
          <p:txBody>
            <a:bodyPr rtlCol="0" anchor="ctr"/>
            <a:lstStyle/>
            <a:p>
              <a:pPr algn="ctr"/>
              <a:endParaRPr lang="fr-FR"/>
            </a:p>
          </p:txBody>
        </p:sp>
        <p:pic>
          <p:nvPicPr>
            <p:cNvPr id="7" name="Picture 4" descr="RÃ©sultat de recherche d'images pour &quot;building smart logo png&quo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38800" y="1786033"/>
              <a:ext cx="5215823" cy="99206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RÃ©sultat de recherche d'images pour &quot;open geospatial consortium&quo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90800" y="1646465"/>
              <a:ext cx="2478442" cy="1249135"/>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bwMode="auto">
            <a:xfrm>
              <a:off x="1905000" y="3657600"/>
              <a:ext cx="9448800" cy="940753"/>
            </a:xfrm>
            <a:prstGeom prst="rect">
              <a:avLst/>
            </a:prstGeom>
            <a:noFill/>
            <a:ln>
              <a:no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tlCol="0" anchor="ctr"/>
            <a:lstStyle/>
            <a:p>
              <a:pPr algn="ctr"/>
              <a:r>
                <a:rPr lang="fr-FR" sz="3200" dirty="0" err="1" smtClean="0">
                  <a:solidFill>
                    <a:srgbClr val="002060"/>
                  </a:solidFill>
                  <a:latin typeface="Palatino Linotype" panose="02040502050505030304" pitchFamily="18" charset="0"/>
                </a:rPr>
                <a:t>Geotechnical</a:t>
              </a:r>
              <a:r>
                <a:rPr lang="fr-FR" sz="3200" dirty="0" smtClean="0">
                  <a:solidFill>
                    <a:srgbClr val="002060"/>
                  </a:solidFill>
                  <a:latin typeface="Palatino Linotype" panose="02040502050505030304" pitchFamily="18" charset="0"/>
                </a:rPr>
                <a:t> Data </a:t>
              </a:r>
              <a:r>
                <a:rPr lang="fr-FR" sz="3200" dirty="0" err="1">
                  <a:solidFill>
                    <a:srgbClr val="002060"/>
                  </a:solidFill>
                  <a:latin typeface="Palatino Linotype" panose="02040502050505030304" pitchFamily="18" charset="0"/>
                </a:rPr>
                <a:t>S</a:t>
              </a:r>
              <a:r>
                <a:rPr lang="fr-FR" sz="3200" dirty="0" err="1" smtClean="0">
                  <a:solidFill>
                    <a:srgbClr val="002060"/>
                  </a:solidFill>
                  <a:latin typeface="Palatino Linotype" panose="02040502050505030304" pitchFamily="18" charset="0"/>
                </a:rPr>
                <a:t>tandardization</a:t>
              </a:r>
              <a:r>
                <a:rPr lang="fr-FR" sz="3200" dirty="0" smtClean="0">
                  <a:solidFill>
                    <a:srgbClr val="002060"/>
                  </a:solidFill>
                  <a:latin typeface="Palatino Linotype" panose="02040502050505030304" pitchFamily="18" charset="0"/>
                </a:rPr>
                <a:t> Workshop</a:t>
              </a:r>
            </a:p>
            <a:p>
              <a:pPr algn="ctr"/>
              <a:endParaRPr lang="fr-FR" sz="1050" dirty="0" smtClean="0">
                <a:solidFill>
                  <a:srgbClr val="002060"/>
                </a:solidFill>
                <a:latin typeface="Palatino Linotype" panose="02040502050505030304" pitchFamily="18" charset="0"/>
              </a:endParaRPr>
            </a:p>
            <a:p>
              <a:pPr algn="ctr"/>
              <a:r>
                <a:rPr lang="fr-FR" sz="2400" dirty="0" smtClean="0">
                  <a:solidFill>
                    <a:srgbClr val="002060"/>
                  </a:solidFill>
                  <a:latin typeface="Palatino Linotype" panose="02040502050505030304" pitchFamily="18" charset="0"/>
                </a:rPr>
                <a:t>Maison de la Géologie, Paris</a:t>
              </a:r>
            </a:p>
            <a:p>
              <a:pPr algn="ctr"/>
              <a:r>
                <a:rPr lang="fr-FR" sz="2400" dirty="0" err="1" smtClean="0">
                  <a:solidFill>
                    <a:srgbClr val="002060"/>
                  </a:solidFill>
                  <a:latin typeface="Palatino Linotype" panose="02040502050505030304" pitchFamily="18" charset="0"/>
                </a:rPr>
                <a:t>January</a:t>
              </a:r>
              <a:r>
                <a:rPr lang="fr-FR" sz="2400" dirty="0" smtClean="0">
                  <a:solidFill>
                    <a:srgbClr val="002060"/>
                  </a:solidFill>
                  <a:latin typeface="Palatino Linotype" panose="02040502050505030304" pitchFamily="18" charset="0"/>
                </a:rPr>
                <a:t> 22 – 24, 2019</a:t>
              </a:r>
            </a:p>
            <a:p>
              <a:pPr algn="ctr"/>
              <a:endParaRPr lang="fr-FR" sz="2400" i="1" dirty="0">
                <a:solidFill>
                  <a:srgbClr val="002060"/>
                </a:solidFill>
                <a:latin typeface="Palatino Linotype" panose="02040502050505030304" pitchFamily="18" charset="0"/>
              </a:endParaRPr>
            </a:p>
            <a:p>
              <a:pPr algn="ctr"/>
              <a:r>
                <a:rPr lang="fr-FR" sz="1400" dirty="0" err="1">
                  <a:solidFill>
                    <a:srgbClr val="002060"/>
                  </a:solidFill>
                  <a:latin typeface="Palatino Linotype" panose="02040502050505030304" pitchFamily="18" charset="0"/>
                </a:rPr>
                <a:t>h</a:t>
              </a:r>
              <a:r>
                <a:rPr lang="fr-FR" sz="1400" dirty="0" err="1" smtClean="0">
                  <a:solidFill>
                    <a:srgbClr val="002060"/>
                  </a:solidFill>
                  <a:latin typeface="Palatino Linotype" panose="02040502050505030304" pitchFamily="18" charset="0"/>
                </a:rPr>
                <a:t>osted</a:t>
              </a:r>
              <a:r>
                <a:rPr lang="fr-FR" sz="1400" dirty="0" smtClean="0">
                  <a:solidFill>
                    <a:srgbClr val="002060"/>
                  </a:solidFill>
                  <a:latin typeface="Palatino Linotype" panose="02040502050505030304" pitchFamily="18" charset="0"/>
                </a:rPr>
                <a:t> by</a:t>
              </a:r>
              <a:endParaRPr lang="fr-FR" sz="1400" dirty="0">
                <a:solidFill>
                  <a:srgbClr val="002060"/>
                </a:solidFill>
                <a:latin typeface="Palatino Linotype" panose="02040502050505030304" pitchFamily="18" charset="0"/>
              </a:endParaRPr>
            </a:p>
          </p:txBody>
        </p:sp>
        <p:pic>
          <p:nvPicPr>
            <p:cNvPr id="10" name="Picture 8" descr="RÃ©sultat de recherche d'images pour &quot;logo brgm png&quot;"/>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967182" y="5029200"/>
              <a:ext cx="2029494" cy="786429"/>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RÃ©sultat de recherche d'images pour &quot;minnd logo&quot;"/>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181600" y="5105400"/>
              <a:ext cx="759340" cy="663314"/>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45325629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en-US" b="1" i="1" dirty="0" smtClean="0"/>
              <a:t>Providing relevant geotechnical data information (from geotechnical engineering to civil engineering)</a:t>
            </a:r>
            <a:endParaRPr lang="fr-FR" dirty="0"/>
          </a:p>
        </p:txBody>
      </p:sp>
      <p:sp>
        <p:nvSpPr>
          <p:cNvPr id="3" name="Espace réservé du contenu 2"/>
          <p:cNvSpPr>
            <a:spLocks noGrp="1"/>
          </p:cNvSpPr>
          <p:nvPr>
            <p:ph idx="1"/>
          </p:nvPr>
        </p:nvSpPr>
        <p:spPr/>
        <p:txBody>
          <a:bodyPr>
            <a:normAutofit fontScale="77500" lnSpcReduction="20000"/>
          </a:bodyPr>
          <a:lstStyle/>
          <a:p>
            <a:r>
              <a:rPr lang="en-US" i="1" dirty="0" smtClean="0"/>
              <a:t>Geotechnical </a:t>
            </a:r>
            <a:r>
              <a:rPr lang="en-US" i="1" dirty="0"/>
              <a:t>engineers combine and package environmental data in order to offer civil engineers information about the construction site and the sustainable integration of the construction. This round table aims at defining the exchange requirements and current practices to fulfill that use case</a:t>
            </a:r>
            <a:r>
              <a:rPr lang="en-US" i="1" dirty="0" smtClean="0"/>
              <a:t>.</a:t>
            </a:r>
          </a:p>
          <a:p>
            <a:endParaRPr lang="fr-FR" dirty="0"/>
          </a:p>
          <a:p>
            <a:pPr lvl="0"/>
            <a:r>
              <a:rPr lang="en-US" dirty="0"/>
              <a:t>Introduction talk : Christophe </a:t>
            </a:r>
            <a:r>
              <a:rPr lang="en-US" dirty="0" err="1"/>
              <a:t>Castaing</a:t>
            </a:r>
            <a:r>
              <a:rPr lang="en-US" dirty="0"/>
              <a:t> (</a:t>
            </a:r>
            <a:r>
              <a:rPr lang="en-US" dirty="0" smtClean="0"/>
              <a:t>MINnD</a:t>
            </a:r>
            <a:r>
              <a:rPr lang="en-US" dirty="0"/>
              <a:t>).</a:t>
            </a:r>
            <a:endParaRPr lang="fr-FR" dirty="0"/>
          </a:p>
          <a:p>
            <a:pPr lvl="0"/>
            <a:r>
              <a:rPr lang="en-US" dirty="0"/>
              <a:t>What can we do with geotechnical models?</a:t>
            </a:r>
            <a:endParaRPr lang="fr-FR" dirty="0"/>
          </a:p>
          <a:p>
            <a:pPr lvl="0"/>
            <a:r>
              <a:rPr lang="en-US" dirty="0"/>
              <a:t>Tools and algorithms that produce geotechnical data and models.</a:t>
            </a:r>
            <a:endParaRPr lang="fr-FR" dirty="0"/>
          </a:p>
          <a:p>
            <a:pPr lvl="0"/>
            <a:r>
              <a:rPr lang="en-US" dirty="0"/>
              <a:t>Tools and algorithms that consume geotechnical models.</a:t>
            </a:r>
            <a:endParaRPr lang="fr-FR" dirty="0"/>
          </a:p>
          <a:p>
            <a:pPr lvl="0"/>
            <a:r>
              <a:rPr lang="en-US" dirty="0"/>
              <a:t>Required data from those tools and algorithms.</a:t>
            </a:r>
            <a:endParaRPr lang="fr-FR" dirty="0"/>
          </a:p>
          <a:p>
            <a:pPr lvl="0"/>
            <a:r>
              <a:rPr lang="en-US" dirty="0"/>
              <a:t>The state of tools / editors, Commitment of editors to implement standards and functionalities in their software.</a:t>
            </a:r>
            <a:endParaRPr lang="fr-FR" dirty="0"/>
          </a:p>
          <a:p>
            <a:pPr lvl="0"/>
            <a:r>
              <a:rPr lang="en-US" dirty="0"/>
              <a:t>Civil engineers, geo-engineers from building companies to define what they want.</a:t>
            </a:r>
            <a:endParaRPr lang="fr-FR" dirty="0"/>
          </a:p>
          <a:p>
            <a:endParaRPr lang="fr-FR" dirty="0"/>
          </a:p>
        </p:txBody>
      </p:sp>
    </p:spTree>
    <p:extLst>
      <p:ext uri="{BB962C8B-B14F-4D97-AF65-F5344CB8AC3E}">
        <p14:creationId xmlns:p14="http://schemas.microsoft.com/office/powerpoint/2010/main" val="35854010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en-US" b="1" i="1" dirty="0"/>
              <a:t>Geotechnical data as part of city modeling</a:t>
            </a:r>
            <a:endParaRPr lang="fr-FR" dirty="0"/>
          </a:p>
        </p:txBody>
      </p:sp>
      <p:sp>
        <p:nvSpPr>
          <p:cNvPr id="3" name="Espace réservé du contenu 2"/>
          <p:cNvSpPr>
            <a:spLocks noGrp="1"/>
          </p:cNvSpPr>
          <p:nvPr>
            <p:ph idx="1"/>
          </p:nvPr>
        </p:nvSpPr>
        <p:spPr/>
        <p:txBody>
          <a:bodyPr>
            <a:normAutofit fontScale="92500" lnSpcReduction="10000"/>
          </a:bodyPr>
          <a:lstStyle/>
          <a:p>
            <a:r>
              <a:rPr lang="en-US" i="1" dirty="0" smtClean="0"/>
              <a:t>Smart </a:t>
            </a:r>
            <a:r>
              <a:rPr lang="en-US" i="1" dirty="0"/>
              <a:t>Cities are in demand of integrated city models, yet the availability of qualitative and reusable data is an issue. Data collected by geotechnical engineers can actively contribute to facilitate city modeling and this round table session aims at defining the modality to facilitate their integration</a:t>
            </a:r>
            <a:r>
              <a:rPr lang="en-US" i="1" dirty="0" smtClean="0"/>
              <a:t>.</a:t>
            </a:r>
          </a:p>
          <a:p>
            <a:endParaRPr lang="fr-FR" dirty="0"/>
          </a:p>
          <a:p>
            <a:pPr lvl="0"/>
            <a:r>
              <a:rPr lang="en-US" dirty="0"/>
              <a:t>Introduction talk : </a:t>
            </a:r>
            <a:r>
              <a:rPr lang="en-US" dirty="0" smtClean="0"/>
              <a:t>Scott Simmons - Josh </a:t>
            </a:r>
            <a:r>
              <a:rPr lang="en-US" dirty="0"/>
              <a:t>Liebermann (MUDDI).</a:t>
            </a:r>
            <a:endParaRPr lang="fr-FR" dirty="0"/>
          </a:p>
          <a:p>
            <a:pPr lvl="0"/>
            <a:r>
              <a:rPr lang="en-US" dirty="0"/>
              <a:t>How can BIM for </a:t>
            </a:r>
            <a:r>
              <a:rPr lang="en-US" dirty="0" err="1"/>
              <a:t>geotechnics</a:t>
            </a:r>
            <a:r>
              <a:rPr lang="en-US" dirty="0"/>
              <a:t> help Smart Cities development?</a:t>
            </a:r>
            <a:endParaRPr lang="fr-FR" dirty="0"/>
          </a:p>
          <a:p>
            <a:pPr lvl="0"/>
            <a:r>
              <a:rPr lang="en-US" dirty="0"/>
              <a:t>Maintenance of geotechnical data. How to make it sustainable? </a:t>
            </a:r>
            <a:endParaRPr lang="fr-FR" dirty="0"/>
          </a:p>
          <a:p>
            <a:pPr lvl="0"/>
            <a:r>
              <a:rPr lang="en-US" dirty="0"/>
              <a:t>Geotechnical model update. Science or fiction?</a:t>
            </a:r>
            <a:endParaRPr lang="fr-FR" dirty="0"/>
          </a:p>
          <a:p>
            <a:pPr lvl="0"/>
            <a:r>
              <a:rPr lang="en-US" dirty="0"/>
              <a:t>Geological surveys, cities stakeholders, industry to define a politics for sustainable data management.</a:t>
            </a:r>
            <a:endParaRPr lang="fr-FR" dirty="0"/>
          </a:p>
          <a:p>
            <a:endParaRPr lang="fr-FR" dirty="0"/>
          </a:p>
        </p:txBody>
      </p:sp>
    </p:spTree>
    <p:extLst>
      <p:ext uri="{BB962C8B-B14F-4D97-AF65-F5344CB8AC3E}">
        <p14:creationId xmlns:p14="http://schemas.microsoft.com/office/powerpoint/2010/main" val="42125635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en-US" b="1" i="1" dirty="0"/>
              <a:t>Working together: soul and body</a:t>
            </a:r>
            <a:endParaRPr lang="fr-FR" dirty="0"/>
          </a:p>
        </p:txBody>
      </p:sp>
      <p:sp>
        <p:nvSpPr>
          <p:cNvPr id="3" name="Espace réservé du contenu 2"/>
          <p:cNvSpPr>
            <a:spLocks noGrp="1"/>
          </p:cNvSpPr>
          <p:nvPr>
            <p:ph idx="1"/>
          </p:nvPr>
        </p:nvSpPr>
        <p:spPr/>
        <p:txBody>
          <a:bodyPr>
            <a:normAutofit/>
          </a:bodyPr>
          <a:lstStyle/>
          <a:p>
            <a:r>
              <a:rPr lang="en-US" i="1" dirty="0" smtClean="0"/>
              <a:t>Based </a:t>
            </a:r>
            <a:r>
              <a:rPr lang="en-US" i="1" dirty="0"/>
              <a:t>on previous session results, this session aims at defining the “soul of the collaboration”. It will setup a collaborative framework (</a:t>
            </a:r>
            <a:r>
              <a:rPr lang="en-US" i="1" dirty="0" err="1"/>
              <a:t>bSI</a:t>
            </a:r>
            <a:r>
              <a:rPr lang="en-US" i="1" dirty="0"/>
              <a:t> and OGC), identify the priorities, propose the actions, discuss the important milestones and the actors to endorse it. The “body” or detailed roadmap will then be defined the third day by a smaller group.</a:t>
            </a:r>
            <a:endParaRPr lang="fr-FR" dirty="0"/>
          </a:p>
          <a:p>
            <a:endParaRPr lang="fr-FR" dirty="0"/>
          </a:p>
        </p:txBody>
      </p:sp>
    </p:spTree>
    <p:extLst>
      <p:ext uri="{BB962C8B-B14F-4D97-AF65-F5344CB8AC3E}">
        <p14:creationId xmlns:p14="http://schemas.microsoft.com/office/powerpoint/2010/main" val="31380212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au 3"/>
          <p:cNvGraphicFramePr>
            <a:graphicFrameLocks noGrp="1"/>
          </p:cNvGraphicFramePr>
          <p:nvPr>
            <p:extLst>
              <p:ext uri="{D42A27DB-BD31-4B8C-83A1-F6EECF244321}">
                <p14:modId xmlns:p14="http://schemas.microsoft.com/office/powerpoint/2010/main" val="1407031257"/>
              </p:ext>
            </p:extLst>
          </p:nvPr>
        </p:nvGraphicFramePr>
        <p:xfrm>
          <a:off x="347554" y="1168803"/>
          <a:ext cx="3611186" cy="5388012"/>
        </p:xfrm>
        <a:graphic>
          <a:graphicData uri="http://schemas.openxmlformats.org/drawingml/2006/table">
            <a:tbl>
              <a:tblPr firstRow="1" firstCol="1" bandRow="1">
                <a:tableStyleId>{912C8C85-51F0-491E-9774-3900AFEF0FD7}</a:tableStyleId>
              </a:tblPr>
              <a:tblGrid>
                <a:gridCol w="2793558">
                  <a:extLst>
                    <a:ext uri="{9D8B030D-6E8A-4147-A177-3AD203B41FA5}">
                      <a16:colId xmlns:a16="http://schemas.microsoft.com/office/drawing/2014/main" val="1953909142"/>
                    </a:ext>
                  </a:extLst>
                </a:gridCol>
                <a:gridCol w="817628">
                  <a:extLst>
                    <a:ext uri="{9D8B030D-6E8A-4147-A177-3AD203B41FA5}">
                      <a16:colId xmlns:a16="http://schemas.microsoft.com/office/drawing/2014/main" val="2763630131"/>
                    </a:ext>
                  </a:extLst>
                </a:gridCol>
              </a:tblGrid>
              <a:tr h="599932">
                <a:tc>
                  <a:txBody>
                    <a:bodyPr/>
                    <a:lstStyle/>
                    <a:p>
                      <a:pPr algn="l">
                        <a:spcAft>
                          <a:spcPts val="600"/>
                        </a:spcAft>
                      </a:pPr>
                      <a:r>
                        <a:rPr lang="fr-FR" sz="1800" dirty="0" err="1" smtClean="0">
                          <a:effectLst/>
                        </a:rPr>
                        <a:t>Designation</a:t>
                      </a:r>
                      <a:endParaRPr lang="fr-FR" sz="1800" dirty="0">
                        <a:solidFill>
                          <a:srgbClr val="2E74B5"/>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spcAft>
                          <a:spcPts val="600"/>
                        </a:spcAft>
                      </a:pPr>
                      <a:r>
                        <a:rPr lang="fr-FR" sz="1800" dirty="0" smtClean="0">
                          <a:effectLst/>
                        </a:rPr>
                        <a:t>Id</a:t>
                      </a:r>
                      <a:endParaRPr lang="fr-FR" sz="1800" dirty="0">
                        <a:solidFill>
                          <a:srgbClr val="2E74B5"/>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77517396"/>
                  </a:ext>
                </a:extLst>
              </a:tr>
              <a:tr h="442640">
                <a:tc>
                  <a:txBody>
                    <a:bodyPr/>
                    <a:lstStyle/>
                    <a:p>
                      <a:pPr algn="l">
                        <a:spcAft>
                          <a:spcPts val="600"/>
                        </a:spcAft>
                      </a:pPr>
                      <a:r>
                        <a:rPr lang="fr-FR" sz="1800" dirty="0" smtClean="0">
                          <a:solidFill>
                            <a:srgbClr val="C00000"/>
                          </a:solidFill>
                          <a:effectLst/>
                        </a:rPr>
                        <a:t>Structure </a:t>
                      </a:r>
                      <a:r>
                        <a:rPr lang="fr-FR" sz="1800" dirty="0" err="1" smtClean="0">
                          <a:solidFill>
                            <a:srgbClr val="C00000"/>
                          </a:solidFill>
                          <a:effectLst/>
                        </a:rPr>
                        <a:t>sizing</a:t>
                      </a:r>
                      <a:r>
                        <a:rPr lang="fr-FR" sz="1800" dirty="0" smtClean="0">
                          <a:solidFill>
                            <a:srgbClr val="C00000"/>
                          </a:solidFill>
                          <a:effectLst/>
                        </a:rPr>
                        <a:t> and </a:t>
                      </a:r>
                      <a:r>
                        <a:rPr lang="fr-FR" sz="1800" dirty="0" err="1" smtClean="0">
                          <a:solidFill>
                            <a:srgbClr val="C00000"/>
                          </a:solidFill>
                          <a:effectLst/>
                        </a:rPr>
                        <a:t>definition</a:t>
                      </a:r>
                      <a:r>
                        <a:rPr lang="fr-FR" sz="1800" dirty="0" smtClean="0">
                          <a:solidFill>
                            <a:srgbClr val="C00000"/>
                          </a:solidFill>
                          <a:effectLst/>
                        </a:rPr>
                        <a:t> </a:t>
                      </a:r>
                      <a:r>
                        <a:rPr lang="fr-FR" sz="1800" baseline="0" dirty="0" smtClean="0">
                          <a:solidFill>
                            <a:srgbClr val="C00000"/>
                          </a:solidFill>
                          <a:effectLst/>
                        </a:rPr>
                        <a:t>of the </a:t>
                      </a:r>
                      <a:r>
                        <a:rPr lang="fr-FR" sz="1800" baseline="0" dirty="0" err="1" smtClean="0">
                          <a:solidFill>
                            <a:srgbClr val="C00000"/>
                          </a:solidFill>
                          <a:effectLst/>
                        </a:rPr>
                        <a:t>geotechnical</a:t>
                      </a:r>
                      <a:r>
                        <a:rPr lang="fr-FR" sz="1800" baseline="0" dirty="0" smtClean="0">
                          <a:solidFill>
                            <a:srgbClr val="C00000"/>
                          </a:solidFill>
                          <a:effectLst/>
                        </a:rPr>
                        <a:t> influence zone</a:t>
                      </a:r>
                      <a:endParaRPr lang="fr-FR" sz="18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spcAft>
                          <a:spcPts val="600"/>
                        </a:spcAft>
                      </a:pPr>
                      <a:r>
                        <a:rPr lang="fr-FR" sz="1800" b="1" dirty="0">
                          <a:solidFill>
                            <a:srgbClr val="C00000"/>
                          </a:solidFill>
                          <a:effectLst/>
                        </a:rPr>
                        <a:t>CALC</a:t>
                      </a:r>
                      <a:endParaRPr lang="fr-FR" sz="1800" b="1"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149806105"/>
                  </a:ext>
                </a:extLst>
              </a:tr>
              <a:tr h="442640">
                <a:tc>
                  <a:txBody>
                    <a:bodyPr/>
                    <a:lstStyle/>
                    <a:p>
                      <a:pPr algn="l">
                        <a:spcAft>
                          <a:spcPts val="600"/>
                        </a:spcAft>
                      </a:pPr>
                      <a:r>
                        <a:rPr lang="fr-FR" sz="1800" dirty="0" smtClean="0">
                          <a:solidFill>
                            <a:srgbClr val="C00000"/>
                          </a:solidFill>
                          <a:effectLst/>
                        </a:rPr>
                        <a:t>Construction </a:t>
                      </a:r>
                      <a:r>
                        <a:rPr lang="fr-FR" sz="1800" dirty="0" err="1" smtClean="0">
                          <a:solidFill>
                            <a:srgbClr val="C00000"/>
                          </a:solidFill>
                          <a:effectLst/>
                        </a:rPr>
                        <a:t>methods</a:t>
                      </a:r>
                      <a:endParaRPr lang="fr-FR" sz="18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spcAft>
                          <a:spcPts val="600"/>
                        </a:spcAft>
                      </a:pPr>
                      <a:r>
                        <a:rPr lang="fr-FR" sz="1800" b="1" dirty="0">
                          <a:solidFill>
                            <a:srgbClr val="C00000"/>
                          </a:solidFill>
                          <a:effectLst/>
                        </a:rPr>
                        <a:t>MECO</a:t>
                      </a:r>
                      <a:endParaRPr lang="fr-FR" sz="1800" b="1"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047047036"/>
                  </a:ext>
                </a:extLst>
              </a:tr>
              <a:tr h="442640">
                <a:tc>
                  <a:txBody>
                    <a:bodyPr/>
                    <a:lstStyle/>
                    <a:p>
                      <a:pPr algn="l">
                        <a:spcAft>
                          <a:spcPts val="600"/>
                        </a:spcAft>
                      </a:pPr>
                      <a:r>
                        <a:rPr lang="fr-FR" sz="1800" dirty="0" err="1" smtClean="0">
                          <a:solidFill>
                            <a:schemeClr val="accent1"/>
                          </a:solidFill>
                          <a:effectLst/>
                        </a:rPr>
                        <a:t>Geological</a:t>
                      </a:r>
                      <a:r>
                        <a:rPr lang="fr-FR" sz="1800" dirty="0" smtClean="0">
                          <a:solidFill>
                            <a:schemeClr val="accent1"/>
                          </a:solidFill>
                          <a:effectLst/>
                        </a:rPr>
                        <a:t> </a:t>
                      </a:r>
                      <a:r>
                        <a:rPr lang="fr-FR" sz="1800" dirty="0" err="1" smtClean="0">
                          <a:solidFill>
                            <a:schemeClr val="accent1"/>
                          </a:solidFill>
                          <a:effectLst/>
                        </a:rPr>
                        <a:t>modeling</a:t>
                      </a:r>
                      <a:endParaRPr lang="fr-FR" sz="18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spcAft>
                          <a:spcPts val="600"/>
                        </a:spcAft>
                      </a:pPr>
                      <a:r>
                        <a:rPr lang="fr-FR" sz="1800" b="1" dirty="0">
                          <a:solidFill>
                            <a:schemeClr val="accent1"/>
                          </a:solidFill>
                          <a:effectLst/>
                        </a:rPr>
                        <a:t>GEOL</a:t>
                      </a:r>
                      <a:endParaRPr lang="fr-FR" sz="1800" b="1"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942790061"/>
                  </a:ext>
                </a:extLst>
              </a:tr>
              <a:tr h="442640">
                <a:tc>
                  <a:txBody>
                    <a:bodyPr/>
                    <a:lstStyle/>
                    <a:p>
                      <a:pPr algn="l">
                        <a:spcAft>
                          <a:spcPts val="600"/>
                        </a:spcAft>
                      </a:pPr>
                      <a:r>
                        <a:rPr lang="fr-FR" sz="1800" dirty="0" err="1" smtClean="0">
                          <a:solidFill>
                            <a:schemeClr val="accent1"/>
                          </a:solidFill>
                          <a:effectLst/>
                        </a:rPr>
                        <a:t>Hydrogeological</a:t>
                      </a:r>
                      <a:r>
                        <a:rPr lang="fr-FR" sz="1800" dirty="0" smtClean="0">
                          <a:solidFill>
                            <a:schemeClr val="accent1"/>
                          </a:solidFill>
                          <a:effectLst/>
                        </a:rPr>
                        <a:t> </a:t>
                      </a:r>
                      <a:r>
                        <a:rPr lang="fr-FR" sz="1800" dirty="0" err="1" smtClean="0">
                          <a:solidFill>
                            <a:schemeClr val="accent1"/>
                          </a:solidFill>
                          <a:effectLst/>
                        </a:rPr>
                        <a:t>modeling</a:t>
                      </a:r>
                      <a:endParaRPr lang="fr-FR" sz="18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spcAft>
                          <a:spcPts val="600"/>
                        </a:spcAft>
                      </a:pPr>
                      <a:r>
                        <a:rPr lang="fr-FR" sz="1800" b="1" dirty="0">
                          <a:solidFill>
                            <a:schemeClr val="accent1"/>
                          </a:solidFill>
                          <a:effectLst/>
                        </a:rPr>
                        <a:t>HYDR</a:t>
                      </a:r>
                      <a:endParaRPr lang="fr-FR" sz="1800" b="1"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595048240"/>
                  </a:ext>
                </a:extLst>
              </a:tr>
              <a:tr h="442640">
                <a:tc>
                  <a:txBody>
                    <a:bodyPr/>
                    <a:lstStyle/>
                    <a:p>
                      <a:pPr algn="l">
                        <a:spcAft>
                          <a:spcPts val="600"/>
                        </a:spcAft>
                      </a:pPr>
                      <a:r>
                        <a:rPr lang="fr-FR" sz="1800" dirty="0" err="1" smtClean="0">
                          <a:solidFill>
                            <a:schemeClr val="accent1"/>
                          </a:solidFill>
                          <a:effectLst/>
                        </a:rPr>
                        <a:t>Geotechnical</a:t>
                      </a:r>
                      <a:r>
                        <a:rPr lang="fr-FR" sz="1800" dirty="0" smtClean="0">
                          <a:solidFill>
                            <a:schemeClr val="accent1"/>
                          </a:solidFill>
                          <a:effectLst/>
                        </a:rPr>
                        <a:t> </a:t>
                      </a:r>
                      <a:r>
                        <a:rPr lang="fr-FR" sz="1800" dirty="0" err="1" smtClean="0">
                          <a:solidFill>
                            <a:schemeClr val="accent1"/>
                          </a:solidFill>
                          <a:effectLst/>
                        </a:rPr>
                        <a:t>modeling</a:t>
                      </a:r>
                      <a:endParaRPr lang="fr-FR" sz="18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spcAft>
                          <a:spcPts val="600"/>
                        </a:spcAft>
                      </a:pPr>
                      <a:r>
                        <a:rPr lang="fr-FR" sz="1800" b="1" dirty="0">
                          <a:solidFill>
                            <a:schemeClr val="accent1"/>
                          </a:solidFill>
                          <a:effectLst/>
                        </a:rPr>
                        <a:t>GTCH</a:t>
                      </a:r>
                      <a:endParaRPr lang="fr-FR" sz="1800" b="1"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712176397"/>
                  </a:ext>
                </a:extLst>
              </a:tr>
              <a:tr h="458000">
                <a:tc>
                  <a:txBody>
                    <a:bodyPr/>
                    <a:lstStyle/>
                    <a:p>
                      <a:pPr algn="l">
                        <a:spcAft>
                          <a:spcPts val="600"/>
                        </a:spcAft>
                      </a:pPr>
                      <a:r>
                        <a:rPr lang="fr-FR" sz="1800" dirty="0" err="1" smtClean="0">
                          <a:solidFill>
                            <a:schemeClr val="accent1"/>
                          </a:solidFill>
                          <a:effectLst/>
                          <a:latin typeface="+mn-lt"/>
                          <a:ea typeface="+mn-ea"/>
                          <a:cs typeface="+mn-cs"/>
                        </a:rPr>
                        <a:t>Anthropic</a:t>
                      </a:r>
                      <a:r>
                        <a:rPr lang="fr-FR" sz="1800" baseline="0" dirty="0" smtClean="0">
                          <a:solidFill>
                            <a:schemeClr val="accent1"/>
                          </a:solidFill>
                          <a:effectLst/>
                          <a:latin typeface="+mn-lt"/>
                          <a:ea typeface="+mn-ea"/>
                          <a:cs typeface="+mn-cs"/>
                        </a:rPr>
                        <a:t> </a:t>
                      </a:r>
                      <a:r>
                        <a:rPr lang="fr-FR" sz="1800" baseline="0" dirty="0" err="1" smtClean="0">
                          <a:solidFill>
                            <a:schemeClr val="accent1"/>
                          </a:solidFill>
                          <a:effectLst/>
                          <a:latin typeface="+mn-lt"/>
                          <a:ea typeface="+mn-ea"/>
                          <a:cs typeface="+mn-cs"/>
                        </a:rPr>
                        <a:t>environment</a:t>
                      </a:r>
                      <a:r>
                        <a:rPr lang="fr-FR" sz="1800" baseline="0" dirty="0" smtClean="0">
                          <a:solidFill>
                            <a:schemeClr val="accent1"/>
                          </a:solidFill>
                          <a:effectLst/>
                          <a:latin typeface="+mn-lt"/>
                          <a:ea typeface="+mn-ea"/>
                          <a:cs typeface="+mn-cs"/>
                        </a:rPr>
                        <a:t> </a:t>
                      </a:r>
                      <a:r>
                        <a:rPr lang="fr-FR" sz="1800" baseline="0" dirty="0" err="1" smtClean="0">
                          <a:solidFill>
                            <a:schemeClr val="accent1"/>
                          </a:solidFill>
                          <a:effectLst/>
                          <a:latin typeface="+mn-lt"/>
                          <a:ea typeface="+mn-ea"/>
                          <a:cs typeface="+mn-cs"/>
                        </a:rPr>
                        <a:t>modeling</a:t>
                      </a:r>
                      <a:endParaRPr lang="fr-FR" sz="18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spcAft>
                          <a:spcPts val="600"/>
                        </a:spcAft>
                      </a:pPr>
                      <a:r>
                        <a:rPr lang="fr-FR" sz="1800" b="1" dirty="0">
                          <a:solidFill>
                            <a:schemeClr val="accent1"/>
                          </a:solidFill>
                          <a:effectLst/>
                        </a:rPr>
                        <a:t>AVOI</a:t>
                      </a:r>
                      <a:endParaRPr lang="fr-FR" sz="1800" b="1"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732714556"/>
                  </a:ext>
                </a:extLst>
              </a:tr>
              <a:tr h="442640">
                <a:tc>
                  <a:txBody>
                    <a:bodyPr/>
                    <a:lstStyle/>
                    <a:p>
                      <a:pPr algn="l">
                        <a:spcAft>
                          <a:spcPts val="600"/>
                        </a:spcAft>
                      </a:pPr>
                      <a:r>
                        <a:rPr lang="fr-FR" sz="1800" dirty="0" smtClean="0">
                          <a:solidFill>
                            <a:schemeClr val="accent1"/>
                          </a:solidFill>
                          <a:effectLst/>
                        </a:rPr>
                        <a:t>Excavations and Site Pollution </a:t>
                      </a:r>
                      <a:r>
                        <a:rPr lang="fr-FR" sz="1800" dirty="0" err="1" smtClean="0">
                          <a:solidFill>
                            <a:schemeClr val="accent1"/>
                          </a:solidFill>
                          <a:effectLst/>
                        </a:rPr>
                        <a:t>modeling</a:t>
                      </a:r>
                      <a:endParaRPr lang="fr-FR" sz="18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spcAft>
                          <a:spcPts val="600"/>
                        </a:spcAft>
                      </a:pPr>
                      <a:r>
                        <a:rPr lang="fr-FR" sz="1800" b="1" dirty="0" smtClean="0">
                          <a:solidFill>
                            <a:schemeClr val="accent1"/>
                          </a:solidFill>
                          <a:effectLst/>
                        </a:rPr>
                        <a:t>TESP</a:t>
                      </a:r>
                      <a:endParaRPr lang="fr-FR" sz="1800" b="1"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32661850"/>
                  </a:ext>
                </a:extLst>
              </a:tr>
              <a:tr h="442640">
                <a:tc>
                  <a:txBody>
                    <a:bodyPr/>
                    <a:lstStyle/>
                    <a:p>
                      <a:pPr algn="l">
                        <a:spcAft>
                          <a:spcPts val="600"/>
                        </a:spcAft>
                      </a:pPr>
                      <a:r>
                        <a:rPr lang="fr-FR" sz="1800" dirty="0">
                          <a:solidFill>
                            <a:srgbClr val="92D050"/>
                          </a:solidFill>
                          <a:effectLst/>
                        </a:rPr>
                        <a:t>Observations </a:t>
                      </a:r>
                      <a:r>
                        <a:rPr lang="fr-FR" sz="1800" dirty="0" smtClean="0">
                          <a:solidFill>
                            <a:srgbClr val="92D050"/>
                          </a:solidFill>
                          <a:effectLst/>
                        </a:rPr>
                        <a:t>and </a:t>
                      </a:r>
                      <a:r>
                        <a:rPr lang="fr-FR" sz="1800" dirty="0" err="1" smtClean="0">
                          <a:solidFill>
                            <a:srgbClr val="92D050"/>
                          </a:solidFill>
                          <a:effectLst/>
                        </a:rPr>
                        <a:t>Measurements</a:t>
                      </a:r>
                      <a:endParaRPr lang="fr-FR" sz="1800" dirty="0">
                        <a:solidFill>
                          <a:srgbClr val="92D05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spcAft>
                          <a:spcPts val="600"/>
                        </a:spcAft>
                      </a:pPr>
                      <a:r>
                        <a:rPr lang="fr-FR" sz="1800" b="1" dirty="0">
                          <a:solidFill>
                            <a:srgbClr val="92D050"/>
                          </a:solidFill>
                          <a:effectLst/>
                        </a:rPr>
                        <a:t>RECO</a:t>
                      </a:r>
                      <a:endParaRPr lang="fr-FR" sz="1800" b="1" dirty="0">
                        <a:solidFill>
                          <a:srgbClr val="92D05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245015468"/>
                  </a:ext>
                </a:extLst>
              </a:tr>
              <a:tr h="442640">
                <a:tc>
                  <a:txBody>
                    <a:bodyPr/>
                    <a:lstStyle/>
                    <a:p>
                      <a:pPr algn="l">
                        <a:spcAft>
                          <a:spcPts val="600"/>
                        </a:spcAft>
                      </a:pPr>
                      <a:r>
                        <a:rPr lang="fr-FR" sz="1800" dirty="0" err="1" smtClean="0">
                          <a:solidFill>
                            <a:schemeClr val="accent2"/>
                          </a:solidFill>
                          <a:effectLst/>
                        </a:rPr>
                        <a:t>Risk</a:t>
                      </a:r>
                      <a:r>
                        <a:rPr lang="fr-FR" sz="1800" dirty="0" smtClean="0">
                          <a:solidFill>
                            <a:schemeClr val="accent2"/>
                          </a:solidFill>
                          <a:effectLst/>
                        </a:rPr>
                        <a:t> and </a:t>
                      </a:r>
                      <a:r>
                        <a:rPr lang="fr-FR" sz="1800" dirty="0" err="1" smtClean="0">
                          <a:solidFill>
                            <a:schemeClr val="accent2"/>
                          </a:solidFill>
                          <a:effectLst/>
                        </a:rPr>
                        <a:t>uncertainty</a:t>
                      </a:r>
                      <a:r>
                        <a:rPr lang="fr-FR" sz="1800" dirty="0" smtClean="0">
                          <a:solidFill>
                            <a:schemeClr val="accent2"/>
                          </a:solidFill>
                          <a:effectLst/>
                        </a:rPr>
                        <a:t> </a:t>
                      </a:r>
                      <a:r>
                        <a:rPr lang="fr-FR" sz="1800" dirty="0" err="1" smtClean="0">
                          <a:solidFill>
                            <a:schemeClr val="accent2"/>
                          </a:solidFill>
                          <a:effectLst/>
                        </a:rPr>
                        <a:t>assessment</a:t>
                      </a:r>
                      <a:endParaRPr lang="fr-FR" sz="1800"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spcAft>
                          <a:spcPts val="600"/>
                        </a:spcAft>
                      </a:pPr>
                      <a:r>
                        <a:rPr lang="fr-FR" sz="1800" b="1" dirty="0">
                          <a:solidFill>
                            <a:schemeClr val="accent2"/>
                          </a:solidFill>
                          <a:effectLst/>
                        </a:rPr>
                        <a:t>RISK</a:t>
                      </a:r>
                      <a:endParaRPr lang="fr-FR" sz="1800" b="1"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801516175"/>
                  </a:ext>
                </a:extLst>
              </a:tr>
            </a:tbl>
          </a:graphicData>
        </a:graphic>
      </p:graphicFrame>
      <p:pic>
        <p:nvPicPr>
          <p:cNvPr id="5" name="Image 4"/>
          <p:cNvPicPr>
            <a:picLocks noChangeAspect="1"/>
          </p:cNvPicPr>
          <p:nvPr/>
        </p:nvPicPr>
        <p:blipFill rotWithShape="1">
          <a:blip r:embed="rId2">
            <a:extLst/>
          </a:blip>
          <a:srcRect r="39373"/>
          <a:stretch/>
        </p:blipFill>
        <p:spPr>
          <a:xfrm rot="16200000">
            <a:off x="6344287" y="1050345"/>
            <a:ext cx="5426147" cy="5708576"/>
          </a:xfrm>
          <a:prstGeom prst="rect">
            <a:avLst/>
          </a:prstGeom>
        </p:spPr>
      </p:pic>
      <p:sp>
        <p:nvSpPr>
          <p:cNvPr id="6" name="Rectangle à coins arrondis 5"/>
          <p:cNvSpPr/>
          <p:nvPr/>
        </p:nvSpPr>
        <p:spPr>
          <a:xfrm>
            <a:off x="6397468" y="2981118"/>
            <a:ext cx="874397" cy="539631"/>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fr-FR" dirty="0" smtClean="0"/>
              <a:t>TESP</a:t>
            </a:r>
            <a:endParaRPr lang="fr-FR" dirty="0"/>
          </a:p>
        </p:txBody>
      </p:sp>
      <p:sp>
        <p:nvSpPr>
          <p:cNvPr id="7" name="Rectangle à coins arrondis 6"/>
          <p:cNvSpPr/>
          <p:nvPr/>
        </p:nvSpPr>
        <p:spPr>
          <a:xfrm>
            <a:off x="6397467" y="4960909"/>
            <a:ext cx="5276511" cy="539631"/>
          </a:xfrm>
          <a:prstGeom prst="roundRect">
            <a:avLst/>
          </a:prstGeom>
          <a:solidFill>
            <a:srgbClr val="92D050"/>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fr-FR" dirty="0" smtClean="0"/>
              <a:t>RECO</a:t>
            </a:r>
            <a:endParaRPr lang="fr-FR" dirty="0"/>
          </a:p>
        </p:txBody>
      </p:sp>
      <p:sp>
        <p:nvSpPr>
          <p:cNvPr id="8" name="Rectangle à coins arrondis 7"/>
          <p:cNvSpPr/>
          <p:nvPr/>
        </p:nvSpPr>
        <p:spPr>
          <a:xfrm>
            <a:off x="7405100" y="3766677"/>
            <a:ext cx="874397" cy="539631"/>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fr-FR" dirty="0" smtClean="0"/>
              <a:t>GEOL</a:t>
            </a:r>
            <a:endParaRPr lang="fr-FR" dirty="0"/>
          </a:p>
        </p:txBody>
      </p:sp>
      <p:sp>
        <p:nvSpPr>
          <p:cNvPr id="9" name="Rectangle à coins arrondis 8"/>
          <p:cNvSpPr/>
          <p:nvPr/>
        </p:nvSpPr>
        <p:spPr>
          <a:xfrm>
            <a:off x="9791949" y="3773206"/>
            <a:ext cx="874397" cy="539631"/>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fr-FR" dirty="0" smtClean="0"/>
              <a:t>HYDR</a:t>
            </a:r>
            <a:endParaRPr lang="fr-FR" dirty="0"/>
          </a:p>
        </p:txBody>
      </p:sp>
      <p:sp>
        <p:nvSpPr>
          <p:cNvPr id="10" name="Rectangle à coins arrondis 9"/>
          <p:cNvSpPr/>
          <p:nvPr/>
        </p:nvSpPr>
        <p:spPr>
          <a:xfrm>
            <a:off x="8598525" y="2477062"/>
            <a:ext cx="874397" cy="539631"/>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fr-FR" dirty="0" smtClean="0"/>
              <a:t>GTCH</a:t>
            </a:r>
            <a:endParaRPr lang="fr-FR" dirty="0"/>
          </a:p>
        </p:txBody>
      </p:sp>
      <p:sp>
        <p:nvSpPr>
          <p:cNvPr id="11" name="Rectangle à coins arrondis 10"/>
          <p:cNvSpPr/>
          <p:nvPr/>
        </p:nvSpPr>
        <p:spPr>
          <a:xfrm>
            <a:off x="9758205" y="1423700"/>
            <a:ext cx="874397" cy="539631"/>
          </a:xfrm>
          <a:prstGeom prst="roundRect">
            <a:avLst/>
          </a:prstGeom>
          <a:solidFill>
            <a:srgbClr val="C00000"/>
          </a:solidFill>
        </p:spPr>
        <p:style>
          <a:lnRef idx="3">
            <a:schemeClr val="lt1"/>
          </a:lnRef>
          <a:fillRef idx="1">
            <a:schemeClr val="accent2"/>
          </a:fillRef>
          <a:effectRef idx="1">
            <a:schemeClr val="accent2"/>
          </a:effectRef>
          <a:fontRef idx="minor">
            <a:schemeClr val="lt1"/>
          </a:fontRef>
        </p:style>
        <p:txBody>
          <a:bodyPr rtlCol="0" anchor="ctr"/>
          <a:lstStyle/>
          <a:p>
            <a:pPr algn="ctr"/>
            <a:r>
              <a:rPr lang="fr-FR" dirty="0" smtClean="0"/>
              <a:t>CALC</a:t>
            </a:r>
            <a:endParaRPr lang="fr-FR" dirty="0"/>
          </a:p>
        </p:txBody>
      </p:sp>
      <p:sp>
        <p:nvSpPr>
          <p:cNvPr id="12" name="Rectangle à coins arrondis 11"/>
          <p:cNvSpPr/>
          <p:nvPr/>
        </p:nvSpPr>
        <p:spPr>
          <a:xfrm>
            <a:off x="7371356" y="1395351"/>
            <a:ext cx="874397" cy="539631"/>
          </a:xfrm>
          <a:prstGeom prst="roundRect">
            <a:avLst/>
          </a:prstGeom>
          <a:solidFill>
            <a:srgbClr val="C00000"/>
          </a:solidFill>
        </p:spPr>
        <p:style>
          <a:lnRef idx="3">
            <a:schemeClr val="lt1"/>
          </a:lnRef>
          <a:fillRef idx="1">
            <a:schemeClr val="accent2"/>
          </a:fillRef>
          <a:effectRef idx="1">
            <a:schemeClr val="accent2"/>
          </a:effectRef>
          <a:fontRef idx="minor">
            <a:schemeClr val="lt1"/>
          </a:fontRef>
        </p:style>
        <p:txBody>
          <a:bodyPr rtlCol="0" anchor="ctr"/>
          <a:lstStyle/>
          <a:p>
            <a:pPr algn="ctr"/>
            <a:r>
              <a:rPr lang="fr-FR" dirty="0" smtClean="0"/>
              <a:t>MECO</a:t>
            </a:r>
            <a:endParaRPr lang="fr-FR" dirty="0"/>
          </a:p>
        </p:txBody>
      </p:sp>
      <p:sp>
        <p:nvSpPr>
          <p:cNvPr id="13" name="Rectangle à coins arrondis 12"/>
          <p:cNvSpPr/>
          <p:nvPr/>
        </p:nvSpPr>
        <p:spPr>
          <a:xfrm>
            <a:off x="10799582" y="2981118"/>
            <a:ext cx="874397" cy="539631"/>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fr-FR" dirty="0" smtClean="0"/>
              <a:t>AVOI</a:t>
            </a:r>
            <a:endParaRPr lang="fr-FR" dirty="0"/>
          </a:p>
        </p:txBody>
      </p:sp>
      <p:sp>
        <p:nvSpPr>
          <p:cNvPr id="14" name="Rectangle à coins arrondis 13"/>
          <p:cNvSpPr/>
          <p:nvPr/>
        </p:nvSpPr>
        <p:spPr>
          <a:xfrm>
            <a:off x="8615208" y="5680242"/>
            <a:ext cx="874397" cy="539631"/>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fr-FR" dirty="0" smtClean="0"/>
              <a:t>RISK</a:t>
            </a:r>
            <a:endParaRPr lang="fr-FR" dirty="0"/>
          </a:p>
        </p:txBody>
      </p:sp>
      <p:sp>
        <p:nvSpPr>
          <p:cNvPr id="15" name="Flèche droite 14"/>
          <p:cNvSpPr/>
          <p:nvPr/>
        </p:nvSpPr>
        <p:spPr>
          <a:xfrm rot="14773701">
            <a:off x="7679750" y="4443999"/>
            <a:ext cx="563312" cy="289860"/>
          </a:xfrm>
          <a:prstGeom prst="rightArrow">
            <a:avLst/>
          </a:prstGeom>
          <a:solidFill>
            <a:schemeClr val="bg1">
              <a:lumMod val="75000"/>
            </a:schemeClr>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fr-FR"/>
          </a:p>
        </p:txBody>
      </p:sp>
      <p:sp>
        <p:nvSpPr>
          <p:cNvPr id="16" name="Flèche droite 15"/>
          <p:cNvSpPr/>
          <p:nvPr/>
        </p:nvSpPr>
        <p:spPr>
          <a:xfrm rot="18655893">
            <a:off x="9452215" y="2167683"/>
            <a:ext cx="755132" cy="289860"/>
          </a:xfrm>
          <a:prstGeom prst="rightArrow">
            <a:avLst/>
          </a:prstGeom>
          <a:solidFill>
            <a:schemeClr val="bg1">
              <a:lumMod val="75000"/>
            </a:schemeClr>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fr-FR"/>
          </a:p>
        </p:txBody>
      </p:sp>
      <p:sp>
        <p:nvSpPr>
          <p:cNvPr id="17" name="Flèche droite 16"/>
          <p:cNvSpPr/>
          <p:nvPr/>
        </p:nvSpPr>
        <p:spPr>
          <a:xfrm rot="18916095">
            <a:off x="7970514" y="3234455"/>
            <a:ext cx="769766" cy="289860"/>
          </a:xfrm>
          <a:prstGeom prst="rightArrow">
            <a:avLst/>
          </a:prstGeom>
          <a:solidFill>
            <a:schemeClr val="bg1">
              <a:lumMod val="75000"/>
            </a:schemeClr>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fr-FR"/>
          </a:p>
        </p:txBody>
      </p:sp>
      <p:sp>
        <p:nvSpPr>
          <p:cNvPr id="18" name="Double flèche horizontale 17"/>
          <p:cNvSpPr/>
          <p:nvPr/>
        </p:nvSpPr>
        <p:spPr>
          <a:xfrm>
            <a:off x="8245753" y="3959405"/>
            <a:ext cx="1563219" cy="261415"/>
          </a:xfrm>
          <a:prstGeom prst="leftRightArrow">
            <a:avLst/>
          </a:prstGeom>
          <a:solidFill>
            <a:schemeClr val="bg1">
              <a:lumMod val="75000"/>
            </a:schemeClr>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fr-FR"/>
          </a:p>
        </p:txBody>
      </p:sp>
      <p:sp>
        <p:nvSpPr>
          <p:cNvPr id="19" name="Flèche droite 18"/>
          <p:cNvSpPr/>
          <p:nvPr/>
        </p:nvSpPr>
        <p:spPr>
          <a:xfrm rot="13247189">
            <a:off x="9289389" y="3258374"/>
            <a:ext cx="842156" cy="289860"/>
          </a:xfrm>
          <a:prstGeom prst="rightArrow">
            <a:avLst/>
          </a:prstGeom>
          <a:solidFill>
            <a:schemeClr val="bg1">
              <a:lumMod val="75000"/>
            </a:schemeClr>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fr-FR"/>
          </a:p>
        </p:txBody>
      </p:sp>
      <p:sp>
        <p:nvSpPr>
          <p:cNvPr id="20" name="Flèche droite 19"/>
          <p:cNvSpPr/>
          <p:nvPr/>
        </p:nvSpPr>
        <p:spPr>
          <a:xfrm rot="13578116">
            <a:off x="7916126" y="2134988"/>
            <a:ext cx="671311" cy="289860"/>
          </a:xfrm>
          <a:prstGeom prst="rightArrow">
            <a:avLst/>
          </a:prstGeom>
          <a:solidFill>
            <a:schemeClr val="bg1">
              <a:lumMod val="75000"/>
            </a:schemeClr>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fr-FR"/>
          </a:p>
        </p:txBody>
      </p:sp>
      <p:sp>
        <p:nvSpPr>
          <p:cNvPr id="21" name="Double flèche horizontale 20"/>
          <p:cNvSpPr/>
          <p:nvPr/>
        </p:nvSpPr>
        <p:spPr>
          <a:xfrm>
            <a:off x="8153998" y="1529856"/>
            <a:ext cx="1731004" cy="261415"/>
          </a:xfrm>
          <a:prstGeom prst="leftRightArrow">
            <a:avLst/>
          </a:prstGeom>
          <a:solidFill>
            <a:schemeClr val="bg1">
              <a:lumMod val="75000"/>
            </a:schemeClr>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fr-FR"/>
          </a:p>
        </p:txBody>
      </p:sp>
      <p:sp>
        <p:nvSpPr>
          <p:cNvPr id="22" name="Flèche droite 21"/>
          <p:cNvSpPr/>
          <p:nvPr/>
        </p:nvSpPr>
        <p:spPr>
          <a:xfrm rot="17663301">
            <a:off x="9811234" y="4462305"/>
            <a:ext cx="580969" cy="289860"/>
          </a:xfrm>
          <a:prstGeom prst="rightArrow">
            <a:avLst/>
          </a:prstGeom>
          <a:solidFill>
            <a:schemeClr val="bg1">
              <a:lumMod val="75000"/>
            </a:schemeClr>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fr-FR"/>
          </a:p>
        </p:txBody>
      </p:sp>
      <p:sp>
        <p:nvSpPr>
          <p:cNvPr id="23" name="Flèche droite 22"/>
          <p:cNvSpPr/>
          <p:nvPr/>
        </p:nvSpPr>
        <p:spPr>
          <a:xfrm rot="16200000">
            <a:off x="8200605" y="3789277"/>
            <a:ext cx="1691012" cy="289860"/>
          </a:xfrm>
          <a:prstGeom prst="rightArrow">
            <a:avLst/>
          </a:prstGeom>
          <a:solidFill>
            <a:schemeClr val="bg1">
              <a:lumMod val="75000"/>
            </a:schemeClr>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fr-FR"/>
          </a:p>
        </p:txBody>
      </p:sp>
      <p:sp>
        <p:nvSpPr>
          <p:cNvPr id="24" name="Flèche droite 23"/>
          <p:cNvSpPr/>
          <p:nvPr/>
        </p:nvSpPr>
        <p:spPr>
          <a:xfrm rot="17914270">
            <a:off x="6708861" y="2283013"/>
            <a:ext cx="988843" cy="289860"/>
          </a:xfrm>
          <a:prstGeom prst="rightArrow">
            <a:avLst/>
          </a:prstGeom>
          <a:solidFill>
            <a:schemeClr val="bg1">
              <a:lumMod val="75000"/>
            </a:schemeClr>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fr-FR"/>
          </a:p>
        </p:txBody>
      </p:sp>
      <p:sp>
        <p:nvSpPr>
          <p:cNvPr id="25" name="Flèche droite 24"/>
          <p:cNvSpPr/>
          <p:nvPr/>
        </p:nvSpPr>
        <p:spPr>
          <a:xfrm rot="15074363">
            <a:off x="6480682" y="4080065"/>
            <a:ext cx="1287249" cy="289860"/>
          </a:xfrm>
          <a:prstGeom prst="rightArrow">
            <a:avLst/>
          </a:prstGeom>
          <a:solidFill>
            <a:schemeClr val="bg1">
              <a:lumMod val="75000"/>
            </a:schemeClr>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fr-FR"/>
          </a:p>
        </p:txBody>
      </p:sp>
      <p:sp>
        <p:nvSpPr>
          <p:cNvPr id="26" name="Flèche droite 25"/>
          <p:cNvSpPr/>
          <p:nvPr/>
        </p:nvSpPr>
        <p:spPr>
          <a:xfrm rot="17169524">
            <a:off x="10251502" y="4066936"/>
            <a:ext cx="1246540" cy="289860"/>
          </a:xfrm>
          <a:prstGeom prst="rightArrow">
            <a:avLst/>
          </a:prstGeom>
          <a:solidFill>
            <a:schemeClr val="bg1">
              <a:lumMod val="75000"/>
            </a:schemeClr>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fr-FR"/>
          </a:p>
        </p:txBody>
      </p:sp>
      <p:sp>
        <p:nvSpPr>
          <p:cNvPr id="27" name="Flèche droite 26"/>
          <p:cNvSpPr/>
          <p:nvPr/>
        </p:nvSpPr>
        <p:spPr>
          <a:xfrm rot="11981525">
            <a:off x="8233104" y="2209242"/>
            <a:ext cx="2514931" cy="289860"/>
          </a:xfrm>
          <a:prstGeom prst="rightArrow">
            <a:avLst/>
          </a:prstGeom>
          <a:solidFill>
            <a:schemeClr val="bg1">
              <a:lumMod val="75000"/>
            </a:schemeClr>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fr-FR"/>
          </a:p>
        </p:txBody>
      </p:sp>
      <p:sp>
        <p:nvSpPr>
          <p:cNvPr id="28" name="Flèche droite 27"/>
          <p:cNvSpPr/>
          <p:nvPr/>
        </p:nvSpPr>
        <p:spPr>
          <a:xfrm rot="13895600">
            <a:off x="10426740" y="2280762"/>
            <a:ext cx="988843" cy="289860"/>
          </a:xfrm>
          <a:prstGeom prst="rightArrow">
            <a:avLst/>
          </a:prstGeom>
          <a:solidFill>
            <a:schemeClr val="bg1">
              <a:lumMod val="75000"/>
            </a:schemeClr>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fr-FR"/>
          </a:p>
        </p:txBody>
      </p:sp>
      <p:sp>
        <p:nvSpPr>
          <p:cNvPr id="29" name="Accolade fermante 28"/>
          <p:cNvSpPr/>
          <p:nvPr/>
        </p:nvSpPr>
        <p:spPr>
          <a:xfrm>
            <a:off x="4042831" y="3149916"/>
            <a:ext cx="360040" cy="223659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30" name="Accolade fermante 29"/>
          <p:cNvSpPr/>
          <p:nvPr/>
        </p:nvSpPr>
        <p:spPr>
          <a:xfrm>
            <a:off x="4037107" y="5561346"/>
            <a:ext cx="360040" cy="364503"/>
          </a:xfrm>
          <a:prstGeom prst="rightBrace">
            <a:avLst/>
          </a:prstGeom>
          <a:ln/>
        </p:spPr>
        <p:style>
          <a:lnRef idx="1">
            <a:schemeClr val="accent6"/>
          </a:lnRef>
          <a:fillRef idx="0">
            <a:schemeClr val="accent6"/>
          </a:fillRef>
          <a:effectRef idx="0">
            <a:schemeClr val="accent6"/>
          </a:effectRef>
          <a:fontRef idx="minor">
            <a:schemeClr val="tx1"/>
          </a:fontRef>
        </p:style>
        <p:txBody>
          <a:bodyPr rtlCol="0" anchor="ctr"/>
          <a:lstStyle/>
          <a:p>
            <a:pPr algn="ctr"/>
            <a:endParaRPr lang="fr-FR"/>
          </a:p>
        </p:txBody>
      </p:sp>
      <p:sp>
        <p:nvSpPr>
          <p:cNvPr id="31" name="Accolade fermante 30"/>
          <p:cNvSpPr/>
          <p:nvPr/>
        </p:nvSpPr>
        <p:spPr>
          <a:xfrm>
            <a:off x="4035386" y="1885306"/>
            <a:ext cx="360040" cy="1054256"/>
          </a:xfrm>
          <a:prstGeom prst="rightBrace">
            <a:avLst/>
          </a:prstGeom>
          <a:ln>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32" name="ZoneTexte 31"/>
          <p:cNvSpPr txBox="1"/>
          <p:nvPr/>
        </p:nvSpPr>
        <p:spPr>
          <a:xfrm>
            <a:off x="4402376" y="3652239"/>
            <a:ext cx="1640194" cy="1200329"/>
          </a:xfrm>
          <a:prstGeom prst="rect">
            <a:avLst/>
          </a:prstGeom>
          <a:noFill/>
        </p:spPr>
        <p:txBody>
          <a:bodyPr wrap="none" rtlCol="0">
            <a:spAutoFit/>
          </a:bodyPr>
          <a:lstStyle/>
          <a:p>
            <a:pPr algn="ctr"/>
            <a:r>
              <a:rPr lang="fr-FR" dirty="0" smtClean="0">
                <a:solidFill>
                  <a:schemeClr val="accent1"/>
                </a:solidFill>
              </a:rPr>
              <a:t>Book B:</a:t>
            </a:r>
          </a:p>
          <a:p>
            <a:pPr algn="ctr"/>
            <a:r>
              <a:rPr lang="fr-FR" dirty="0" err="1" smtClean="0">
                <a:solidFill>
                  <a:schemeClr val="accent1"/>
                </a:solidFill>
              </a:rPr>
              <a:t>Environment</a:t>
            </a:r>
            <a:endParaRPr lang="fr-FR" dirty="0">
              <a:solidFill>
                <a:schemeClr val="accent1"/>
              </a:solidFill>
            </a:endParaRPr>
          </a:p>
          <a:p>
            <a:pPr algn="ctr"/>
            <a:r>
              <a:rPr lang="fr-FR" dirty="0" err="1" smtClean="0">
                <a:solidFill>
                  <a:schemeClr val="accent1"/>
                </a:solidFill>
              </a:rPr>
              <a:t>Modeling</a:t>
            </a:r>
            <a:endParaRPr lang="fr-FR" dirty="0">
              <a:solidFill>
                <a:schemeClr val="accent1"/>
              </a:solidFill>
            </a:endParaRPr>
          </a:p>
          <a:p>
            <a:pPr algn="ctr"/>
            <a:r>
              <a:rPr lang="fr-FR" dirty="0" smtClean="0">
                <a:solidFill>
                  <a:schemeClr val="accent1"/>
                </a:solidFill>
              </a:rPr>
              <a:t>(</a:t>
            </a:r>
            <a:r>
              <a:rPr lang="fr-FR" dirty="0" err="1" smtClean="0">
                <a:solidFill>
                  <a:schemeClr val="accent1"/>
                </a:solidFill>
              </a:rPr>
              <a:t>including</a:t>
            </a:r>
            <a:r>
              <a:rPr lang="fr-FR" dirty="0" smtClean="0">
                <a:solidFill>
                  <a:schemeClr val="accent1"/>
                </a:solidFill>
              </a:rPr>
              <a:t> RISK)</a:t>
            </a:r>
            <a:endParaRPr lang="fr-FR" dirty="0">
              <a:solidFill>
                <a:schemeClr val="accent1"/>
              </a:solidFill>
            </a:endParaRPr>
          </a:p>
        </p:txBody>
      </p:sp>
      <p:sp>
        <p:nvSpPr>
          <p:cNvPr id="33" name="ZoneTexte 32"/>
          <p:cNvSpPr txBox="1"/>
          <p:nvPr/>
        </p:nvSpPr>
        <p:spPr>
          <a:xfrm>
            <a:off x="4543054" y="5262302"/>
            <a:ext cx="1322862" cy="923330"/>
          </a:xfrm>
          <a:prstGeom prst="rect">
            <a:avLst/>
          </a:prstGeom>
          <a:noFill/>
        </p:spPr>
        <p:txBody>
          <a:bodyPr wrap="none" rtlCol="0">
            <a:spAutoFit/>
          </a:bodyPr>
          <a:lstStyle/>
          <a:p>
            <a:pPr algn="ctr"/>
            <a:r>
              <a:rPr lang="fr-FR" dirty="0" smtClean="0">
                <a:solidFill>
                  <a:srgbClr val="92D050"/>
                </a:solidFill>
              </a:rPr>
              <a:t>Book A:</a:t>
            </a:r>
          </a:p>
          <a:p>
            <a:pPr algn="ctr"/>
            <a:r>
              <a:rPr lang="fr-FR" dirty="0" err="1" smtClean="0">
                <a:solidFill>
                  <a:srgbClr val="92D050"/>
                </a:solidFill>
              </a:rPr>
              <a:t>Factual</a:t>
            </a:r>
            <a:r>
              <a:rPr lang="fr-FR" dirty="0" smtClean="0">
                <a:solidFill>
                  <a:srgbClr val="92D050"/>
                </a:solidFill>
              </a:rPr>
              <a:t> data</a:t>
            </a:r>
          </a:p>
          <a:p>
            <a:pPr algn="ctr"/>
            <a:r>
              <a:rPr lang="fr-FR" dirty="0" smtClean="0">
                <a:solidFill>
                  <a:srgbClr val="92D050"/>
                </a:solidFill>
              </a:rPr>
              <a:t>collection</a:t>
            </a:r>
            <a:endParaRPr lang="fr-FR" dirty="0">
              <a:solidFill>
                <a:srgbClr val="92D050"/>
              </a:solidFill>
            </a:endParaRPr>
          </a:p>
        </p:txBody>
      </p:sp>
      <p:sp>
        <p:nvSpPr>
          <p:cNvPr id="34" name="ZoneTexte 33"/>
          <p:cNvSpPr txBox="1"/>
          <p:nvPr/>
        </p:nvSpPr>
        <p:spPr>
          <a:xfrm>
            <a:off x="4588648" y="1844202"/>
            <a:ext cx="1231684" cy="1200329"/>
          </a:xfrm>
          <a:prstGeom prst="rect">
            <a:avLst/>
          </a:prstGeom>
          <a:noFill/>
        </p:spPr>
        <p:txBody>
          <a:bodyPr wrap="none" rtlCol="0">
            <a:spAutoFit/>
          </a:bodyPr>
          <a:lstStyle/>
          <a:p>
            <a:pPr algn="ctr"/>
            <a:r>
              <a:rPr lang="fr-FR" dirty="0" smtClean="0">
                <a:solidFill>
                  <a:srgbClr val="C00000"/>
                </a:solidFill>
              </a:rPr>
              <a:t>Book C:</a:t>
            </a:r>
          </a:p>
          <a:p>
            <a:pPr algn="ctr"/>
            <a:r>
              <a:rPr lang="fr-FR" dirty="0" err="1" smtClean="0">
                <a:solidFill>
                  <a:srgbClr val="C00000"/>
                </a:solidFill>
              </a:rPr>
              <a:t>Draft</a:t>
            </a:r>
            <a:endParaRPr lang="fr-FR" dirty="0">
              <a:solidFill>
                <a:srgbClr val="C00000"/>
              </a:solidFill>
            </a:endParaRPr>
          </a:p>
          <a:p>
            <a:pPr algn="ctr"/>
            <a:r>
              <a:rPr lang="fr-FR" dirty="0" smtClean="0">
                <a:solidFill>
                  <a:srgbClr val="C00000"/>
                </a:solidFill>
              </a:rPr>
              <a:t>conception</a:t>
            </a:r>
          </a:p>
          <a:p>
            <a:pPr algn="ctr"/>
            <a:r>
              <a:rPr lang="fr-FR" dirty="0" smtClean="0">
                <a:solidFill>
                  <a:srgbClr val="C00000"/>
                </a:solidFill>
              </a:rPr>
              <a:t>Plan</a:t>
            </a:r>
            <a:endParaRPr lang="fr-FR" dirty="0">
              <a:solidFill>
                <a:srgbClr val="C00000"/>
              </a:solidFill>
            </a:endParaRPr>
          </a:p>
        </p:txBody>
      </p:sp>
      <p:sp>
        <p:nvSpPr>
          <p:cNvPr id="38" name="Titre 1"/>
          <p:cNvSpPr>
            <a:spLocks noGrp="1"/>
          </p:cNvSpPr>
          <p:nvPr>
            <p:ph type="title"/>
          </p:nvPr>
        </p:nvSpPr>
        <p:spPr>
          <a:xfrm>
            <a:off x="240058" y="-13564"/>
            <a:ext cx="10515600" cy="1325563"/>
          </a:xfrm>
        </p:spPr>
        <p:txBody>
          <a:bodyPr>
            <a:normAutofit/>
          </a:bodyPr>
          <a:lstStyle/>
          <a:p>
            <a:r>
              <a:rPr lang="en-US" b="1" i="1" dirty="0" smtClean="0"/>
              <a:t>Geotechnical Data Standardization Perimeter</a:t>
            </a:r>
            <a:br>
              <a:rPr lang="en-US" b="1" i="1" dirty="0" smtClean="0"/>
            </a:br>
            <a:r>
              <a:rPr lang="en-US" sz="1600" b="1" i="1" dirty="0" smtClean="0"/>
              <a:t>(as introduced by MINnD UC8-GT)</a:t>
            </a:r>
            <a:endParaRPr lang="fr-FR" sz="1600" dirty="0"/>
          </a:p>
        </p:txBody>
      </p:sp>
    </p:spTree>
    <p:extLst>
      <p:ext uri="{BB962C8B-B14F-4D97-AF65-F5344CB8AC3E}">
        <p14:creationId xmlns:p14="http://schemas.microsoft.com/office/powerpoint/2010/main" val="2016475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p:bldP spid="33" grpId="0"/>
      <p:bldP spid="34" grpId="0"/>
    </p:bld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871</TotalTime>
  <Words>411</Words>
  <Application>Microsoft Office PowerPoint</Application>
  <PresentationFormat>Grand écran</PresentationFormat>
  <Paragraphs>67</Paragraphs>
  <Slides>5</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5</vt:i4>
      </vt:variant>
    </vt:vector>
  </HeadingPairs>
  <TitlesOfParts>
    <vt:vector size="11" baseType="lpstr">
      <vt:lpstr>Arial</vt:lpstr>
      <vt:lpstr>Calibri</vt:lpstr>
      <vt:lpstr>Calibri Light</vt:lpstr>
      <vt:lpstr>Palatino Linotype</vt:lpstr>
      <vt:lpstr>Times New Roman</vt:lpstr>
      <vt:lpstr>Thème Office</vt:lpstr>
      <vt:lpstr>Présentation PowerPoint</vt:lpstr>
      <vt:lpstr>Providing relevant geotechnical data information (from geotechnical engineering to civil engineering)</vt:lpstr>
      <vt:lpstr>Geotechnical data as part of city modeling</vt:lpstr>
      <vt:lpstr>Working together: soul and body</vt:lpstr>
      <vt:lpstr>Geotechnical Data Standardization Perimeter (as introduced by MINnD UC8-GT)</vt:lpstr>
    </vt:vector>
  </TitlesOfParts>
  <Company>BRGM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Beaufils Mickael</dc:creator>
  <cp:lastModifiedBy>Mickael Beaufils</cp:lastModifiedBy>
  <cp:revision>14</cp:revision>
  <dcterms:created xsi:type="dcterms:W3CDTF">2019-01-22T17:51:34Z</dcterms:created>
  <dcterms:modified xsi:type="dcterms:W3CDTF">2019-02-04T15:15:17Z</dcterms:modified>
</cp:coreProperties>
</file>