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4"/>
    <p:sldMasterId id="2147483703" r:id="rId5"/>
    <p:sldMasterId id="2147483708" r:id="rId6"/>
  </p:sldMasterIdLst>
  <p:notesMasterIdLst>
    <p:notesMasterId r:id="rId17"/>
  </p:notesMasterIdLst>
  <p:handoutMasterIdLst>
    <p:handoutMasterId r:id="rId18"/>
  </p:handoutMasterIdLst>
  <p:sldIdLst>
    <p:sldId id="2090" r:id="rId7"/>
    <p:sldId id="2204" r:id="rId8"/>
    <p:sldId id="2210" r:id="rId9"/>
    <p:sldId id="2214" r:id="rId10"/>
    <p:sldId id="2209" r:id="rId11"/>
    <p:sldId id="2207" r:id="rId12"/>
    <p:sldId id="2205" r:id="rId13"/>
    <p:sldId id="2218" r:id="rId14"/>
    <p:sldId id="2217" r:id="rId15"/>
    <p:sldId id="2219" r:id="rId16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Kelly" initials="R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72A"/>
    <a:srgbClr val="009EB0"/>
    <a:srgbClr val="F00023"/>
    <a:srgbClr val="004F9F"/>
    <a:srgbClr val="9F358B"/>
    <a:srgbClr val="C8C6C5"/>
    <a:srgbClr val="041E42"/>
    <a:srgbClr val="E3E3E3"/>
    <a:srgbClr val="38363D"/>
    <a:srgbClr val="354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 autoAdjust="0"/>
    <p:restoredTop sz="86295" autoAdjust="0"/>
  </p:normalViewPr>
  <p:slideViewPr>
    <p:cSldViewPr snapToGrid="0">
      <p:cViewPr>
        <p:scale>
          <a:sx n="75" d="100"/>
          <a:sy n="75" d="100"/>
        </p:scale>
        <p:origin x="2179" y="62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7" y="37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5659" cy="495169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3"/>
            <a:ext cx="2945659" cy="495169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/>
            </a:lvl1pPr>
          </a:lstStyle>
          <a:p>
            <a:fld id="{F3F7FABF-B9FF-4167-B195-DBD6F248C3E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082"/>
            <a:ext cx="2945659" cy="495169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9082"/>
            <a:ext cx="2945659" cy="495169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/>
            </a:lvl1pPr>
          </a:lstStyle>
          <a:p>
            <a:fld id="{8DB39769-C074-4B0D-B1B8-4ED6B36F2E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8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8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/>
            </a:lvl1pPr>
          </a:lstStyle>
          <a:p>
            <a:fld id="{6A211773-1947-4A62-BD48-6278DE622F5D}" type="datetimeFigureOut">
              <a:rPr lang="en-GB" smtClean="0"/>
              <a:pPr/>
              <a:t>21/06/2021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7"/>
            <a:ext cx="5438140" cy="3887986"/>
          </a:xfrm>
          <a:prstGeom prst="rect">
            <a:avLst/>
          </a:prstGeom>
        </p:spPr>
        <p:txBody>
          <a:bodyPr vert="horz" lIns="90718" tIns="45359" rIns="90718" bIns="453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7"/>
            <a:ext cx="2945659" cy="49542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7"/>
            <a:ext cx="2945659" cy="49542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/>
            </a:lvl1pPr>
          </a:lstStyle>
          <a:p>
            <a:fld id="{670BD4E0-92CF-4E05-BB3C-E6CEFB5E8932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5659" cy="495169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89F48-6552-48F2-8850-2690C9F3D88D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4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EB1B-92E9-6649-AF22-CCA7D0628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490" y="1752283"/>
            <a:ext cx="7789863" cy="3978275"/>
          </a:xfrm>
          <a:prstGeom prst="rect">
            <a:avLst/>
          </a:prstGeom>
        </p:spPr>
        <p:txBody>
          <a:bodyPr/>
          <a:lstStyle>
            <a:lvl1pPr marL="28575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Body copy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02452F-D685-C648-9713-AE4EA50A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1"/>
            <a:ext cx="10503310" cy="1127441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0777" y="6450969"/>
            <a:ext cx="770658" cy="3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EB1B-92E9-6649-AF22-CCA7D0628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490" y="1752283"/>
            <a:ext cx="7789863" cy="3978275"/>
          </a:xfrm>
          <a:prstGeom prst="rect">
            <a:avLst/>
          </a:prstGeom>
        </p:spPr>
        <p:txBody>
          <a:bodyPr/>
          <a:lstStyle>
            <a:lvl1pPr marL="28575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Body copy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02452F-D685-C648-9713-AE4EA50A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1"/>
            <a:ext cx="10503310" cy="1127441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63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EB1B-92E9-6649-AF22-CCA7D0628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490" y="1752283"/>
            <a:ext cx="7789863" cy="3978275"/>
          </a:xfrm>
          <a:prstGeom prst="rect">
            <a:avLst/>
          </a:prstGeom>
        </p:spPr>
        <p:txBody>
          <a:bodyPr/>
          <a:lstStyle>
            <a:lvl1pPr marL="28575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Body copy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02452F-D685-C648-9713-AE4EA50A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1"/>
            <a:ext cx="10503310" cy="1127441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41E4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7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EB1B-92E9-6649-AF22-CCA7D0628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490" y="1752283"/>
            <a:ext cx="7789863" cy="3978275"/>
          </a:xfrm>
          <a:prstGeom prst="rect">
            <a:avLst/>
          </a:prstGeom>
        </p:spPr>
        <p:txBody>
          <a:bodyPr/>
          <a:lstStyle>
            <a:lvl1pPr marL="28575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Body copy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02452F-D685-C648-9713-AE4EA50A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1"/>
            <a:ext cx="10503310" cy="1127441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41E4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0002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580" y="1900603"/>
            <a:ext cx="4757131" cy="38795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42916" y="1035061"/>
            <a:ext cx="5270195" cy="4747555"/>
          </a:xfrm>
          <a:prstGeom prst="rect">
            <a:avLst/>
          </a:prstGeom>
        </p:spPr>
        <p:txBody>
          <a:bodyPr tIns="1799659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74312" y="1035058"/>
            <a:ext cx="4757131" cy="8293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4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42920" y="6333422"/>
            <a:ext cx="5008062" cy="426420"/>
          </a:xfrm>
          <a:prstGeom prst="rect">
            <a:avLst/>
          </a:prstGeom>
        </p:spPr>
        <p:txBody>
          <a:bodyPr vert="horz" wrap="square" lIns="0" tIns="0" rIns="0" bIns="0" rtlCol="0" anchor="t"/>
          <a:lstStyle>
            <a:lvl1pPr algn="l">
              <a:defRPr sz="1088">
                <a:solidFill>
                  <a:schemeClr val="tx1"/>
                </a:solidFill>
              </a:defRPr>
            </a:lvl1pPr>
          </a:lstStyle>
          <a:p>
            <a:r>
              <a:rPr lang="nb-NO"/>
              <a:t>Group name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49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EB1B-92E9-6649-AF22-CCA7D0628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490" y="1752283"/>
            <a:ext cx="7789863" cy="3978275"/>
          </a:xfrm>
          <a:prstGeom prst="rect">
            <a:avLst/>
          </a:prstGeom>
        </p:spPr>
        <p:txBody>
          <a:bodyPr/>
          <a:lstStyle>
            <a:lvl1pPr marL="28575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Body copy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02452F-D685-C648-9713-AE4EA50A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1"/>
            <a:ext cx="10503310" cy="1127441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41E4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EB1B-92E9-6649-AF22-CCA7D0628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490" y="1752283"/>
            <a:ext cx="7789863" cy="3978275"/>
          </a:xfrm>
          <a:prstGeom prst="rect">
            <a:avLst/>
          </a:prstGeom>
        </p:spPr>
        <p:txBody>
          <a:bodyPr/>
          <a:lstStyle>
            <a:lvl1pPr marL="28575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Body copy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Bullet point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02452F-D685-C648-9713-AE4EA50A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1"/>
            <a:ext cx="10503310" cy="1127441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41E4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5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951C77-402B-D142-87F0-A84267BD10F5}"/>
              </a:ext>
            </a:extLst>
          </p:cNvPr>
          <p:cNvSpPr/>
          <p:nvPr userDrawn="1"/>
        </p:nvSpPr>
        <p:spPr>
          <a:xfrm>
            <a:off x="0" y="6287728"/>
            <a:ext cx="12192000" cy="57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BB5D8E-B1CE-C642-AA27-99ABCD189F48}"/>
              </a:ext>
            </a:extLst>
          </p:cNvPr>
          <p:cNvSpPr/>
          <p:nvPr userDrawn="1"/>
        </p:nvSpPr>
        <p:spPr>
          <a:xfrm>
            <a:off x="-2370" y="0"/>
            <a:ext cx="12194370" cy="116422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E1AA06-702A-5B4C-AC21-E3851C537947}"/>
              </a:ext>
            </a:extLst>
          </p:cNvPr>
          <p:cNvCxnSpPr/>
          <p:nvPr userDrawn="1"/>
        </p:nvCxnSpPr>
        <p:spPr>
          <a:xfrm>
            <a:off x="-2370" y="6287729"/>
            <a:ext cx="12192000" cy="0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81660-77AB-AD43-ADBC-3C68B8B6DB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3020" y="6477774"/>
            <a:ext cx="1351932" cy="2428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88029C4-F723-AD4C-B2DF-5BDF557DC936}"/>
              </a:ext>
            </a:extLst>
          </p:cNvPr>
          <p:cNvSpPr txBox="1">
            <a:spLocks/>
          </p:cNvSpPr>
          <p:nvPr userDrawn="1"/>
        </p:nvSpPr>
        <p:spPr>
          <a:xfrm>
            <a:off x="322007" y="6287728"/>
            <a:ext cx="3014674" cy="570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dirty="0">
                <a:solidFill>
                  <a:srgbClr val="041E4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buildingSMART International 2021</a:t>
            </a:r>
          </a:p>
        </p:txBody>
      </p:sp>
    </p:spTree>
    <p:extLst>
      <p:ext uri="{BB962C8B-B14F-4D97-AF65-F5344CB8AC3E}">
        <p14:creationId xmlns:p14="http://schemas.microsoft.com/office/powerpoint/2010/main" val="13583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5715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881660-77AB-AD43-ADBC-3C68B8B6DB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3020" y="6477774"/>
            <a:ext cx="1351932" cy="2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3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5715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881660-77AB-AD43-ADBC-3C68B8B6DB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3020" y="6477774"/>
            <a:ext cx="1351932" cy="2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3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5715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mmit.buildingsmart.org/series/agenda52/schedu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41E42"/>
          </a:solidFill>
        </p:spPr>
        <p:txBody>
          <a:bodyPr vert="horz" lIns="0" tIns="0" rIns="0" bIns="0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GB" sz="6000" dirty="0">
              <a:solidFill>
                <a:srgbClr val="E517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9"/>
          <p:cNvSpPr>
            <a:spLocks noGrp="1"/>
          </p:cNvSpPr>
          <p:nvPr/>
        </p:nvSpPr>
        <p:spPr>
          <a:xfrm>
            <a:off x="-2" y="3984838"/>
            <a:ext cx="12192001" cy="1207690"/>
          </a:xfrm>
          <a:prstGeom prst="rect">
            <a:avLst/>
          </a:prstGeom>
        </p:spPr>
        <p:txBody>
          <a:bodyPr vert="horz" wrap="square" lIns="0" tIns="0" rIns="0" bIns="0" rtlCol="0" anchor="t"/>
          <a:lstStyle>
            <a:defPPr>
              <a:defRPr lang="nb-NO"/>
            </a:defPPr>
            <a:lvl1pPr marL="0" algn="l" defTabSz="1043056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b="1" i="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 proposal for </a:t>
            </a:r>
            <a:r>
              <a:rPr lang="en-GB" sz="3200" b="1" i="0" dirty="0" err="1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IDBE</a:t>
            </a:r>
            <a:r>
              <a:rPr lang="en-GB" sz="3200" b="1" i="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b="1" i="0" dirty="0" err="1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Geotech</a:t>
            </a:r>
            <a:endParaRPr lang="en-GB" sz="3200" b="1" i="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2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</a:t>
            </a:r>
            <a:r>
              <a:rPr lang="en-GB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 June, 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  <a:p>
            <a:pPr algn="ctr"/>
            <a:endParaRPr lang="en-GB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</a:t>
            </a:r>
            <a:r>
              <a:rPr lang="en-GB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Mickaël BEAUFILS (BRGM)</a:t>
            </a: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nb-N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nb-N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nb-N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4629A-5F7E-44FD-800E-42943E281ADD}"/>
              </a:ext>
            </a:extLst>
          </p:cNvPr>
          <p:cNvSpPr txBox="1"/>
          <p:nvPr/>
        </p:nvSpPr>
        <p:spPr>
          <a:xfrm>
            <a:off x="967739" y="1313121"/>
            <a:ext cx="10256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IDBE</a:t>
            </a:r>
            <a:r>
              <a:rPr lang="en-GB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4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Geotech</a:t>
            </a:r>
            <a:r>
              <a:rPr lang="en-GB" sz="4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Meeting</a:t>
            </a:r>
            <a:endParaRPr lang="en-GB" sz="440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Club C02 - Nos memb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7" y="6310206"/>
            <a:ext cx="1145328" cy="46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777" y="6450969"/>
            <a:ext cx="770658" cy="321108"/>
          </a:xfrm>
          <a:prstGeom prst="rect">
            <a:avLst/>
          </a:prstGeom>
        </p:spPr>
      </p:pic>
      <p:pic>
        <p:nvPicPr>
          <p:cNvPr id="8" name="Picture 2" descr="MINnD - Saison 2 labellisé &quot;Projet National&quot; - MINnD saison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93" y="6340434"/>
            <a:ext cx="647992" cy="4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0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69490" y="1427332"/>
            <a:ext cx="11493280" cy="4520048"/>
          </a:xfrm>
        </p:spPr>
        <p:txBody>
          <a:bodyPr/>
          <a:lstStyle/>
          <a:p>
            <a:r>
              <a:rPr lang="fr-FR" sz="2800" b="1" dirty="0" err="1" smtClean="0"/>
              <a:t>Draft</a:t>
            </a:r>
            <a:r>
              <a:rPr lang="fr-FR" sz="2800" b="1" dirty="0" smtClean="0"/>
              <a:t> </a:t>
            </a:r>
            <a:r>
              <a:rPr lang="fr-FR" sz="2800" b="1" dirty="0" err="1"/>
              <a:t>t</a:t>
            </a:r>
            <a:r>
              <a:rPr lang="fr-FR" sz="2800" b="1" dirty="0" err="1" smtClean="0"/>
              <a:t>imeline</a:t>
            </a:r>
            <a:endParaRPr lang="fr-FR" sz="2800" b="1" dirty="0" smtClean="0"/>
          </a:p>
          <a:p>
            <a:endParaRPr lang="fr-FR" sz="2800" b="1" dirty="0" smtClean="0"/>
          </a:p>
          <a:p>
            <a:pPr marL="400050" indent="-342900">
              <a:buFontTx/>
              <a:buChar char="-"/>
            </a:pPr>
            <a:r>
              <a:rPr lang="fr-FR" sz="2800" dirty="0" err="1" smtClean="0"/>
              <a:t>Summer</a:t>
            </a:r>
            <a:r>
              <a:rPr lang="fr-FR" sz="2800" dirty="0" smtClean="0"/>
              <a:t> 2021: Call for sponsor</a:t>
            </a:r>
          </a:p>
          <a:p>
            <a:pPr marL="400050" indent="-342900">
              <a:buFontTx/>
              <a:buChar char="-"/>
            </a:pPr>
            <a:endParaRPr lang="fr-FR" sz="2800" dirty="0"/>
          </a:p>
          <a:p>
            <a:pPr marL="400050" indent="-342900">
              <a:buFontTx/>
              <a:buChar char="-"/>
            </a:pPr>
            <a:r>
              <a:rPr lang="fr-FR" sz="2800" dirty="0" err="1" smtClean="0"/>
              <a:t>Autum</a:t>
            </a:r>
            <a:r>
              <a:rPr lang="fr-FR" sz="2800" dirty="0" err="1" smtClean="0"/>
              <a:t>n</a:t>
            </a:r>
            <a:r>
              <a:rPr lang="fr-FR" sz="2800" dirty="0" smtClean="0"/>
              <a:t> 2021: Project </a:t>
            </a:r>
            <a:r>
              <a:rPr lang="fr-FR" sz="2800" dirty="0" err="1" smtClean="0"/>
              <a:t>presentation</a:t>
            </a:r>
            <a:r>
              <a:rPr lang="fr-FR" sz="2800" dirty="0"/>
              <a:t> </a:t>
            </a:r>
            <a:r>
              <a:rPr lang="fr-FR" sz="2800" dirty="0" smtClean="0"/>
              <a:t>+ Project </a:t>
            </a:r>
            <a:r>
              <a:rPr lang="fr-FR" sz="2800" dirty="0" err="1" smtClean="0"/>
              <a:t>kickoff</a:t>
            </a:r>
            <a:endParaRPr lang="fr-FR" sz="2800" dirty="0" smtClean="0"/>
          </a:p>
          <a:p>
            <a:pPr marL="400050" indent="-342900">
              <a:buFontTx/>
              <a:buChar char="-"/>
            </a:pPr>
            <a:endParaRPr lang="fr-FR" sz="2800" dirty="0"/>
          </a:p>
          <a:p>
            <a:pPr marL="400050" indent="-342900">
              <a:buFontTx/>
              <a:buChar char="-"/>
            </a:pPr>
            <a:r>
              <a:rPr lang="fr-FR" sz="2800" dirty="0" smtClean="0"/>
              <a:t>Project </a:t>
            </a:r>
            <a:r>
              <a:rPr lang="fr-FR" sz="2800" dirty="0" err="1" smtClean="0"/>
              <a:t>activity</a:t>
            </a:r>
            <a:endParaRPr lang="fr-FR" sz="2800" dirty="0" smtClean="0"/>
          </a:p>
          <a:p>
            <a:pPr marL="400050" indent="-342900">
              <a:buFontTx/>
              <a:buChar char="-"/>
            </a:pPr>
            <a:endParaRPr lang="fr-FR" sz="2800" dirty="0"/>
          </a:p>
          <a:p>
            <a:pPr marL="400050" indent="-342900">
              <a:buFontTx/>
              <a:buChar char="-"/>
            </a:pPr>
            <a:r>
              <a:rPr lang="fr-FR" sz="2800" dirty="0" smtClean="0"/>
              <a:t>Christmas 2022: Project end</a:t>
            </a:r>
            <a:endParaRPr lang="fr-FR" sz="2800" dirty="0" smtClean="0"/>
          </a:p>
          <a:p>
            <a:pPr marL="57150" indent="0"/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Digital </a:t>
            </a:r>
            <a:r>
              <a:rPr lang="fr-FR" dirty="0" err="1" smtClean="0"/>
              <a:t>continuity</a:t>
            </a:r>
            <a:r>
              <a:rPr lang="fr-FR" dirty="0" smtClean="0"/>
              <a:t> for </a:t>
            </a:r>
            <a:r>
              <a:rPr lang="fr-FR" dirty="0" err="1" smtClean="0"/>
              <a:t>Geotechnics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3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buildingSmart</a:t>
            </a:r>
            <a:r>
              <a:rPr lang="fr-FR" dirty="0" smtClean="0"/>
              <a:t> International </a:t>
            </a:r>
            <a:r>
              <a:rPr lang="fr-FR" dirty="0" err="1" smtClean="0"/>
              <a:t>Summit</a:t>
            </a:r>
            <a:r>
              <a:rPr lang="fr-FR" dirty="0" smtClean="0"/>
              <a:t> March’21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l="50192" t="18034" r="513" b="32051"/>
          <a:stretch/>
        </p:blipFill>
        <p:spPr>
          <a:xfrm>
            <a:off x="486320" y="1370662"/>
            <a:ext cx="5882542" cy="167526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39" y="3289145"/>
            <a:ext cx="4799635" cy="26997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9490" y="4007833"/>
            <a:ext cx="589937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summit.buildingsmart.org/series/agenda52/schedule</a:t>
            </a:r>
            <a:endParaRPr lang="fr-FR" dirty="0" smtClean="0"/>
          </a:p>
          <a:p>
            <a:endParaRPr lang="fr-FR" dirty="0"/>
          </a:p>
          <a:p>
            <a:r>
              <a:rPr lang="fr-FR" b="1" dirty="0"/>
              <a:t>Infrastructure Room Session </a:t>
            </a:r>
            <a:r>
              <a:rPr lang="fr-FR" b="1" dirty="0" smtClean="0"/>
              <a:t>1</a:t>
            </a:r>
          </a:p>
          <a:p>
            <a:r>
              <a:rPr lang="en-US" b="1" dirty="0"/>
              <a:t>Infrastructure Room 'Coffee Break' Session 1</a:t>
            </a:r>
          </a:p>
          <a:p>
            <a:endParaRPr lang="fr-FR" dirty="0" smtClean="0"/>
          </a:p>
          <a:p>
            <a:r>
              <a:rPr lang="fr-FR" dirty="0" smtClean="0"/>
              <a:t>Thursday 18th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2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69490" y="1427331"/>
            <a:ext cx="11493280" cy="4892445"/>
          </a:xfrm>
        </p:spPr>
        <p:txBody>
          <a:bodyPr/>
          <a:lstStyle/>
          <a:p>
            <a:r>
              <a:rPr lang="fr-FR" sz="2800" b="1" dirty="0" err="1"/>
              <a:t>Take</a:t>
            </a:r>
            <a:r>
              <a:rPr lang="fr-FR" sz="2800" b="1" dirty="0"/>
              <a:t> </a:t>
            </a:r>
            <a:r>
              <a:rPr lang="fr-FR" sz="2800" b="1" dirty="0" err="1"/>
              <a:t>benefits</a:t>
            </a:r>
            <a:r>
              <a:rPr lang="fr-FR" sz="2800" b="1" dirty="0"/>
              <a:t> of </a:t>
            </a:r>
            <a:r>
              <a:rPr lang="fr-FR" sz="2800" b="1" dirty="0" err="1"/>
              <a:t>past</a:t>
            </a:r>
            <a:r>
              <a:rPr lang="fr-FR" sz="2800" b="1" dirty="0"/>
              <a:t> </a:t>
            </a:r>
            <a:r>
              <a:rPr lang="fr-FR" sz="2800" b="1" dirty="0" err="1"/>
              <a:t>standardization</a:t>
            </a:r>
            <a:r>
              <a:rPr lang="fr-FR" sz="2800" b="1" dirty="0"/>
              <a:t> efforts</a:t>
            </a:r>
          </a:p>
          <a:p>
            <a:pPr marL="514350" indent="-457200">
              <a:buFontTx/>
              <a:buChar char="-"/>
            </a:pPr>
            <a:r>
              <a:rPr lang="fr-FR" sz="2800" b="1" dirty="0" err="1"/>
              <a:t>Reuse</a:t>
            </a:r>
            <a:r>
              <a:rPr lang="fr-FR" sz="2800" b="1" dirty="0"/>
              <a:t> and </a:t>
            </a:r>
            <a:r>
              <a:rPr lang="fr-FR" sz="2800" b="1" dirty="0" err="1"/>
              <a:t>extend</a:t>
            </a:r>
            <a:r>
              <a:rPr lang="fr-FR" sz="2800" b="1" dirty="0"/>
              <a:t> </a:t>
            </a:r>
            <a:r>
              <a:rPr lang="fr-FR" sz="2800" b="1" dirty="0" err="1"/>
              <a:t>existing</a:t>
            </a:r>
            <a:r>
              <a:rPr lang="fr-FR" sz="2800" b="1" dirty="0"/>
              <a:t> data </a:t>
            </a:r>
            <a:r>
              <a:rPr lang="fr-FR" sz="2800" b="1" dirty="0" err="1"/>
              <a:t>models</a:t>
            </a:r>
            <a:r>
              <a:rPr lang="fr-FR" sz="2800" b="1" dirty="0"/>
              <a:t> and </a:t>
            </a:r>
            <a:r>
              <a:rPr lang="fr-FR" sz="2800" b="1" dirty="0" err="1"/>
              <a:t>vocabularies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 smtClean="0"/>
              <a:t>Encourage </a:t>
            </a:r>
            <a:r>
              <a:rPr lang="fr-FR" sz="2800" b="1" dirty="0" err="1" smtClean="0"/>
              <a:t>early</a:t>
            </a:r>
            <a:r>
              <a:rPr lang="fr-FR" sz="2800" b="1" dirty="0" smtClean="0"/>
              <a:t> data </a:t>
            </a:r>
            <a:r>
              <a:rPr lang="fr-FR" sz="2800" b="1" dirty="0" err="1" smtClean="0"/>
              <a:t>standardization</a:t>
            </a:r>
            <a:r>
              <a:rPr lang="fr-FR" sz="2800" b="1" dirty="0" smtClean="0"/>
              <a:t> and </a:t>
            </a:r>
            <a:r>
              <a:rPr lang="fr-FR" sz="2800" b="1" dirty="0" err="1" smtClean="0"/>
              <a:t>facilitate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reuse</a:t>
            </a:r>
            <a:r>
              <a:rPr lang="fr-FR" sz="2800" b="1" dirty="0" smtClean="0"/>
              <a:t> of </a:t>
            </a:r>
            <a:r>
              <a:rPr lang="fr-FR" sz="2800" b="1" dirty="0" err="1" smtClean="0"/>
              <a:t>these</a:t>
            </a:r>
            <a:r>
              <a:rPr lang="fr-FR" sz="2800" b="1" dirty="0" smtClean="0"/>
              <a:t> data</a:t>
            </a:r>
          </a:p>
          <a:p>
            <a:pPr marL="514350" indent="-457200">
              <a:buFontTx/>
              <a:buChar char="-"/>
            </a:pPr>
            <a:r>
              <a:rPr lang="fr-FR" sz="2800" b="1" dirty="0" smtClean="0"/>
              <a:t>Most </a:t>
            </a:r>
            <a:r>
              <a:rPr lang="fr-FR" sz="2800" b="1" dirty="0" err="1" smtClean="0"/>
              <a:t>geoscience</a:t>
            </a:r>
            <a:r>
              <a:rPr lang="fr-FR" sz="2800" b="1" dirty="0" smtClean="0"/>
              <a:t> data are not </a:t>
            </a:r>
            <a:r>
              <a:rPr lang="fr-FR" sz="2800" b="1" dirty="0" err="1" smtClean="0"/>
              <a:t>produced</a:t>
            </a:r>
            <a:r>
              <a:rPr lang="fr-FR" sz="2800" b="1" dirty="0" smtClean="0"/>
              <a:t> in a BIM software</a:t>
            </a:r>
          </a:p>
          <a:p>
            <a:pPr marL="514350" indent="-457200">
              <a:buFontTx/>
              <a:buChar char="-"/>
            </a:pPr>
            <a:endParaRPr lang="fr-FR" sz="2800" b="1" dirty="0" smtClean="0"/>
          </a:p>
          <a:p>
            <a:r>
              <a:rPr lang="fr-FR" sz="2800" b="1" dirty="0" smtClean="0"/>
              <a:t>« Single Source of Truth » </a:t>
            </a:r>
            <a:r>
              <a:rPr lang="fr-FR" sz="2800" b="1" dirty="0" err="1" smtClean="0"/>
              <a:t>principle</a:t>
            </a:r>
            <a:endParaRPr lang="fr-FR" sz="2800" b="1" dirty="0" smtClean="0"/>
          </a:p>
          <a:p>
            <a:pPr marL="514350" indent="-457200">
              <a:buFontTx/>
              <a:buChar char="-"/>
            </a:pPr>
            <a:r>
              <a:rPr lang="fr-FR" sz="2800" b="1" dirty="0" smtClean="0"/>
              <a:t>Data </a:t>
            </a:r>
            <a:r>
              <a:rPr lang="fr-FR" sz="2800" b="1" dirty="0" err="1" smtClean="0"/>
              <a:t>access</a:t>
            </a:r>
            <a:r>
              <a:rPr lang="fr-FR" sz="2800" b="1" dirty="0" smtClean="0"/>
              <a:t> and </a:t>
            </a:r>
            <a:r>
              <a:rPr lang="fr-FR" sz="2800" b="1" dirty="0" err="1" smtClean="0"/>
              <a:t>edit</a:t>
            </a:r>
            <a:r>
              <a:rPr lang="fr-FR" sz="2800" b="1" dirty="0" smtClean="0"/>
              <a:t> vs. duplication</a:t>
            </a:r>
          </a:p>
          <a:p>
            <a:endParaRPr lang="fr-FR" sz="2800" b="1" dirty="0"/>
          </a:p>
          <a:p>
            <a:r>
              <a:rPr lang="fr-FR" sz="2800" b="1" dirty="0" smtClean="0"/>
              <a:t>Update </a:t>
            </a:r>
            <a:r>
              <a:rPr lang="fr-FR" sz="2800" b="1" dirty="0" err="1" smtClean="0"/>
              <a:t>consideration</a:t>
            </a:r>
            <a:endParaRPr lang="fr-FR" sz="2800" b="1" dirty="0" smtClean="0"/>
          </a:p>
          <a:p>
            <a:pPr marL="514350" indent="-457200">
              <a:buFontTx/>
              <a:buChar char="-"/>
            </a:pPr>
            <a:r>
              <a:rPr lang="fr-FR" sz="2800" b="1" dirty="0" smtClean="0"/>
              <a:t>Commit </a:t>
            </a:r>
            <a:r>
              <a:rPr lang="fr-FR" sz="2800" b="1" dirty="0" err="1" smtClean="0"/>
              <a:t>principle</a:t>
            </a:r>
            <a:r>
              <a:rPr lang="fr-FR" sz="2800" b="1" dirty="0" smtClean="0"/>
              <a:t> vs. </a:t>
            </a:r>
            <a:r>
              <a:rPr lang="fr-FR" sz="2800" b="1" dirty="0" err="1" smtClean="0"/>
              <a:t>Whole</a:t>
            </a:r>
            <a:r>
              <a:rPr lang="fr-FR" sz="2800" b="1" dirty="0" smtClean="0"/>
              <a:t> model exchange</a:t>
            </a:r>
          </a:p>
          <a:p>
            <a:pPr marL="400050" indent="-342900">
              <a:buFontTx/>
              <a:buChar char="-"/>
            </a:pPr>
            <a:endParaRPr lang="fr-FR" sz="2400" dirty="0" smtClean="0"/>
          </a:p>
          <a:p>
            <a:pPr marL="57150" indent="0"/>
            <a:endParaRPr lang="fr-FR" sz="2400" dirty="0" smtClean="0"/>
          </a:p>
          <a:p>
            <a:pPr marL="57150" indent="0"/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Philosophy</a:t>
            </a:r>
            <a:r>
              <a:rPr lang="fr-FR" dirty="0" smtClean="0"/>
              <a:t> / </a:t>
            </a:r>
            <a:r>
              <a:rPr lang="fr-FR" dirty="0" err="1" smtClean="0"/>
              <a:t>Rationale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6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Today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IFC</a:t>
            </a:r>
            <a:r>
              <a:rPr lang="fr-FR" dirty="0" smtClean="0"/>
              <a:t> </a:t>
            </a:r>
            <a:r>
              <a:rPr lang="fr-FR" dirty="0" err="1" smtClean="0"/>
              <a:t>enabled</a:t>
            </a:r>
            <a:r>
              <a:rPr lang="fr-FR" dirty="0" smtClean="0"/>
              <a:t> to do </a:t>
            </a:r>
            <a:r>
              <a:rPr lang="fr-FR" dirty="0" err="1" smtClean="0"/>
              <a:t>so</a:t>
            </a:r>
            <a:r>
              <a:rPr lang="fr-FR" dirty="0" smtClean="0"/>
              <a:t> far?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3208377" y="2913054"/>
            <a:ext cx="5762902" cy="56081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721145" y="3492496"/>
            <a:ext cx="262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Agreed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/ concepts</a:t>
            </a:r>
          </a:p>
          <a:p>
            <a:r>
              <a:rPr lang="fr-FR" dirty="0" err="1" smtClean="0"/>
              <a:t>Agreed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endParaRPr lang="fr-FR" dirty="0" smtClean="0"/>
          </a:p>
          <a:p>
            <a:r>
              <a:rPr lang="fr-FR" dirty="0" err="1" smtClean="0"/>
              <a:t>Agreed</a:t>
            </a:r>
            <a:r>
              <a:rPr lang="fr-FR" dirty="0" smtClean="0"/>
              <a:t> </a:t>
            </a:r>
            <a:r>
              <a:rPr lang="fr-FR" dirty="0" err="1" smtClean="0"/>
              <a:t>vocabularies</a:t>
            </a:r>
            <a:endParaRPr lang="fr-FR" dirty="0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1531977" y="1867122"/>
            <a:ext cx="1449690" cy="200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BIM Software A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9197989" y="1867122"/>
            <a:ext cx="1449690" cy="200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BIM</a:t>
            </a:r>
          </a:p>
          <a:p>
            <a:pPr algn="ctr"/>
            <a:r>
              <a:rPr lang="fr-FR" dirty="0" smtClean="0"/>
              <a:t>Software B</a:t>
            </a:r>
            <a:endParaRPr lang="fr-FR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9" t="5262" r="49890" b="69897"/>
          <a:stretch/>
        </p:blipFill>
        <p:spPr bwMode="auto">
          <a:xfrm>
            <a:off x="248627" y="2319242"/>
            <a:ext cx="10566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38311" r="76032" b="35928"/>
          <a:stretch/>
        </p:blipFill>
        <p:spPr bwMode="auto">
          <a:xfrm>
            <a:off x="10874389" y="2335945"/>
            <a:ext cx="1056640" cy="11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105938" y="5048002"/>
            <a:ext cx="6703081" cy="741152"/>
          </a:xfrm>
        </p:spPr>
        <p:txBody>
          <a:bodyPr/>
          <a:lstStyle/>
          <a:p>
            <a:r>
              <a:rPr lang="fr-FR" sz="3200" b="1" i="1" dirty="0" smtClean="0"/>
              <a:t>Model sharing via Import/Export</a:t>
            </a:r>
          </a:p>
          <a:p>
            <a:r>
              <a:rPr lang="fr-FR" sz="3200" b="1" i="1" dirty="0" err="1" smtClean="0"/>
              <a:t>Addressing</a:t>
            </a:r>
            <a:r>
              <a:rPr lang="fr-FR" sz="3200" b="1" i="1" dirty="0" smtClean="0"/>
              <a:t> more and more topics</a:t>
            </a:r>
          </a:p>
        </p:txBody>
      </p:sp>
      <p:sp>
        <p:nvSpPr>
          <p:cNvPr id="12" name="Flèche droite 11"/>
          <p:cNvSpPr/>
          <p:nvPr/>
        </p:nvSpPr>
        <p:spPr>
          <a:xfrm rot="10800000">
            <a:off x="3208377" y="2246507"/>
            <a:ext cx="5762902" cy="56081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arré corné 5"/>
          <p:cNvSpPr/>
          <p:nvPr/>
        </p:nvSpPr>
        <p:spPr>
          <a:xfrm>
            <a:off x="4888288" y="2221061"/>
            <a:ext cx="981937" cy="1252803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IFC</a:t>
            </a:r>
            <a:r>
              <a:rPr lang="fr-FR" dirty="0" smtClean="0"/>
              <a:t> 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0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966338" y="4682760"/>
            <a:ext cx="4418217" cy="622618"/>
          </a:xfrm>
        </p:spPr>
        <p:txBody>
          <a:bodyPr/>
          <a:lstStyle/>
          <a:p>
            <a:pPr algn="ctr"/>
            <a:r>
              <a:rPr lang="fr-FR" sz="3200" b="1" i="1" dirty="0" smtClean="0"/>
              <a:t>CDE / </a:t>
            </a:r>
            <a:r>
              <a:rPr lang="fr-FR" sz="3200" b="1" i="1" dirty="0" err="1" smtClean="0"/>
              <a:t>SSOT</a:t>
            </a:r>
            <a:endParaRPr lang="fr-FR" sz="3200" b="1" i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Tomorrow</a:t>
            </a:r>
            <a:r>
              <a:rPr lang="fr-FR" dirty="0" smtClean="0"/>
              <a:t>: How BIM </a:t>
            </a:r>
            <a:r>
              <a:rPr lang="fr-FR" dirty="0" err="1" smtClean="0"/>
              <a:t>is</a:t>
            </a:r>
            <a:r>
              <a:rPr lang="fr-FR" dirty="0" smtClean="0"/>
              <a:t> (</a:t>
            </a:r>
            <a:r>
              <a:rPr lang="fr-FR" dirty="0" err="1" smtClean="0"/>
              <a:t>generally</a:t>
            </a:r>
            <a:r>
              <a:rPr lang="fr-FR" dirty="0" smtClean="0"/>
              <a:t>) </a:t>
            </a:r>
            <a:r>
              <a:rPr lang="fr-FR" dirty="0" err="1" smtClean="0"/>
              <a:t>foreseen</a:t>
            </a:r>
            <a:r>
              <a:rPr lang="fr-FR" dirty="0" smtClean="0"/>
              <a:t> in the future / Digital </a:t>
            </a:r>
            <a:r>
              <a:rPr lang="fr-FR" dirty="0" err="1" smtClean="0"/>
              <a:t>Twin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531978" y="1528868"/>
            <a:ext cx="1449690" cy="200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BIM Software A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9197990" y="1528868"/>
            <a:ext cx="1449690" cy="200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BIM</a:t>
            </a:r>
          </a:p>
          <a:p>
            <a:pPr algn="ctr"/>
            <a:r>
              <a:rPr lang="fr-FR" dirty="0" smtClean="0"/>
              <a:t>Software B</a:t>
            </a:r>
            <a:endParaRPr lang="fr-FR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9" t="5262" r="49890" b="69897"/>
          <a:stretch/>
        </p:blipFill>
        <p:spPr bwMode="auto">
          <a:xfrm>
            <a:off x="248628" y="1980988"/>
            <a:ext cx="10566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38311" r="76032" b="35928"/>
          <a:stretch/>
        </p:blipFill>
        <p:spPr bwMode="auto">
          <a:xfrm>
            <a:off x="10874390" y="1997691"/>
            <a:ext cx="1056640" cy="11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4783349" y="1575925"/>
            <a:ext cx="2647414" cy="2647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Infrastructure</a:t>
            </a:r>
          </a:p>
          <a:p>
            <a:pPr algn="ctr"/>
            <a:r>
              <a:rPr lang="fr-FR" dirty="0" smtClean="0"/>
              <a:t>Digital </a:t>
            </a:r>
            <a:r>
              <a:rPr lang="fr-FR" dirty="0" err="1" smtClean="0"/>
              <a:t>Twin</a:t>
            </a:r>
            <a:endParaRPr lang="fr-FR" dirty="0"/>
          </a:p>
        </p:txBody>
      </p:sp>
      <p:cxnSp>
        <p:nvCxnSpPr>
          <p:cNvPr id="12" name="Connecteur en arc 11"/>
          <p:cNvCxnSpPr>
            <a:stCxn id="2" idx="3"/>
            <a:endCxn id="4" idx="2"/>
          </p:cNvCxnSpPr>
          <p:nvPr/>
        </p:nvCxnSpPr>
        <p:spPr>
          <a:xfrm>
            <a:off x="2981668" y="2529628"/>
            <a:ext cx="1801681" cy="37000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7" idx="1"/>
            <a:endCxn id="4" idx="6"/>
          </p:cNvCxnSpPr>
          <p:nvPr/>
        </p:nvCxnSpPr>
        <p:spPr>
          <a:xfrm rot="10800000" flipV="1">
            <a:off x="7430764" y="2529628"/>
            <a:ext cx="1767227" cy="37000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èche courbée vers la gauche 18"/>
          <p:cNvSpPr/>
          <p:nvPr/>
        </p:nvSpPr>
        <p:spPr>
          <a:xfrm rot="10800000">
            <a:off x="5015120" y="1782484"/>
            <a:ext cx="1044349" cy="214353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 courbée vers la gauche 17"/>
          <p:cNvSpPr/>
          <p:nvPr/>
        </p:nvSpPr>
        <p:spPr>
          <a:xfrm>
            <a:off x="6107056" y="1897945"/>
            <a:ext cx="1083805" cy="214353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Espace réservé du texte 1"/>
          <p:cNvSpPr txBox="1">
            <a:spLocks/>
          </p:cNvSpPr>
          <p:nvPr/>
        </p:nvSpPr>
        <p:spPr>
          <a:xfrm>
            <a:off x="9057673" y="5706804"/>
            <a:ext cx="3017613" cy="625855"/>
          </a:xfrm>
          <a:prstGeom prst="rect">
            <a:avLst/>
          </a:prstGeom>
        </p:spPr>
        <p:txBody>
          <a:bodyPr/>
          <a:lstStyle>
            <a:lvl1pPr marL="2857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i="1" dirty="0" smtClean="0"/>
              <a:t>Data up to date</a:t>
            </a:r>
          </a:p>
        </p:txBody>
      </p:sp>
      <p:sp>
        <p:nvSpPr>
          <p:cNvPr id="34" name="Espace réservé du texte 1"/>
          <p:cNvSpPr txBox="1">
            <a:spLocks/>
          </p:cNvSpPr>
          <p:nvPr/>
        </p:nvSpPr>
        <p:spPr>
          <a:xfrm>
            <a:off x="248628" y="5706804"/>
            <a:ext cx="3717710" cy="625855"/>
          </a:xfrm>
          <a:prstGeom prst="rect">
            <a:avLst/>
          </a:prstGeom>
        </p:spPr>
        <p:txBody>
          <a:bodyPr/>
          <a:lstStyle>
            <a:lvl1pPr marL="2857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i="1" dirty="0" smtClean="0"/>
              <a:t>Concurrent </a:t>
            </a:r>
            <a:r>
              <a:rPr lang="fr-FR" sz="3200" i="1" dirty="0" err="1" smtClean="0"/>
              <a:t>accesses</a:t>
            </a:r>
            <a:endParaRPr lang="fr-FR" sz="3200" i="1" dirty="0" smtClean="0"/>
          </a:p>
        </p:txBody>
      </p:sp>
      <p:sp>
        <p:nvSpPr>
          <p:cNvPr id="35" name="Espace réservé du texte 1"/>
          <p:cNvSpPr txBox="1">
            <a:spLocks/>
          </p:cNvSpPr>
          <p:nvPr/>
        </p:nvSpPr>
        <p:spPr>
          <a:xfrm>
            <a:off x="4726280" y="5706804"/>
            <a:ext cx="4268766" cy="625855"/>
          </a:xfrm>
          <a:prstGeom prst="rect">
            <a:avLst/>
          </a:prstGeom>
        </p:spPr>
        <p:txBody>
          <a:bodyPr/>
          <a:lstStyle>
            <a:lvl1pPr marL="2857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i="1" dirty="0" smtClean="0"/>
              <a:t>Digital </a:t>
            </a:r>
            <a:r>
              <a:rPr lang="fr-FR" sz="3200" i="1" dirty="0" err="1" smtClean="0"/>
              <a:t>continuity</a:t>
            </a:r>
            <a:endParaRPr lang="fr-FR" sz="3200" i="1" dirty="0" smtClean="0"/>
          </a:p>
        </p:txBody>
      </p:sp>
      <p:sp>
        <p:nvSpPr>
          <p:cNvPr id="36" name="Rectangle à coins arrondis 35"/>
          <p:cNvSpPr/>
          <p:nvPr/>
        </p:nvSpPr>
        <p:spPr>
          <a:xfrm>
            <a:off x="8963722" y="4202485"/>
            <a:ext cx="1449690" cy="962118"/>
          </a:xfrm>
          <a:prstGeom prst="roundRect">
            <a:avLst/>
          </a:prstGeom>
          <a:solidFill>
            <a:srgbClr val="009EB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Other</a:t>
            </a:r>
            <a:r>
              <a:rPr lang="fr-FR" dirty="0" smtClean="0"/>
              <a:t> software D</a:t>
            </a:r>
            <a:endParaRPr lang="fr-FR" dirty="0"/>
          </a:p>
        </p:txBody>
      </p:sp>
      <p:cxnSp>
        <p:nvCxnSpPr>
          <p:cNvPr id="37" name="Connecteur en arc 36"/>
          <p:cNvCxnSpPr/>
          <p:nvPr/>
        </p:nvCxnSpPr>
        <p:spPr>
          <a:xfrm rot="16200000" flipH="1">
            <a:off x="7541711" y="3497032"/>
            <a:ext cx="847910" cy="1920664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1" t="38311" r="26042" b="38802"/>
          <a:stretch/>
        </p:blipFill>
        <p:spPr bwMode="auto">
          <a:xfrm>
            <a:off x="10536250" y="4223339"/>
            <a:ext cx="1027755" cy="101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Connecteur en arc 41"/>
          <p:cNvCxnSpPr/>
          <p:nvPr/>
        </p:nvCxnSpPr>
        <p:spPr>
          <a:xfrm flipV="1">
            <a:off x="3311808" y="4078208"/>
            <a:ext cx="1920665" cy="907929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1800699" y="4262504"/>
            <a:ext cx="1449690" cy="962118"/>
          </a:xfrm>
          <a:prstGeom prst="roundRect">
            <a:avLst/>
          </a:prstGeom>
          <a:solidFill>
            <a:srgbClr val="E5172A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smtClean="0"/>
              <a:t>software C</a:t>
            </a:r>
            <a:endParaRPr lang="fr-FR" dirty="0"/>
          </a:p>
        </p:txBody>
      </p:sp>
      <p:pic>
        <p:nvPicPr>
          <p:cNvPr id="47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6" t="3908" r="784" b="69746"/>
          <a:stretch/>
        </p:blipFill>
        <p:spPr bwMode="auto">
          <a:xfrm>
            <a:off x="695448" y="4127903"/>
            <a:ext cx="982413" cy="116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Connecteur en arc 28"/>
          <p:cNvCxnSpPr/>
          <p:nvPr/>
        </p:nvCxnSpPr>
        <p:spPr>
          <a:xfrm rot="10800000">
            <a:off x="2981669" y="2899633"/>
            <a:ext cx="1801681" cy="37399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rc 37"/>
          <p:cNvCxnSpPr/>
          <p:nvPr/>
        </p:nvCxnSpPr>
        <p:spPr>
          <a:xfrm flipV="1">
            <a:off x="7430763" y="2899632"/>
            <a:ext cx="1767226" cy="358000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>
            <a:off x="3866891" y="3270324"/>
            <a:ext cx="679994" cy="1928330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en arc 39"/>
          <p:cNvCxnSpPr/>
          <p:nvPr/>
        </p:nvCxnSpPr>
        <p:spPr>
          <a:xfrm rot="10800000">
            <a:off x="7128172" y="3745433"/>
            <a:ext cx="1920664" cy="847910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Building </a:t>
            </a:r>
            <a:r>
              <a:rPr lang="fr-FR" dirty="0" err="1" smtClean="0"/>
              <a:t>tomorrow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OGC standards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enable</a:t>
            </a:r>
            <a:r>
              <a:rPr lang="fr-FR" dirty="0" smtClean="0"/>
              <a:t> to do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552550" y="1372305"/>
            <a:ext cx="1449690" cy="200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BIM Software A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9218562" y="1372305"/>
            <a:ext cx="1449690" cy="200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BIM Software B</a:t>
            </a:r>
            <a:endParaRPr lang="fr-FR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9" t="5262" r="49890" b="69897"/>
          <a:stretch/>
        </p:blipFill>
        <p:spPr bwMode="auto">
          <a:xfrm>
            <a:off x="269200" y="1824425"/>
            <a:ext cx="10566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38311" r="76032" b="35928"/>
          <a:stretch/>
        </p:blipFill>
        <p:spPr bwMode="auto">
          <a:xfrm>
            <a:off x="10894962" y="1841128"/>
            <a:ext cx="1056640" cy="11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/>
        </p:nvSpPr>
        <p:spPr>
          <a:xfrm>
            <a:off x="1398838" y="4917837"/>
            <a:ext cx="993047" cy="573027"/>
          </a:xfrm>
          <a:prstGeom prst="roundRect">
            <a:avLst/>
          </a:prstGeom>
          <a:solidFill>
            <a:srgbClr val="E5172A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321233" y="4917836"/>
            <a:ext cx="1646332" cy="6380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Vocabulary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469490" y="4299820"/>
            <a:ext cx="929348" cy="1236033"/>
          </a:xfrm>
          <a:prstGeom prst="can">
            <a:avLst/>
          </a:prstGeom>
          <a:solidFill>
            <a:srgbClr val="E51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16" name="Connecteur en arc 15"/>
          <p:cNvCxnSpPr>
            <a:stCxn id="6" idx="2"/>
            <a:endCxn id="11" idx="0"/>
          </p:cNvCxnSpPr>
          <p:nvPr/>
        </p:nvCxnSpPr>
        <p:spPr>
          <a:xfrm rot="5400000">
            <a:off x="2837649" y="2034340"/>
            <a:ext cx="1941211" cy="38257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6" idx="2"/>
            <a:endCxn id="12" idx="0"/>
          </p:cNvCxnSpPr>
          <p:nvPr/>
        </p:nvCxnSpPr>
        <p:spPr>
          <a:xfrm rot="5400000">
            <a:off x="3962167" y="3158858"/>
            <a:ext cx="1941210" cy="1576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5896913" y="4917836"/>
            <a:ext cx="993047" cy="573027"/>
          </a:xfrm>
          <a:prstGeom prst="roundRect">
            <a:avLst/>
          </a:prstGeom>
          <a:solidFill>
            <a:srgbClr val="009EB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27" name="Cylindre 26"/>
          <p:cNvSpPr/>
          <p:nvPr/>
        </p:nvSpPr>
        <p:spPr>
          <a:xfrm>
            <a:off x="6887821" y="4299820"/>
            <a:ext cx="929348" cy="1236033"/>
          </a:xfrm>
          <a:prstGeom prst="can">
            <a:avLst/>
          </a:prstGeom>
          <a:solidFill>
            <a:srgbClr val="009E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29" name="Connecteur en arc 28"/>
          <p:cNvCxnSpPr>
            <a:stCxn id="6" idx="2"/>
            <a:endCxn id="26" idx="0"/>
          </p:cNvCxnSpPr>
          <p:nvPr/>
        </p:nvCxnSpPr>
        <p:spPr>
          <a:xfrm rot="16200000" flipH="1">
            <a:off x="5086686" y="3611085"/>
            <a:ext cx="1941210" cy="6722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45" y="4170124"/>
            <a:ext cx="419244" cy="17468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63" y="4028335"/>
            <a:ext cx="419244" cy="174685"/>
          </a:xfrm>
          <a:prstGeom prst="rect">
            <a:avLst/>
          </a:prstGeom>
        </p:spPr>
      </p:pic>
      <p:sp>
        <p:nvSpPr>
          <p:cNvPr id="21" name="Espace réservé du texte 1"/>
          <p:cNvSpPr txBox="1">
            <a:spLocks/>
          </p:cNvSpPr>
          <p:nvPr/>
        </p:nvSpPr>
        <p:spPr>
          <a:xfrm>
            <a:off x="6562846" y="5059755"/>
            <a:ext cx="5629154" cy="625855"/>
          </a:xfrm>
          <a:prstGeom prst="rect">
            <a:avLst/>
          </a:prstGeom>
        </p:spPr>
        <p:txBody>
          <a:bodyPr/>
          <a:lstStyle>
            <a:lvl1pPr marL="2857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400" i="1" dirty="0" smtClean="0"/>
              <a:t>Access non BIM </a:t>
            </a:r>
            <a:r>
              <a:rPr lang="fr-FR" sz="2400" i="1" dirty="0" err="1" smtClean="0"/>
              <a:t>oriented</a:t>
            </a:r>
            <a:r>
              <a:rPr lang="fr-FR" sz="2400" i="1" dirty="0" smtClean="0"/>
              <a:t> </a:t>
            </a:r>
            <a:r>
              <a:rPr lang="fr-FR" sz="2400" i="1" dirty="0" smtClean="0"/>
              <a:t>data</a:t>
            </a:r>
          </a:p>
          <a:p>
            <a:pPr algn="r"/>
            <a:endParaRPr lang="fr-FR" sz="2400" i="1" dirty="0"/>
          </a:p>
          <a:p>
            <a:pPr algn="r"/>
            <a:r>
              <a:rPr lang="fr-FR" sz="2400" i="1" dirty="0" smtClean="0"/>
              <a:t>As </a:t>
            </a:r>
            <a:r>
              <a:rPr lang="fr-FR" sz="2400" i="1" dirty="0" err="1" smtClean="0"/>
              <a:t>demonstrated</a:t>
            </a:r>
            <a:r>
              <a:rPr lang="fr-FR" sz="2400" i="1" dirty="0" smtClean="0"/>
              <a:t> in Beijing </a:t>
            </a:r>
            <a:r>
              <a:rPr lang="fr-FR" sz="2400" i="1" dirty="0" err="1" smtClean="0"/>
              <a:t>bSI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Summit</a:t>
            </a:r>
            <a:endParaRPr lang="fr-FR" sz="2400" i="1" dirty="0" smtClean="0"/>
          </a:p>
          <a:p>
            <a:endParaRPr lang="fr-FR" sz="2400" i="1" dirty="0"/>
          </a:p>
        </p:txBody>
      </p:sp>
      <p:sp>
        <p:nvSpPr>
          <p:cNvPr id="24" name="Flèche droite 23"/>
          <p:cNvSpPr/>
          <p:nvPr/>
        </p:nvSpPr>
        <p:spPr>
          <a:xfrm>
            <a:off x="3228950" y="2358168"/>
            <a:ext cx="5762902" cy="56081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 rot="10800000">
            <a:off x="3228950" y="1691621"/>
            <a:ext cx="5762902" cy="56081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arré corné 5"/>
          <p:cNvSpPr/>
          <p:nvPr/>
        </p:nvSpPr>
        <p:spPr>
          <a:xfrm>
            <a:off x="5230176" y="1658125"/>
            <a:ext cx="981937" cy="1318501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IFC</a:t>
            </a:r>
            <a:r>
              <a:rPr lang="fr-FR" dirty="0" smtClean="0"/>
              <a:t> 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7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 to Beijing </a:t>
            </a:r>
            <a:r>
              <a:rPr lang="fr-FR" dirty="0" err="1" smtClean="0"/>
              <a:t>bSI</a:t>
            </a:r>
            <a:r>
              <a:rPr lang="fr-FR" dirty="0" smtClean="0"/>
              <a:t> </a:t>
            </a:r>
            <a:r>
              <a:rPr lang="fr-FR" dirty="0" err="1" smtClean="0"/>
              <a:t>Summit</a:t>
            </a:r>
            <a:r>
              <a:rPr lang="fr-FR" dirty="0" smtClean="0"/>
              <a:t> Oct’19: </a:t>
            </a:r>
            <a:r>
              <a:rPr lang="fr-FR" dirty="0" err="1" smtClean="0"/>
              <a:t>Presentation</a:t>
            </a:r>
            <a:r>
              <a:rPr lang="fr-FR" dirty="0" smtClean="0"/>
              <a:t> by BRGM, OYO and </a:t>
            </a:r>
            <a:r>
              <a:rPr lang="fr-FR" dirty="0" err="1" smtClean="0"/>
              <a:t>CSTB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7" y="1328853"/>
            <a:ext cx="5349118" cy="3008879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385686" y="1760514"/>
            <a:ext cx="5592198" cy="390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A demonstration of </a:t>
            </a:r>
            <a:r>
              <a:rPr lang="en-GB" dirty="0"/>
              <a:t>a “</a:t>
            </a:r>
            <a:r>
              <a:rPr lang="en-GB" dirty="0" smtClean="0"/>
              <a:t>linked data approach”</a:t>
            </a:r>
          </a:p>
          <a:p>
            <a:pPr lvl="1"/>
            <a:r>
              <a:rPr lang="en-GB" dirty="0" smtClean="0"/>
              <a:t>Boreholes, Geologic Units and model description came from the EPOS data model (extension of OGC </a:t>
            </a:r>
            <a:r>
              <a:rPr lang="en-GB" dirty="0" err="1" smtClean="0"/>
              <a:t>GeoSciML</a:t>
            </a:r>
            <a:r>
              <a:rPr lang="en-GB" dirty="0" smtClean="0"/>
              <a:t> data model)</a:t>
            </a:r>
          </a:p>
          <a:p>
            <a:pPr lvl="1"/>
            <a:r>
              <a:rPr lang="en-GB" dirty="0" smtClean="0"/>
              <a:t>Descriptions were made available through OGC API</a:t>
            </a:r>
          </a:p>
          <a:p>
            <a:pPr lvl="1"/>
            <a:r>
              <a:rPr lang="en-GB" dirty="0" err="1" smtClean="0"/>
              <a:t>IFC</a:t>
            </a:r>
            <a:r>
              <a:rPr lang="en-GB" dirty="0" smtClean="0"/>
              <a:t> was used as a container to provide 3D representations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59679" t="14387" r="1347" b="6524"/>
          <a:stretch/>
        </p:blipFill>
        <p:spPr>
          <a:xfrm>
            <a:off x="944629" y="3062103"/>
            <a:ext cx="5255597" cy="29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to </a:t>
            </a:r>
            <a:r>
              <a:rPr lang="fr-FR" dirty="0" err="1" smtClean="0"/>
              <a:t>GeoScience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72337" y="2806227"/>
            <a:ext cx="2102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Georeferencing</a:t>
            </a:r>
            <a:endParaRPr lang="fr-FR" i="1" dirty="0"/>
          </a:p>
          <a:p>
            <a:r>
              <a:rPr lang="fr-FR" i="1" dirty="0" err="1"/>
              <a:t>Geometries</a:t>
            </a:r>
            <a:endParaRPr lang="fr-FR" i="1" dirty="0"/>
          </a:p>
          <a:p>
            <a:r>
              <a:rPr lang="fr-FR" i="1" dirty="0" err="1"/>
              <a:t>Properties</a:t>
            </a:r>
            <a:endParaRPr lang="fr-FR" i="1" dirty="0"/>
          </a:p>
          <a:p>
            <a:r>
              <a:rPr lang="fr-FR" i="1" dirty="0" err="1"/>
              <a:t>Uncertainties</a:t>
            </a:r>
            <a:r>
              <a:rPr lang="fr-FR" i="1" dirty="0"/>
              <a:t> &amp; </a:t>
            </a:r>
            <a:r>
              <a:rPr lang="fr-FR" i="1" dirty="0" err="1"/>
              <a:t>risks</a:t>
            </a:r>
            <a:endParaRPr lang="fr-FR" i="1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552550" y="1372305"/>
            <a:ext cx="1449690" cy="200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BIM Software A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9218562" y="1372305"/>
            <a:ext cx="1449690" cy="2001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BIM Software B</a:t>
            </a:r>
            <a:endParaRPr lang="fr-FR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9" t="5262" r="49890" b="69897"/>
          <a:stretch/>
        </p:blipFill>
        <p:spPr bwMode="auto">
          <a:xfrm>
            <a:off x="269200" y="1824425"/>
            <a:ext cx="10566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38311" r="76032" b="35928"/>
          <a:stretch/>
        </p:blipFill>
        <p:spPr bwMode="auto">
          <a:xfrm>
            <a:off x="10894962" y="1841128"/>
            <a:ext cx="1056640" cy="11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/>
        </p:nvSpPr>
        <p:spPr>
          <a:xfrm>
            <a:off x="1398838" y="4917837"/>
            <a:ext cx="993047" cy="573027"/>
          </a:xfrm>
          <a:prstGeom prst="roundRect">
            <a:avLst/>
          </a:prstGeom>
          <a:solidFill>
            <a:srgbClr val="E5172A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321233" y="4917836"/>
            <a:ext cx="1646332" cy="6380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Vocabulary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469490" y="4299820"/>
            <a:ext cx="929348" cy="1236033"/>
          </a:xfrm>
          <a:prstGeom prst="can">
            <a:avLst/>
          </a:prstGeom>
          <a:solidFill>
            <a:srgbClr val="E51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16" name="Connecteur en arc 15"/>
          <p:cNvCxnSpPr>
            <a:stCxn id="6" idx="2"/>
            <a:endCxn id="11" idx="0"/>
          </p:cNvCxnSpPr>
          <p:nvPr/>
        </p:nvCxnSpPr>
        <p:spPr>
          <a:xfrm rot="5400000">
            <a:off x="2837649" y="2034340"/>
            <a:ext cx="1941211" cy="38257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6" idx="2"/>
            <a:endCxn id="12" idx="0"/>
          </p:cNvCxnSpPr>
          <p:nvPr/>
        </p:nvCxnSpPr>
        <p:spPr>
          <a:xfrm rot="5400000">
            <a:off x="3962167" y="3158858"/>
            <a:ext cx="1941210" cy="1576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5896913" y="4917836"/>
            <a:ext cx="993047" cy="573027"/>
          </a:xfrm>
          <a:prstGeom prst="roundRect">
            <a:avLst/>
          </a:prstGeom>
          <a:solidFill>
            <a:srgbClr val="009EB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27" name="Cylindre 26"/>
          <p:cNvSpPr/>
          <p:nvPr/>
        </p:nvSpPr>
        <p:spPr>
          <a:xfrm>
            <a:off x="6887821" y="4299820"/>
            <a:ext cx="929348" cy="1236033"/>
          </a:xfrm>
          <a:prstGeom prst="can">
            <a:avLst/>
          </a:prstGeom>
          <a:solidFill>
            <a:srgbClr val="009E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29" name="Connecteur en arc 28"/>
          <p:cNvCxnSpPr>
            <a:stCxn id="6" idx="2"/>
            <a:endCxn id="26" idx="0"/>
          </p:cNvCxnSpPr>
          <p:nvPr/>
        </p:nvCxnSpPr>
        <p:spPr>
          <a:xfrm rot="16200000" flipH="1">
            <a:off x="5086686" y="3611085"/>
            <a:ext cx="1941210" cy="6722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45" y="4170124"/>
            <a:ext cx="419244" cy="17468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63" y="4028335"/>
            <a:ext cx="419244" cy="174685"/>
          </a:xfrm>
          <a:prstGeom prst="rect">
            <a:avLst/>
          </a:prstGeom>
        </p:spPr>
      </p:pic>
      <p:sp>
        <p:nvSpPr>
          <p:cNvPr id="21" name="Espace réservé du texte 1"/>
          <p:cNvSpPr txBox="1">
            <a:spLocks/>
          </p:cNvSpPr>
          <p:nvPr/>
        </p:nvSpPr>
        <p:spPr>
          <a:xfrm>
            <a:off x="8120390" y="5242974"/>
            <a:ext cx="3967438" cy="625855"/>
          </a:xfrm>
          <a:prstGeom prst="rect">
            <a:avLst/>
          </a:prstGeom>
        </p:spPr>
        <p:txBody>
          <a:bodyPr/>
          <a:lstStyle>
            <a:lvl1pPr marL="2857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1" dirty="0" smtClean="0"/>
              <a:t>Access non BIM </a:t>
            </a:r>
            <a:r>
              <a:rPr lang="fr-FR" sz="2400" i="1" dirty="0" err="1" smtClean="0"/>
              <a:t>oriented</a:t>
            </a:r>
            <a:r>
              <a:rPr lang="fr-FR" sz="2400" i="1" dirty="0" smtClean="0"/>
              <a:t> data</a:t>
            </a:r>
          </a:p>
          <a:p>
            <a:endParaRPr lang="fr-FR" sz="2400" i="1" dirty="0"/>
          </a:p>
        </p:txBody>
      </p:sp>
      <p:sp>
        <p:nvSpPr>
          <p:cNvPr id="24" name="Flèche droite 23"/>
          <p:cNvSpPr/>
          <p:nvPr/>
        </p:nvSpPr>
        <p:spPr>
          <a:xfrm>
            <a:off x="3228950" y="2358168"/>
            <a:ext cx="5762902" cy="56081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 rot="10800000">
            <a:off x="3228950" y="1691621"/>
            <a:ext cx="5762902" cy="56081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arré corné 5"/>
          <p:cNvSpPr/>
          <p:nvPr/>
        </p:nvSpPr>
        <p:spPr>
          <a:xfrm>
            <a:off x="5230176" y="1658125"/>
            <a:ext cx="981937" cy="1318501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IFC</a:t>
            </a:r>
            <a:r>
              <a:rPr lang="fr-FR" dirty="0" smtClean="0"/>
              <a:t> file</a:t>
            </a:r>
            <a:endParaRPr lang="fr-FR" dirty="0"/>
          </a:p>
        </p:txBody>
      </p:sp>
      <p:sp>
        <p:nvSpPr>
          <p:cNvPr id="39" name="Espace réservé du texte 1"/>
          <p:cNvSpPr txBox="1">
            <a:spLocks/>
          </p:cNvSpPr>
          <p:nvPr/>
        </p:nvSpPr>
        <p:spPr>
          <a:xfrm>
            <a:off x="6326145" y="5490863"/>
            <a:ext cx="2054839" cy="62585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err="1"/>
              <a:t>Geology</a:t>
            </a:r>
            <a:r>
              <a:rPr lang="fr-FR" i="1" dirty="0"/>
              <a:t> DB</a:t>
            </a:r>
          </a:p>
          <a:p>
            <a:r>
              <a:rPr lang="fr-FR" i="1" dirty="0" err="1"/>
              <a:t>Hydrogeology</a:t>
            </a:r>
            <a:r>
              <a:rPr lang="fr-FR" i="1" dirty="0"/>
              <a:t> DB</a:t>
            </a:r>
          </a:p>
          <a:p>
            <a:r>
              <a:rPr lang="fr-FR" i="1" dirty="0" err="1"/>
              <a:t>Geotechnical</a:t>
            </a:r>
            <a:r>
              <a:rPr lang="fr-FR" i="1" dirty="0"/>
              <a:t> DB</a:t>
            </a:r>
          </a:p>
          <a:p>
            <a:endParaRPr lang="fr-FR" i="1" dirty="0"/>
          </a:p>
        </p:txBody>
      </p:sp>
      <p:sp>
        <p:nvSpPr>
          <p:cNvPr id="40" name="Espace réservé du texte 1">
            <a:extLst>
              <a:ext uri="{FF2B5EF4-FFF2-40B4-BE49-F238E27FC236}">
                <a16:creationId xmlns:a16="http://schemas.microsoft.com/office/drawing/2014/main" id="{1D206E0F-5D8B-48DD-B3D4-49D0BDDD723B}"/>
              </a:ext>
            </a:extLst>
          </p:cNvPr>
          <p:cNvSpPr txBox="1">
            <a:spLocks/>
          </p:cNvSpPr>
          <p:nvPr/>
        </p:nvSpPr>
        <p:spPr>
          <a:xfrm>
            <a:off x="1018521" y="5475149"/>
            <a:ext cx="3967438" cy="62585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err="1"/>
              <a:t>Geology</a:t>
            </a:r>
            <a:r>
              <a:rPr lang="fr-FR" i="1" dirty="0"/>
              <a:t> DB</a:t>
            </a:r>
          </a:p>
          <a:p>
            <a:r>
              <a:rPr lang="fr-FR" i="1" dirty="0" err="1"/>
              <a:t>Hydrogeology</a:t>
            </a:r>
            <a:r>
              <a:rPr lang="fr-FR" i="1" dirty="0"/>
              <a:t> DB</a:t>
            </a:r>
          </a:p>
          <a:p>
            <a:r>
              <a:rPr lang="fr-FR" i="1" dirty="0" err="1"/>
              <a:t>Geotechnical</a:t>
            </a:r>
            <a:r>
              <a:rPr lang="fr-FR" i="1" dirty="0"/>
              <a:t> DB</a:t>
            </a:r>
          </a:p>
          <a:p>
            <a:endParaRPr lang="fr-FR" i="1" dirty="0"/>
          </a:p>
        </p:txBody>
      </p:sp>
      <p:sp>
        <p:nvSpPr>
          <p:cNvPr id="41" name="Rectangle 40"/>
          <p:cNvSpPr/>
          <p:nvPr/>
        </p:nvSpPr>
        <p:spPr>
          <a:xfrm>
            <a:off x="3580851" y="5603410"/>
            <a:ext cx="1838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err="1" smtClean="0"/>
              <a:t>Geoscience</a:t>
            </a:r>
            <a:r>
              <a:rPr lang="fr-FR" i="1" dirty="0" smtClean="0"/>
              <a:t> </a:t>
            </a:r>
            <a:r>
              <a:rPr lang="fr-FR" i="1" dirty="0" err="1" smtClean="0"/>
              <a:t>vocab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6550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69490" y="1218982"/>
            <a:ext cx="11493280" cy="5100538"/>
          </a:xfrm>
        </p:spPr>
        <p:txBody>
          <a:bodyPr/>
          <a:lstStyle/>
          <a:p>
            <a:r>
              <a:rPr lang="fr-FR" sz="2400" b="1" dirty="0" smtClean="0"/>
              <a:t>Action plan</a:t>
            </a:r>
          </a:p>
          <a:p>
            <a:endParaRPr lang="fr-FR" sz="2400" b="1" dirty="0"/>
          </a:p>
          <a:p>
            <a:pPr marL="400050" indent="-342900">
              <a:buFontTx/>
              <a:buChar char="-"/>
            </a:pPr>
            <a:r>
              <a:rPr lang="fr-FR" sz="2400" dirty="0" smtClean="0"/>
              <a:t>Common </a:t>
            </a:r>
            <a:r>
              <a:rPr lang="fr-FR" sz="2400" dirty="0" err="1" smtClean="0"/>
              <a:t>conceptual</a:t>
            </a:r>
            <a:r>
              <a:rPr lang="fr-FR" sz="2400" dirty="0" smtClean="0"/>
              <a:t> model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OGC </a:t>
            </a:r>
            <a:r>
              <a:rPr lang="fr-FR" sz="2400" dirty="0" err="1"/>
              <a:t>GeoSciML</a:t>
            </a:r>
            <a:r>
              <a:rPr lang="fr-FR" sz="2400" dirty="0"/>
              <a:t> &amp; </a:t>
            </a:r>
            <a:r>
              <a:rPr lang="fr-FR" sz="2400" dirty="0" err="1"/>
              <a:t>co.</a:t>
            </a:r>
            <a:r>
              <a:rPr lang="fr-FR" sz="2400" dirty="0"/>
              <a:t> </a:t>
            </a:r>
            <a:r>
              <a:rPr lang="fr-FR" sz="2400" dirty="0" smtClean="0"/>
              <a:t>+ </a:t>
            </a:r>
            <a:r>
              <a:rPr lang="fr-FR" sz="2400" dirty="0" err="1"/>
              <a:t>IFC</a:t>
            </a:r>
            <a:r>
              <a:rPr lang="fr-FR" sz="2400" dirty="0"/>
              <a:t> Tunnel </a:t>
            </a:r>
            <a:r>
              <a:rPr lang="fr-FR" sz="2400" dirty="0" smtClean="0"/>
              <a:t>– </a:t>
            </a:r>
            <a:r>
              <a:rPr lang="fr-FR" sz="2400" dirty="0" err="1" smtClean="0"/>
              <a:t>Geotechnics</a:t>
            </a:r>
            <a:endParaRPr lang="fr-FR" sz="2400" dirty="0" smtClean="0"/>
          </a:p>
          <a:p>
            <a:pPr marL="400050" indent="-342900">
              <a:buFontTx/>
              <a:buChar char="-"/>
            </a:pPr>
            <a:endParaRPr lang="fr-FR" sz="2400" dirty="0" smtClean="0"/>
          </a:p>
          <a:p>
            <a:pPr marL="400050" indent="-342900">
              <a:buFontTx/>
              <a:buChar char="-"/>
            </a:pPr>
            <a:r>
              <a:rPr lang="fr-FR" sz="2400" dirty="0" smtClean="0"/>
              <a:t>OGC </a:t>
            </a:r>
            <a:r>
              <a:rPr lang="fr-FR" sz="2400" dirty="0" err="1" smtClean="0"/>
              <a:t>GeoSciML</a:t>
            </a:r>
            <a:r>
              <a:rPr lang="fr-FR" sz="2400" dirty="0" smtClean="0"/>
              <a:t>, GroundWaterML2 &amp; </a:t>
            </a:r>
            <a:r>
              <a:rPr lang="fr-FR" sz="2400" dirty="0" err="1" smtClean="0"/>
              <a:t>co</a:t>
            </a:r>
            <a:r>
              <a:rPr lang="fr-FR" sz="2400" dirty="0" smtClean="0"/>
              <a:t> extensions</a:t>
            </a:r>
          </a:p>
          <a:p>
            <a:pPr marL="400050" indent="-342900">
              <a:buFontTx/>
              <a:buChar char="-"/>
            </a:pPr>
            <a:endParaRPr lang="fr-FR" sz="2400" dirty="0" smtClean="0"/>
          </a:p>
          <a:p>
            <a:pPr marL="400050" indent="-342900">
              <a:buFontTx/>
              <a:buChar char="-"/>
            </a:pPr>
            <a:r>
              <a:rPr lang="fr-FR" sz="2400" dirty="0" smtClean="0"/>
              <a:t>OGC &amp; </a:t>
            </a:r>
            <a:r>
              <a:rPr lang="fr-FR" sz="2400" dirty="0" err="1" smtClean="0"/>
              <a:t>bSI</a:t>
            </a:r>
            <a:r>
              <a:rPr lang="fr-FR" sz="2400" dirty="0" smtClean="0"/>
              <a:t> White Paper: How to deal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geotechnical</a:t>
            </a:r>
            <a:r>
              <a:rPr lang="fr-FR" sz="2400" dirty="0" smtClean="0"/>
              <a:t> data</a:t>
            </a:r>
          </a:p>
          <a:p>
            <a:pPr marL="400050" indent="-342900">
              <a:buFontTx/>
              <a:buChar char="-"/>
            </a:pPr>
            <a:endParaRPr lang="fr-FR" sz="2400" dirty="0"/>
          </a:p>
          <a:p>
            <a:pPr marL="400050" indent="-342900">
              <a:buFontTx/>
              <a:buChar char="-"/>
            </a:pPr>
            <a:r>
              <a:rPr lang="fr-FR" sz="2400" dirty="0" err="1" smtClean="0"/>
              <a:t>IFC</a:t>
            </a:r>
            <a:r>
              <a:rPr lang="fr-FR" sz="2400" dirty="0" smtClean="0"/>
              <a:t> OGC API </a:t>
            </a:r>
            <a:r>
              <a:rPr lang="fr-FR" sz="2400" dirty="0" err="1" smtClean="0"/>
              <a:t>connectors</a:t>
            </a:r>
            <a:r>
              <a:rPr lang="fr-FR" sz="2400" dirty="0" smtClean="0"/>
              <a:t> : </a:t>
            </a:r>
            <a:r>
              <a:rPr lang="fr-FR" sz="2400" dirty="0" err="1" smtClean="0"/>
              <a:t>extend</a:t>
            </a:r>
            <a:r>
              <a:rPr lang="fr-FR" sz="2400" dirty="0" smtClean="0"/>
              <a:t> </a:t>
            </a:r>
            <a:r>
              <a:rPr lang="fr-FR" sz="2400" dirty="0" err="1" smtClean="0"/>
              <a:t>IFC</a:t>
            </a:r>
            <a:r>
              <a:rPr lang="fr-FR" sz="2400" dirty="0" smtClean="0"/>
              <a:t> </a:t>
            </a:r>
            <a:r>
              <a:rPr lang="fr-FR" sz="2400" dirty="0" err="1" smtClean="0"/>
              <a:t>schema</a:t>
            </a:r>
            <a:r>
              <a:rPr lang="fr-FR" sz="2400" dirty="0" smtClean="0"/>
              <a:t> to </a:t>
            </a:r>
            <a:r>
              <a:rPr lang="fr-FR" sz="2400" dirty="0" err="1" smtClean="0"/>
              <a:t>handle</a:t>
            </a:r>
            <a:r>
              <a:rPr lang="fr-FR" sz="2400" dirty="0" smtClean="0"/>
              <a:t> « OGC API links »</a:t>
            </a:r>
          </a:p>
          <a:p>
            <a:pPr marL="800100" lvl="1" indent="-342900">
              <a:buFontTx/>
              <a:buChar char="-"/>
            </a:pPr>
            <a:r>
              <a:rPr lang="fr-FR" sz="2400" dirty="0" smtClean="0"/>
              <a:t>OGC API </a:t>
            </a:r>
            <a:r>
              <a:rPr lang="fr-FR" sz="2400" dirty="0" err="1" smtClean="0"/>
              <a:t>Feature</a:t>
            </a:r>
            <a:endParaRPr lang="fr-FR" sz="2400" dirty="0" smtClean="0"/>
          </a:p>
          <a:p>
            <a:pPr marL="800100" lvl="1" indent="-342900">
              <a:buFontTx/>
              <a:buChar char="-"/>
            </a:pPr>
            <a:r>
              <a:rPr lang="fr-FR" sz="2400" dirty="0" smtClean="0"/>
              <a:t>OGC </a:t>
            </a:r>
            <a:r>
              <a:rPr lang="fr-FR" sz="2400" dirty="0" err="1" smtClean="0"/>
              <a:t>SensorThings</a:t>
            </a:r>
            <a:r>
              <a:rPr lang="fr-FR" sz="2400" dirty="0" smtClean="0"/>
              <a:t> API</a:t>
            </a:r>
          </a:p>
          <a:p>
            <a:pPr marL="400050" indent="-342900">
              <a:buFontTx/>
              <a:buChar char="-"/>
            </a:pPr>
            <a:endParaRPr lang="fr-FR" sz="2400" dirty="0"/>
          </a:p>
          <a:p>
            <a:pPr marL="400050" indent="-342900">
              <a:buFontTx/>
              <a:buChar char="-"/>
            </a:pPr>
            <a:r>
              <a:rPr lang="fr-FR" sz="2400" dirty="0" err="1" smtClean="0"/>
              <a:t>Specifications</a:t>
            </a:r>
            <a:r>
              <a:rPr lang="fr-FR" sz="2400" dirty="0" smtClean="0"/>
              <a:t> to software </a:t>
            </a:r>
            <a:r>
              <a:rPr lang="fr-FR" sz="2400" dirty="0" err="1" smtClean="0"/>
              <a:t>vendors</a:t>
            </a:r>
            <a:r>
              <a:rPr lang="fr-FR" sz="2400" dirty="0" smtClean="0"/>
              <a:t> about </a:t>
            </a:r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behavior</a:t>
            </a:r>
            <a:r>
              <a:rPr lang="fr-FR" sz="2400" dirty="0" smtClean="0"/>
              <a:t> </a:t>
            </a:r>
            <a:r>
              <a:rPr lang="fr-FR" sz="2400" dirty="0" err="1" smtClean="0"/>
              <a:t>when</a:t>
            </a:r>
            <a:r>
              <a:rPr lang="fr-FR" sz="2400" dirty="0" smtClean="0"/>
              <a:t> </a:t>
            </a:r>
            <a:r>
              <a:rPr lang="fr-FR" sz="2400" dirty="0" err="1" smtClean="0"/>
              <a:t>dealing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OGC API </a:t>
            </a:r>
            <a:r>
              <a:rPr lang="fr-FR" sz="2400" dirty="0" err="1" smtClean="0"/>
              <a:t>connectors</a:t>
            </a:r>
            <a:r>
              <a:rPr lang="fr-FR" sz="2400" dirty="0" smtClean="0"/>
              <a:t> (</a:t>
            </a:r>
            <a:r>
              <a:rPr lang="fr-FR" sz="2400" dirty="0" err="1" smtClean="0"/>
              <a:t>resolve</a:t>
            </a:r>
            <a:r>
              <a:rPr lang="fr-FR" sz="2400" dirty="0" smtClean="0"/>
              <a:t> </a:t>
            </a:r>
            <a:r>
              <a:rPr lang="fr-FR" sz="2400" dirty="0" err="1" smtClean="0"/>
              <a:t>link</a:t>
            </a:r>
            <a:r>
              <a:rPr lang="fr-FR" sz="2400" dirty="0" smtClean="0"/>
              <a:t>)</a:t>
            </a:r>
            <a:endParaRPr lang="fr-FR" sz="2400" b="1" dirty="0"/>
          </a:p>
          <a:p>
            <a:endParaRPr lang="fr-FR" sz="2800" b="1" dirty="0"/>
          </a:p>
          <a:p>
            <a:endParaRPr lang="fr-FR" sz="2400" dirty="0"/>
          </a:p>
          <a:p>
            <a:pPr marL="57150" indent="0"/>
            <a:endParaRPr lang="fr-FR" sz="2400" dirty="0" smtClean="0"/>
          </a:p>
          <a:p>
            <a:pPr marL="57150" indent="0"/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Digital </a:t>
            </a:r>
            <a:r>
              <a:rPr lang="fr-FR" dirty="0" err="1" smtClean="0"/>
              <a:t>continuity</a:t>
            </a:r>
            <a:r>
              <a:rPr lang="fr-FR" dirty="0" smtClean="0"/>
              <a:t> for </a:t>
            </a:r>
            <a:r>
              <a:rPr lang="fr-FR" dirty="0" err="1" smtClean="0"/>
              <a:t>Geotechnics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62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5C1C3945C4834DAA414B57E91D04DA" ma:contentTypeVersion="12" ma:contentTypeDescription="Crée un document." ma:contentTypeScope="" ma:versionID="c6e5f8c2caaaafae397da2b36a3ad414">
  <xsd:schema xmlns:xsd="http://www.w3.org/2001/XMLSchema" xmlns:xs="http://www.w3.org/2001/XMLSchema" xmlns:p="http://schemas.microsoft.com/office/2006/metadata/properties" xmlns:ns3="ec063f51-e6a3-4d76-870e-ea1f1fe5b7a3" xmlns:ns4="c7c90527-8c72-4f03-a64f-46aa395610cc" targetNamespace="http://schemas.microsoft.com/office/2006/metadata/properties" ma:root="true" ma:fieldsID="b26e78b38164f57666aeef08b120cd02" ns3:_="" ns4:_="">
    <xsd:import namespace="ec063f51-e6a3-4d76-870e-ea1f1fe5b7a3"/>
    <xsd:import namespace="c7c90527-8c72-4f03-a64f-46aa39561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63f51-e6a3-4d76-870e-ea1f1fe5b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90527-8c72-4f03-a64f-46aa395610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15A292-34F3-420C-BC01-3CCC3C95B29C}">
  <ds:schemaRefs>
    <ds:schemaRef ds:uri="http://schemas.microsoft.com/office/2006/metadata/properties"/>
    <ds:schemaRef ds:uri="c7c90527-8c72-4f03-a64f-46aa395610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ec063f51-e6a3-4d76-870e-ea1f1fe5b7a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2FF041-87C5-467A-8717-F8A31D2089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D9BA1D-74C7-4D63-A10F-8ECB0A843C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63f51-e6a3-4d76-870e-ea1f1fe5b7a3"/>
    <ds:schemaRef ds:uri="c7c90527-8c72-4f03-a64f-46aa39561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425</Words>
  <Application>Microsoft Office PowerPoint</Application>
  <PresentationFormat>Grand écran</PresentationFormat>
  <Paragraphs>114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Calibri</vt:lpstr>
      <vt:lpstr>Open Sans</vt:lpstr>
      <vt:lpstr>Open Sans Light</vt:lpstr>
      <vt:lpstr>Open Sans Regular</vt:lpstr>
      <vt:lpstr>Open Sans Semibold</vt:lpstr>
      <vt:lpstr>Wingdings 2</vt:lpstr>
      <vt:lpstr>Office Theme</vt:lpstr>
      <vt:lpstr>1_Office Theme</vt:lpstr>
      <vt:lpstr>2_Office Theme</vt:lpstr>
      <vt:lpstr>Présentation PowerPoint</vt:lpstr>
      <vt:lpstr>buildingSmart International Summit March’21</vt:lpstr>
      <vt:lpstr>Philosophy / Rationale</vt:lpstr>
      <vt:lpstr>Today: What IFC enabled to do so far?</vt:lpstr>
      <vt:lpstr>Tomorrow: How BIM is (generally) foreseen in the future / Digital Twin</vt:lpstr>
      <vt:lpstr>Building tomorrow: What OGC standards can already enable to do</vt:lpstr>
      <vt:lpstr>Back to Beijing bSI Summit Oct’19: Presentation by BRGM, OYO and CSTB</vt:lpstr>
      <vt:lpstr>Application to GeoScience</vt:lpstr>
      <vt:lpstr>Digital continuity for Geotechnics</vt:lpstr>
      <vt:lpstr>Digital continuity for Geotechnics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Petrie</dc:creator>
  <cp:lastModifiedBy>Beaufils Mickael</cp:lastModifiedBy>
  <cp:revision>341</cp:revision>
  <cp:lastPrinted>2019-08-28T09:37:50Z</cp:lastPrinted>
  <dcterms:created xsi:type="dcterms:W3CDTF">2014-07-18T11:44:31Z</dcterms:created>
  <dcterms:modified xsi:type="dcterms:W3CDTF">2021-06-21T21:05:38Z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0x010100985C1C3945C4834DAA414B57E91D04DA</vt:lpwstr>
  </property>
</Properties>
</file>