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" descr=""/>
          <p:cNvPicPr/>
          <p:nvPr/>
        </p:nvPicPr>
        <p:blipFill>
          <a:blip r:embed="rId2"/>
          <a:stretch/>
        </p:blipFill>
        <p:spPr>
          <a:xfrm>
            <a:off x="365040" y="776160"/>
            <a:ext cx="8454240" cy="48996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333720" y="6219720"/>
            <a:ext cx="11559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4546a"/>
                </a:solidFill>
                <a:latin typeface="Times New Roman"/>
                <a:ea typeface="MS PGothic"/>
              </a:rPr>
              <a:t>OGC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" name="CustomShape 2" hidden="1"/>
          <p:cNvSpPr/>
          <p:nvPr/>
        </p:nvSpPr>
        <p:spPr>
          <a:xfrm>
            <a:off x="1498680" y="6270480"/>
            <a:ext cx="928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4546a"/>
                </a:solidFill>
                <a:latin typeface="Arial"/>
                <a:ea typeface="MS PGothic"/>
              </a:rPr>
              <a:t>®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8739360" y="214200"/>
            <a:ext cx="738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Arial"/>
                <a:ea typeface="MS PGothic"/>
              </a:rPr>
              <a:t>®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" name="Picture 10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2247120"/>
          </a:xfrm>
          <a:prstGeom prst="rect">
            <a:avLst/>
          </a:prstGeom>
          <a:ln>
            <a:noFill/>
          </a:ln>
        </p:spPr>
      </p:pic>
      <p:pic>
        <p:nvPicPr>
          <p:cNvPr id="5" name="Picture 11" descr=""/>
          <p:cNvPicPr/>
          <p:nvPr/>
        </p:nvPicPr>
        <p:blipFill>
          <a:blip r:embed="rId4"/>
          <a:stretch/>
        </p:blipFill>
        <p:spPr>
          <a:xfrm>
            <a:off x="380880" y="6095880"/>
            <a:ext cx="1380240" cy="608760"/>
          </a:xfrm>
          <a:prstGeom prst="rect">
            <a:avLst/>
          </a:prstGeom>
          <a:ln>
            <a:noFill/>
          </a:ln>
        </p:spPr>
      </p:pic>
      <p:pic>
        <p:nvPicPr>
          <p:cNvPr id="6" name="Picture 13" descr=""/>
          <p:cNvPicPr/>
          <p:nvPr/>
        </p:nvPicPr>
        <p:blipFill>
          <a:blip r:embed="rId5"/>
          <a:stretch/>
        </p:blipFill>
        <p:spPr>
          <a:xfrm>
            <a:off x="2254320" y="1123920"/>
            <a:ext cx="6558840" cy="15872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5" descr=""/>
          <p:cNvPicPr/>
          <p:nvPr/>
        </p:nvPicPr>
        <p:blipFill>
          <a:blip r:embed="rId2"/>
          <a:stretch/>
        </p:blipFill>
        <p:spPr>
          <a:xfrm>
            <a:off x="365040" y="776160"/>
            <a:ext cx="8454240" cy="4899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333720" y="6219720"/>
            <a:ext cx="11559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4546a"/>
                </a:solidFill>
                <a:latin typeface="Times New Roman"/>
                <a:ea typeface="MS PGothic"/>
              </a:rPr>
              <a:t>OGC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498680" y="6270480"/>
            <a:ext cx="928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4546a"/>
                </a:solidFill>
                <a:latin typeface="Arial"/>
                <a:ea typeface="MS PGothic"/>
              </a:rPr>
              <a:t>®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5" descr=""/>
          <p:cNvPicPr/>
          <p:nvPr/>
        </p:nvPicPr>
        <p:blipFill>
          <a:blip r:embed="rId2"/>
          <a:stretch/>
        </p:blipFill>
        <p:spPr>
          <a:xfrm>
            <a:off x="365040" y="776160"/>
            <a:ext cx="8454240" cy="4899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333720" y="6219720"/>
            <a:ext cx="11559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4546a"/>
                </a:solidFill>
                <a:latin typeface="Times New Roman"/>
                <a:ea typeface="MS PGothic"/>
              </a:rPr>
              <a:t>OGC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98680" y="6270480"/>
            <a:ext cx="928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4546a"/>
                </a:solidFill>
                <a:latin typeface="Arial"/>
                <a:ea typeface="MS PGothic"/>
              </a:rPr>
              <a:t>®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opengeospatial/ogc_api_coverages/projects/1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opengeospatial/ogc_api_coverages/projects/1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opengeospatial/ogc_api_coverages/projects/1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cmheazel@heazeltech.com" TargetMode="External"/><Relationship Id="rId2" Type="http://schemas.openxmlformats.org/officeDocument/2006/relationships/hyperlink" Target="mailto:baumann@rsdaman.com" TargetMode="External"/><Relationship Id="rId3" Type="http://schemas.openxmlformats.org/officeDocument/2006/relationships/hyperlink" Target="mailto:stephan.meissl@eox.at" TargetMode="External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opengeospatial/OGC-API-Hackathon-2019/issues/8" TargetMode="External"/><Relationship Id="rId2" Type="http://schemas.openxmlformats.org/officeDocument/2006/relationships/hyperlink" Target="https://github.com/opengeospatial/oapi_common/issues/29" TargetMode="External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62120" y="3276720"/>
            <a:ext cx="77716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 Black"/>
                <a:ea typeface="MS PGothic"/>
              </a:rPr>
              <a:t>OGC API Coverages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47920" y="4572000"/>
            <a:ext cx="64000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92e5c"/>
                </a:solidFill>
                <a:latin typeface="Arial"/>
                <a:ea typeface="MS PGothic"/>
              </a:rPr>
              <a:t>OGC API Hackathon 2019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92e5c"/>
                </a:solidFill>
                <a:latin typeface="Arial"/>
                <a:ea typeface="MS PGothic"/>
              </a:rPr>
              <a:t>London, United Kingdom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92e5c"/>
                </a:solidFill>
                <a:latin typeface="Arial"/>
                <a:ea typeface="MS PGothic"/>
              </a:rPr>
              <a:t>20 June 2019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009960" y="6400800"/>
            <a:ext cx="32760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724280" y="1253880"/>
            <a:ext cx="913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30040" y="249120"/>
            <a:ext cx="868284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Intro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45960" y="1279440"/>
            <a:ext cx="8457480" cy="48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3280" indent="-232560">
              <a:lnSpc>
                <a:spcPct val="100000"/>
              </a:lnSpc>
              <a:spcBef>
                <a:spcPts val="479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44546a"/>
                </a:solidFill>
                <a:latin typeface="Arial"/>
                <a:ea typeface="MS PGothic"/>
              </a:rPr>
              <a:t>Establishes how to access coverages as defined by the Coverage Implementation Schema (CIS) 1.1 through OpenAPI</a:t>
            </a:r>
            <a:endParaRPr b="0" lang="en-US" sz="24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79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44546a"/>
                </a:solidFill>
                <a:latin typeface="Arial"/>
                <a:ea typeface="MS PGothic"/>
              </a:rPr>
              <a:t>Current scope</a:t>
            </a:r>
            <a:endParaRPr b="0" lang="en-US" sz="24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Only gridded coverages are addressed, not MultiPoint/Curve/Surface/SolidCoverages. </a:t>
            </a:r>
            <a:endParaRPr b="0" lang="en-US" sz="20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Only GeneralGridCoverage is addressed, other coverage types will follow later. </a:t>
            </a:r>
            <a:endParaRPr b="0" lang="en-US" sz="20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Only coverage extraction functionality is considered, not general processing</a:t>
            </a:r>
            <a:endParaRPr b="0" lang="en-US" sz="20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Subsetting is considered in the query component only for now.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973240" y="6553080"/>
            <a:ext cx="3199680" cy="227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1840" y="136440"/>
            <a:ext cx="868284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Paths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85800" y="1135800"/>
            <a:ext cx="8457480" cy="54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From Common</a:t>
            </a:r>
            <a:endParaRPr b="0" lang="en-US" sz="20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</a:t>
            </a:r>
            <a:endParaRPr b="0" lang="en-US" sz="16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/api</a:t>
            </a:r>
            <a:endParaRPr b="0" lang="en-US" sz="16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/conformance </a:t>
            </a:r>
            <a:endParaRPr b="0" lang="en-US" sz="16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 </a:t>
            </a:r>
            <a:endParaRPr b="0" lang="en-US" sz="16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</a:t>
            </a:r>
            <a:endParaRPr b="0" lang="en-US" sz="16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</a:t>
            </a:r>
            <a:endParaRPr b="0" lang="en-US" sz="20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list of coverages in the collection. Supports bbox parameter.</a:t>
            </a:r>
            <a:endParaRPr b="0" lang="en-US" sz="16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/collections/{collectionId}/coverages/{coverageID}</a:t>
            </a:r>
            <a:endParaRPr b="0" lang="en-US" sz="20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the coverage itself. Typically as an image file.</a:t>
            </a:r>
            <a:endParaRPr b="0" lang="en-US" sz="16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/collections/{collectionId}/coverages/{coverageID}/domainset</a:t>
            </a:r>
            <a:endParaRPr b="0" lang="en-US" sz="20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a description of the domain set of the coverage</a:t>
            </a:r>
            <a:endParaRPr b="0" lang="en-US" sz="16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/collections/{collectionId}/coverages/{coverageID}/rangetype</a:t>
            </a:r>
            <a:endParaRPr b="0" lang="en-US" sz="20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a description of the range type of the coverage</a:t>
            </a:r>
            <a:endParaRPr b="0" lang="en-US" sz="16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/collections/{collectionId}/coverages/{coverageID}/metadata</a:t>
            </a:r>
            <a:endParaRPr b="0" lang="en-US" sz="2000" spc="-1" strike="noStrike">
              <a:latin typeface="Arial"/>
            </a:endParaRPr>
          </a:p>
          <a:p>
            <a:pPr lvl="1" marL="569880" indent="-221400">
              <a:lnSpc>
                <a:spcPct val="100000"/>
              </a:lnSpc>
              <a:spcBef>
                <a:spcPts val="1134"/>
              </a:spcBef>
              <a:buClr>
                <a:srgbClr val="092e5c"/>
              </a:buClr>
              <a:buFont typeface="Symbol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additional metadata about a coverage.</a:t>
            </a:r>
            <a:endParaRPr b="0" lang="en-US" sz="16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1417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2973240" y="6553080"/>
            <a:ext cx="3199680" cy="227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31840" y="136440"/>
            <a:ext cx="868284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Issues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45960" y="1279440"/>
            <a:ext cx="845748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21: Tree structure vs features API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features and coverages in same service?</a:t>
            </a:r>
            <a:endParaRPr b="0" lang="en-US" sz="20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19: Identifier syntax for OAPI Common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any restrictions (cf. NCNAME)</a:t>
            </a:r>
            <a:endParaRPr b="0" lang="en-US" sz="20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15: What extensions should API Coverages have?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CRS transformation extension - part of common?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Guidance for extensions &amp; application profiles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973240" y="6553080"/>
            <a:ext cx="3199680" cy="227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38080" y="5105520"/>
            <a:ext cx="7543080" cy="47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CG Times"/>
                <a:ea typeface="MS PGothic"/>
                <a:hlinkClick r:id="rId1"/>
              </a:rPr>
              <a:t>https://github.com/opengeospatial/ogc_api_coverages/projects/1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31840" y="136440"/>
            <a:ext cx="868284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Issues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45960" y="1279440"/>
            <a:ext cx="845748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HTML representation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13: HTML not optimal for findabilty/discovery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14: Coverage representation in HTML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Hypermedia As The Engine Of Application State (HATEOAS) https://en.wikipedia.org/wiki/HATEOAS</a:t>
            </a:r>
            <a:endParaRPr b="0" lang="en-US" sz="20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9: Make use of HTTP headers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Multiple formats in one request (multipart/related; JSON + GeoTIFF)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Guidance from common (#28)</a:t>
            </a:r>
            <a:endParaRPr b="0" lang="en-US" sz="20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973240" y="6553080"/>
            <a:ext cx="3199680" cy="227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38080" y="5105520"/>
            <a:ext cx="7543080" cy="47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CG Times"/>
                <a:ea typeface="MS PGothic"/>
                <a:hlinkClick r:id="rId1"/>
              </a:rPr>
              <a:t>https://github.com/opengeospatial/ogc_api_coverages/projects/1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31840" y="136440"/>
            <a:ext cx="868284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Issues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45960" y="1279440"/>
            <a:ext cx="845748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8: Coverage collections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Hierarchies, nesting, member of more than one set, and not member of any set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Unique IDs needed?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OpenAPI Common - CRS: representation of same coverage in different CRS</a:t>
            </a:r>
            <a:endParaRPr b="0" lang="en-US" sz="2000" spc="-1" strike="noStrike">
              <a:latin typeface="Arial"/>
            </a:endParaRPr>
          </a:p>
          <a:p>
            <a:pPr marL="233280" indent="-2325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5: How to model resource (sub) selection based on the coverage model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Guidance for using conformance classes from common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2973240" y="6553080"/>
            <a:ext cx="3199680" cy="227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38080" y="5105520"/>
            <a:ext cx="7543080" cy="47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CG Times"/>
                <a:ea typeface="MS PGothic"/>
                <a:hlinkClick r:id="rId1"/>
              </a:rPr>
              <a:t>https://github.com/opengeospatial/ogc_api_coverages/projects/1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33520" y="1905120"/>
            <a:ext cx="77716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44546a"/>
                </a:solidFill>
                <a:latin typeface="Arial"/>
                <a:ea typeface="MS PGothic"/>
              </a:rPr>
              <a:t>Points of Contact: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Chuck Heazel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Arial"/>
                <a:ea typeface="MS PGothic"/>
                <a:hlinkClick r:id="rId1"/>
              </a:rPr>
              <a:t>cmheazel@heazeltech.com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Peter Baumann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Arial"/>
                <a:ea typeface="MS PGothic"/>
                <a:hlinkClick r:id="rId2"/>
              </a:rPr>
              <a:t>baumann@rsdaman.com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Stephan Meißl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Arial"/>
                <a:ea typeface="MS PGothic"/>
                <a:hlinkClick r:id="rId3"/>
              </a:rPr>
              <a:t>stephan.meissl@eox.at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973240" y="6553080"/>
            <a:ext cx="3199680" cy="227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3600"/>
            <a:ext cx="8229240" cy="54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latin typeface="Arial"/>
              </a:rPr>
              <a:t>/collections/{id}/items URL &amp; response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04520"/>
            <a:ext cx="41148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/collections/landuse/items/ - common and features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/collections/landuse/coverages/ - even valid?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Does common have guidance on these URLs and what they shall return?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E.g. /items gives features themselves. Should /coverages also return coverages or is covDesc fine?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663440" y="975240"/>
            <a:ext cx="4305600" cy="5741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35800"/>
            <a:ext cx="82292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Root paths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Resource specific collections, hierarchies, etc.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What about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/hierarchies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/mosaics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Allowed by common???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hlinkClick r:id="rId1"/>
              </a:rPr>
              <a:t>https://github.com/opengeospatial/OGC-API-Hackathon-2019/issues/8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Version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Where to report service version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  <a:hlinkClick r:id="rId2"/>
              </a:rPr>
              <a:t>https://github.com/opengeospatial/oapi_common/issues/29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Application>LibreOffice/6.0.7.3$Linux_X86_64 LibreOffice_project/00m0$Build-3</Application>
  <Words>359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2015-09-08T23:47:11Z</dcterms:created>
  <dc:creator>Scott Simmons</dc:creator>
  <dc:description/>
  <dc:language>en-US</dc:language>
  <cp:lastModifiedBy/>
  <cp:lastPrinted>2003-02-03T21:59:32Z</cp:lastPrinted>
  <dcterms:modified xsi:type="dcterms:W3CDTF">2019-06-20T14:19:15Z</dcterms:modified>
  <cp:revision>98</cp:revision>
  <dc:subject>OGC TC/PC</dc:subject>
  <dc:title>Volunteered Geographic Information (VGI)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