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  <p:sldMasterId id="2147483660" r:id="rId2"/>
    <p:sldMasterId id="2147483663" r:id="rId3"/>
    <p:sldMasterId id="2147483666" r:id="rId4"/>
  </p:sldMasterIdLst>
  <p:notesMasterIdLst>
    <p:notesMasterId r:id="rId8"/>
  </p:notesMasterIdLst>
  <p:handoutMasterIdLst>
    <p:handoutMasterId r:id="rId9"/>
  </p:handoutMasterIdLst>
  <p:sldIdLst>
    <p:sldId id="287" r:id="rId5"/>
    <p:sldId id="289" r:id="rId6"/>
    <p:sldId id="29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s1" initials="U" lastIdx="1" clrIdx="0">
    <p:extLst>
      <p:ext uri="{19B8F6BF-5375-455C-9EA6-DF929625EA0E}">
        <p15:presenceInfo xmlns:p15="http://schemas.microsoft.com/office/powerpoint/2012/main" userId="S::office365a@redflashgroup.com::29337bfe-bcdc-4963-a64e-ab88f009bbc4" providerId="AD"/>
      </p:ext>
    </p:extLst>
  </p:cmAuthor>
  <p:cmAuthor id="2" name="Erick Felsey" initials="EF" lastIdx="1" clrIdx="1">
    <p:extLst>
      <p:ext uri="{19B8F6BF-5375-455C-9EA6-DF929625EA0E}">
        <p15:presenceInfo xmlns:p15="http://schemas.microsoft.com/office/powerpoint/2012/main" userId="S::erick@elearningmind.com::92ba58ee-c2fc-42d9-9196-061e6b82511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92745"/>
    <a:srgbClr val="F2F2F2"/>
    <a:srgbClr val="D6DCE5"/>
    <a:srgbClr val="0A1F60"/>
    <a:srgbClr val="2ED0FF"/>
    <a:srgbClr val="6DD6EC"/>
    <a:srgbClr val="BEF7FA"/>
    <a:srgbClr val="A7F1FB"/>
    <a:srgbClr val="A6E7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85106" autoAdjust="0"/>
  </p:normalViewPr>
  <p:slideViewPr>
    <p:cSldViewPr snapToGrid="0" snapToObjects="1">
      <p:cViewPr varScale="1">
        <p:scale>
          <a:sx n="96" d="100"/>
          <a:sy n="96" d="100"/>
        </p:scale>
        <p:origin x="17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3" d="100"/>
          <a:sy n="123" d="100"/>
        </p:scale>
        <p:origin x="49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3537F67-8843-42B4-9051-D6F4A61DD2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3B5AC-6035-4FCB-ACBF-BFFD34ED4E3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0AEA4-3F19-4F42-91AE-A93231ABB6AE}" type="datetimeFigureOut">
              <a:rPr lang="en-US" smtClean="0"/>
              <a:t>9/22/20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6D496-F68B-4433-9AEF-E7D73F3FD8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8BF13-2098-43A7-AF3D-88038BED56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12071-85AE-4634-ADF4-671944AD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62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64895-6A18-451E-B7CB-0F11BB972913}" type="datetimeFigureOut">
              <a:rPr lang="en-US" smtClean="0"/>
              <a:t>9/22/20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BFD32-2F24-4FA9-B7DE-53D90324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0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linkedin.com/company/open-geospatial-consortium" TargetMode="External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2.png"/><Relationship Id="rId4" Type="http://schemas.openxmlformats.org/officeDocument/2006/relationships/hyperlink" Target="https://twitter.com/opengeospatial?ref_src=twsrc%5Egoogle%7Ctwcamp%5Eserp%7Ctwgr%5Eauthor" TargetMode="Externa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linkedin.com/company/open-geospatial-consortium" TargetMode="External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2.png"/><Relationship Id="rId4" Type="http://schemas.openxmlformats.org/officeDocument/2006/relationships/hyperlink" Target="https://twitter.com/opengeospatial?ref_src=twsrc%5Egoogle%7Ctwcamp%5Eserp%7Ctwgr%5Eautho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52092-82D1-461F-807E-84F5B15DC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26E5D17-F33D-4327-A7B8-A6331A0F7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A4D5ED7-4916-4EF5-9B14-DD6D0EE6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6162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FAF647A-F430-493F-8C59-3B8606183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07" y="1162838"/>
            <a:ext cx="10515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BA26529-85C0-4F43-A661-C246EECB0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F4EB3E8-5FEC-4C3E-A5D3-50A8AFCC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822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46320-0324-4809-B373-A030DCF95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69129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61D4E-334B-43FF-8C44-6087A8997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69129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66660E1-DC61-49B7-B1BF-758191AD8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8CEC819-3D8B-4945-9089-704318659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085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8C676-7022-455C-BC96-C417EAD0C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325950" y="1169129"/>
            <a:ext cx="551075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FC6BE87-7DC1-4304-9721-F91A29FAEA3F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8200" y="1169129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1033C92-6E24-468B-B940-53DC3CAD3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41B954B2-D76F-441F-9CC1-B9786CEA2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390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F54E6A5-FBEC-4C3A-B47B-6D153CDEB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8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E12AB-4740-48C7-A306-8BC65841A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615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sig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EB54FDB-76A2-4243-86B5-611386F46E7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51944" y="6109215"/>
            <a:ext cx="436507" cy="436507"/>
          </a:xfrm>
          <a:prstGeom prst="rect">
            <a:avLst/>
          </a:prstGeom>
        </p:spPr>
      </p:pic>
      <p:pic>
        <p:nvPicPr>
          <p:cNvPr id="13" name="Picture 12" descr="A picture containing shirt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A76BF76E-0419-4D4C-A49E-9895A6B5461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475716" y="6022887"/>
            <a:ext cx="598016" cy="598016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563F8E6-7209-4995-BB0C-79F5A590D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84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sig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E57135AE-A9F7-49E4-A4C5-F848A82772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51944" y="6109215"/>
            <a:ext cx="436507" cy="436507"/>
          </a:xfrm>
          <a:prstGeom prst="rect">
            <a:avLst/>
          </a:prstGeom>
        </p:spPr>
      </p:pic>
      <p:pic>
        <p:nvPicPr>
          <p:cNvPr id="10" name="Picture 9" descr="A picture containing shirt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029A5884-52CE-4BD4-B4CC-F852684E8D1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475716" y="6022887"/>
            <a:ext cx="598016" cy="598016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382FF6-9475-4B95-8754-697DEAD1A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6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heme" Target="../theme/theme4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BAAD1DE8-F1F5-4FAF-963B-2A354EA7A4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" t="18712" r="1153" b="74465"/>
          <a:stretch/>
        </p:blipFill>
        <p:spPr>
          <a:xfrm>
            <a:off x="0" y="833"/>
            <a:ext cx="12192000" cy="951172"/>
          </a:xfrm>
          <a:prstGeom prst="rect">
            <a:avLst/>
          </a:prstGeom>
        </p:spPr>
      </p:pic>
      <p:pic>
        <p:nvPicPr>
          <p:cNvPr id="13" name="Picture 12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8652D866-B14F-454C-BDF6-5545A022FB29}"/>
              </a:ext>
            </a:extLst>
          </p:cNvPr>
          <p:cNvPicPr>
            <a:picLocks/>
          </p:cNvPicPr>
          <p:nvPr userDrawn="1"/>
        </p:nvPicPr>
        <p:blipFill rotWithShape="1">
          <a:blip r:embed="rId7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535" b="63720"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50DF1-7CB9-4ADA-A6E3-3CDCA86EF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107" y="116283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AD972-4108-434B-AA8C-8EFF7EECE85D}"/>
              </a:ext>
            </a:extLst>
          </p:cNvPr>
          <p:cNvSpPr txBox="1"/>
          <p:nvPr userDrawn="1"/>
        </p:nvSpPr>
        <p:spPr>
          <a:xfrm>
            <a:off x="10575181" y="31837"/>
            <a:ext cx="1429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197B7C-A314-4779-BD55-2FC2CEB16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C634C5-3617-497F-B2D8-90501346CE33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98B25B4-87D2-40A8-8FCE-9DC7E68F0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45953386-97ED-4C4D-B208-AB8727D6635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6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2" r:id="rId2"/>
    <p:sldLayoutId id="2147483710" r:id="rId3"/>
    <p:sldLayoutId id="2147483715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>
              <a:lumMod val="95000"/>
            </a:schemeClr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2800" kern="1200">
          <a:solidFill>
            <a:srgbClr val="09274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tar, night, sky, rain&#10;&#10;Description automatically generated">
            <a:extLst>
              <a:ext uri="{FF2B5EF4-FFF2-40B4-BE49-F238E27FC236}">
                <a16:creationId xmlns:a16="http://schemas.microsoft.com/office/drawing/2014/main" id="{7B2C781C-F1D4-43C0-8B19-F550E83D95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8" y="-10012"/>
            <a:ext cx="5689757" cy="65050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824283-A9D3-422D-9507-DB546AE54C2D}"/>
              </a:ext>
            </a:extLst>
          </p:cNvPr>
          <p:cNvSpPr/>
          <p:nvPr userDrawn="1"/>
        </p:nvSpPr>
        <p:spPr>
          <a:xfrm>
            <a:off x="5441795" y="-10014"/>
            <a:ext cx="6750205" cy="65124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60A2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51AAC2-6396-4424-BF19-D890A992B45C}"/>
              </a:ext>
            </a:extLst>
          </p:cNvPr>
          <p:cNvSpPr txBox="1"/>
          <p:nvPr userDrawn="1"/>
        </p:nvSpPr>
        <p:spPr>
          <a:xfrm>
            <a:off x="5724298" y="457198"/>
            <a:ext cx="5590447" cy="80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US" sz="60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What is OGC?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D50D0E-47C9-4289-9377-7039660FA830}"/>
              </a:ext>
            </a:extLst>
          </p:cNvPr>
          <p:cNvSpPr txBox="1"/>
          <p:nvPr userDrawn="1"/>
        </p:nvSpPr>
        <p:spPr>
          <a:xfrm>
            <a:off x="5869260" y="1548523"/>
            <a:ext cx="57837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Global consortium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representing over 500 industry, government, research and academic member organizations: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78EA83-B972-44E2-8502-877E21BD0A4E}"/>
              </a:ext>
            </a:extLst>
          </p:cNvPr>
          <p:cNvCxnSpPr>
            <a:cxnSpLocks/>
          </p:cNvCxnSpPr>
          <p:nvPr userDrawn="1"/>
        </p:nvCxnSpPr>
        <p:spPr>
          <a:xfrm>
            <a:off x="5952197" y="1185765"/>
            <a:ext cx="1385228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5738DE-268C-49A1-9F15-630125AB7E22}"/>
              </a:ext>
            </a:extLst>
          </p:cNvPr>
          <p:cNvSpPr txBox="1"/>
          <p:nvPr userDrawn="1"/>
        </p:nvSpPr>
        <p:spPr>
          <a:xfrm>
            <a:off x="2682362" y="709053"/>
            <a:ext cx="1423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Communities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36D778-491D-4733-BD13-4BC240378364}"/>
              </a:ext>
            </a:extLst>
          </p:cNvPr>
          <p:cNvSpPr txBox="1"/>
          <p:nvPr userDrawn="1"/>
        </p:nvSpPr>
        <p:spPr>
          <a:xfrm>
            <a:off x="5842419" y="2966634"/>
            <a:ext cx="63495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hub for thought leadership and innovation </a:t>
            </a: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b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things related to location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AF216B-3971-4E4D-8083-2287E9E9CB78}"/>
              </a:ext>
            </a:extLst>
          </p:cNvPr>
          <p:cNvSpPr txBox="1"/>
          <p:nvPr userDrawn="1"/>
        </p:nvSpPr>
        <p:spPr>
          <a:xfrm>
            <a:off x="3281069" y="1759532"/>
            <a:ext cx="1518601" cy="52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 Expertise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EBF33A-666B-47CD-9AD2-C722B6F61016}"/>
              </a:ext>
            </a:extLst>
          </p:cNvPr>
          <p:cNvSpPr txBox="1"/>
          <p:nvPr userDrawn="1"/>
        </p:nvSpPr>
        <p:spPr>
          <a:xfrm>
            <a:off x="3720640" y="2810002"/>
            <a:ext cx="1612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Thought Leadership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46BEC0-AED8-46D5-800D-23299C632733}"/>
              </a:ext>
            </a:extLst>
          </p:cNvPr>
          <p:cNvSpPr txBox="1"/>
          <p:nvPr userDrawn="1"/>
        </p:nvSpPr>
        <p:spPr>
          <a:xfrm>
            <a:off x="4137312" y="4910959"/>
            <a:ext cx="1225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Standards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7E5300-143A-47B9-A37C-143FDA06EDBF}"/>
              </a:ext>
            </a:extLst>
          </p:cNvPr>
          <p:cNvSpPr txBox="1"/>
          <p:nvPr userDrawn="1"/>
        </p:nvSpPr>
        <p:spPr>
          <a:xfrm>
            <a:off x="4051628" y="3860481"/>
            <a:ext cx="1214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Trusted Forum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7D05123-7DEC-45A2-BF48-CB4F45FCBFF9}"/>
              </a:ext>
            </a:extLst>
          </p:cNvPr>
          <p:cNvCxnSpPr>
            <a:cxnSpLocks/>
          </p:cNvCxnSpPr>
          <p:nvPr userDrawn="1"/>
        </p:nvCxnSpPr>
        <p:spPr>
          <a:xfrm>
            <a:off x="1719621" y="970663"/>
            <a:ext cx="938430" cy="0"/>
          </a:xfrm>
          <a:prstGeom prst="line">
            <a:avLst/>
          </a:prstGeom>
          <a:ln>
            <a:solidFill>
              <a:srgbClr val="6DD6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06FF68A-BE1D-4769-9DDE-1DD0718933EA}"/>
              </a:ext>
            </a:extLst>
          </p:cNvPr>
          <p:cNvCxnSpPr>
            <a:cxnSpLocks/>
          </p:cNvCxnSpPr>
          <p:nvPr userDrawn="1"/>
        </p:nvCxnSpPr>
        <p:spPr>
          <a:xfrm>
            <a:off x="2280060" y="2038472"/>
            <a:ext cx="991319" cy="0"/>
          </a:xfrm>
          <a:prstGeom prst="line">
            <a:avLst/>
          </a:prstGeom>
          <a:ln>
            <a:solidFill>
              <a:srgbClr val="BEF7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FABBC1D-4520-465A-AAB6-25303685BDBD}"/>
              </a:ext>
            </a:extLst>
          </p:cNvPr>
          <p:cNvCxnSpPr>
            <a:cxnSpLocks/>
          </p:cNvCxnSpPr>
          <p:nvPr userDrawn="1"/>
        </p:nvCxnSpPr>
        <p:spPr>
          <a:xfrm>
            <a:off x="2570179" y="3075559"/>
            <a:ext cx="1079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7C087A-3B66-4E3A-B650-C8E8211A354D}"/>
              </a:ext>
            </a:extLst>
          </p:cNvPr>
          <p:cNvCxnSpPr/>
          <p:nvPr userDrawn="1"/>
        </p:nvCxnSpPr>
        <p:spPr>
          <a:xfrm>
            <a:off x="2668499" y="4099335"/>
            <a:ext cx="1373748" cy="0"/>
          </a:xfrm>
          <a:prstGeom prst="line">
            <a:avLst/>
          </a:prstGeom>
          <a:ln>
            <a:solidFill>
              <a:srgbClr val="A7F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70CFCE9-4062-4014-8F61-40F0062D1B54}"/>
              </a:ext>
            </a:extLst>
          </p:cNvPr>
          <p:cNvCxnSpPr>
            <a:cxnSpLocks/>
          </p:cNvCxnSpPr>
          <p:nvPr userDrawn="1"/>
        </p:nvCxnSpPr>
        <p:spPr>
          <a:xfrm>
            <a:off x="2991849" y="5175832"/>
            <a:ext cx="1114025" cy="0"/>
          </a:xfrm>
          <a:prstGeom prst="line">
            <a:avLst/>
          </a:prstGeom>
          <a:ln>
            <a:solidFill>
              <a:srgbClr val="A6E7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C4FB14-4BBB-495D-8986-A4A3E1053D8D}"/>
              </a:ext>
            </a:extLst>
          </p:cNvPr>
          <p:cNvSpPr txBox="1"/>
          <p:nvPr userDrawn="1"/>
        </p:nvSpPr>
        <p:spPr>
          <a:xfrm>
            <a:off x="5842419" y="4819117"/>
            <a:ext cx="63495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consensus-based open standards organization </a:t>
            </a: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 information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8FC4B8-5E3F-4EBC-BA10-AAE0E300E381}"/>
              </a:ext>
            </a:extLst>
          </p:cNvPr>
          <p:cNvSpPr txBox="1"/>
          <p:nvPr userDrawn="1"/>
        </p:nvSpPr>
        <p:spPr>
          <a:xfrm>
            <a:off x="5842419" y="3892876"/>
            <a:ext cx="63495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neutral and trusted forum </a:t>
            </a: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b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tackling interoperability issues within and across communities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C15780-4A67-4428-8E17-EC5E95832895}"/>
              </a:ext>
            </a:extLst>
          </p:cNvPr>
          <p:cNvSpPr txBox="1"/>
          <p:nvPr userDrawn="1"/>
        </p:nvSpPr>
        <p:spPr>
          <a:xfrm>
            <a:off x="662116" y="5265370"/>
            <a:ext cx="1897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pic>
        <p:nvPicPr>
          <p:cNvPr id="27" name="Picture 26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424DC046-7E24-4C41-9851-06E0B4DEDF8C}"/>
              </a:ext>
            </a:extLst>
          </p:cNvPr>
          <p:cNvPicPr>
            <a:picLocks/>
          </p:cNvPicPr>
          <p:nvPr userDrawn="1"/>
        </p:nvPicPr>
        <p:blipFill rotWithShape="1">
          <a:blip r:embed="rId4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535" b="63720"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7D29AD2-AF62-47EE-AEE9-224A0BB53668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ADD31773-BFA5-4F96-BD69-A4FA49334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3" name="Picture 32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32F96E37-490A-4AE9-B5F8-3CC5C4722FA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0A513AF-3F0E-4BF4-A409-0E6A02E99C50}"/>
              </a:ext>
            </a:extLst>
          </p:cNvPr>
          <p:cNvSpPr/>
          <p:nvPr userDrawn="1"/>
        </p:nvSpPr>
        <p:spPr>
          <a:xfrm>
            <a:off x="0" y="6560736"/>
            <a:ext cx="1219199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en-US" sz="1000" b="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Copyright © 2020 Open Geospatial Consortium</a:t>
            </a:r>
          </a:p>
        </p:txBody>
      </p:sp>
    </p:spTree>
    <p:extLst>
      <p:ext uri="{BB962C8B-B14F-4D97-AF65-F5344CB8AC3E}">
        <p14:creationId xmlns:p14="http://schemas.microsoft.com/office/powerpoint/2010/main" val="405938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laptop, indoor, computer, person&#10;&#10;Description automatically generated">
            <a:extLst>
              <a:ext uri="{FF2B5EF4-FFF2-40B4-BE49-F238E27FC236}">
                <a16:creationId xmlns:a16="http://schemas.microsoft.com/office/drawing/2014/main" id="{B5445D77-1EFD-483D-A03A-EF38776DC6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0564"/>
          <a:stretch/>
        </p:blipFill>
        <p:spPr>
          <a:xfrm>
            <a:off x="0" y="7620"/>
            <a:ext cx="6763432" cy="64896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465E5B-22B8-4E72-B835-DF9A4CFD14C9}"/>
              </a:ext>
            </a:extLst>
          </p:cNvPr>
          <p:cNvSpPr/>
          <p:nvPr userDrawn="1"/>
        </p:nvSpPr>
        <p:spPr>
          <a:xfrm>
            <a:off x="6297731" y="0"/>
            <a:ext cx="5902712" cy="64972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EB67D19A-99E1-4749-A4A8-10A9B5F7EA33}"/>
              </a:ext>
            </a:extLst>
          </p:cNvPr>
          <p:cNvPicPr>
            <a:picLocks/>
          </p:cNvPicPr>
          <p:nvPr userDrawn="1"/>
        </p:nvPicPr>
        <p:blipFill rotWithShape="1">
          <a:blip r:embed="rId4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535" b="63720"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4C919E-6033-44D8-A82E-BAC7C8B41DA4}"/>
              </a:ext>
            </a:extLst>
          </p:cNvPr>
          <p:cNvSpPr/>
          <p:nvPr userDrawn="1"/>
        </p:nvSpPr>
        <p:spPr>
          <a:xfrm>
            <a:off x="-2304" y="6430"/>
            <a:ext cx="6307631" cy="1957137"/>
          </a:xfrm>
          <a:prstGeom prst="rect">
            <a:avLst/>
          </a:prstGeom>
          <a:solidFill>
            <a:srgbClr val="060A24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2C3632-C874-4FE5-988C-668B6AA0FA2A}"/>
              </a:ext>
            </a:extLst>
          </p:cNvPr>
          <p:cNvSpPr/>
          <p:nvPr userDrawn="1"/>
        </p:nvSpPr>
        <p:spPr>
          <a:xfrm>
            <a:off x="6305328" y="7406"/>
            <a:ext cx="5902712" cy="1957137"/>
          </a:xfrm>
          <a:prstGeom prst="rect">
            <a:avLst/>
          </a:prstGeom>
          <a:solidFill>
            <a:srgbClr val="092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3F7420-6F97-420E-AB6D-7DCC48B44A70}"/>
              </a:ext>
            </a:extLst>
          </p:cNvPr>
          <p:cNvSpPr txBox="1"/>
          <p:nvPr userDrawn="1"/>
        </p:nvSpPr>
        <p:spPr>
          <a:xfrm>
            <a:off x="6529135" y="383248"/>
            <a:ext cx="5505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The world’s leading and comprehensive community of experts making location data more findable, accessible, interoperable and reusable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A23890-AF8D-4846-8121-CDF7ADE81E24}"/>
              </a:ext>
            </a:extLst>
          </p:cNvPr>
          <p:cNvSpPr txBox="1"/>
          <p:nvPr userDrawn="1"/>
        </p:nvSpPr>
        <p:spPr>
          <a:xfrm>
            <a:off x="6935536" y="2226115"/>
            <a:ext cx="1845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Commercial</a:t>
            </a:r>
            <a:endParaRPr lang="en-US" sz="1600" b="1" dirty="0">
              <a:solidFill>
                <a:srgbClr val="002060"/>
              </a:solidFill>
              <a:latin typeface="Arial" panose="020B0604020202020204" pitchFamily="34" charset="0"/>
              <a:ea typeface="MS PGothic" charset="-128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EC0237-CA9B-459A-9D1C-A8F9952C7102}"/>
              </a:ext>
            </a:extLst>
          </p:cNvPr>
          <p:cNvSpPr txBox="1"/>
          <p:nvPr userDrawn="1"/>
        </p:nvSpPr>
        <p:spPr>
          <a:xfrm>
            <a:off x="6935535" y="3552272"/>
            <a:ext cx="2062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Government</a:t>
            </a:r>
            <a:endParaRPr lang="en-US" sz="1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75ED4-BB99-419E-8740-98414831B88D}"/>
              </a:ext>
            </a:extLst>
          </p:cNvPr>
          <p:cNvSpPr txBox="1"/>
          <p:nvPr userDrawn="1"/>
        </p:nvSpPr>
        <p:spPr>
          <a:xfrm>
            <a:off x="6935535" y="4887785"/>
            <a:ext cx="3320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&amp; Academia</a:t>
            </a:r>
            <a:endParaRPr lang="en-US" sz="1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274F26-6D78-4CF2-88B7-6D78A1FC647C}"/>
              </a:ext>
            </a:extLst>
          </p:cNvPr>
          <p:cNvSpPr txBox="1"/>
          <p:nvPr userDrawn="1"/>
        </p:nvSpPr>
        <p:spPr>
          <a:xfrm>
            <a:off x="611977" y="383248"/>
            <a:ext cx="5165947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Who are our members?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6206074-9906-4596-A595-3DF70721DC35}"/>
              </a:ext>
            </a:extLst>
          </p:cNvPr>
          <p:cNvCxnSpPr>
            <a:cxnSpLocks/>
          </p:cNvCxnSpPr>
          <p:nvPr userDrawn="1"/>
        </p:nvCxnSpPr>
        <p:spPr>
          <a:xfrm flipV="1">
            <a:off x="5933937" y="433137"/>
            <a:ext cx="0" cy="1138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4D96724-508B-4C86-852C-9348DD865620}"/>
              </a:ext>
            </a:extLst>
          </p:cNvPr>
          <p:cNvSpPr txBox="1"/>
          <p:nvPr userDrawn="1"/>
        </p:nvSpPr>
        <p:spPr>
          <a:xfrm>
            <a:off x="6935536" y="2553019"/>
            <a:ext cx="4303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Business Development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Competitive Technical Advantage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Global; Brand Exposure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Funding for Innovation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C99D9C-DBAE-4B78-81E3-45BAAFA88CC2}"/>
              </a:ext>
            </a:extLst>
          </p:cNvPr>
          <p:cNvSpPr txBox="1"/>
          <p:nvPr userDrawn="1"/>
        </p:nvSpPr>
        <p:spPr>
          <a:xfrm>
            <a:off x="6935535" y="3872411"/>
            <a:ext cx="51173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Innovation and Market Support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Trusted Advice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International Partnerships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Operational Policy, Support, and Certification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A093A5-D3EC-45CD-A5FA-8B94D9CD9390}"/>
              </a:ext>
            </a:extLst>
          </p:cNvPr>
          <p:cNvSpPr txBox="1"/>
          <p:nvPr userDrawn="1"/>
        </p:nvSpPr>
        <p:spPr>
          <a:xfrm>
            <a:off x="6935535" y="5196997"/>
            <a:ext cx="36261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Applied Research Partners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Funding for Innovation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International Collaboration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Citations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4EBF67-3402-4B27-B109-22EF82CBAB31}"/>
              </a:ext>
            </a:extLst>
          </p:cNvPr>
          <p:cNvSpPr txBox="1"/>
          <p:nvPr userDrawn="1"/>
        </p:nvSpPr>
        <p:spPr>
          <a:xfrm>
            <a:off x="10550013" y="1218068"/>
            <a:ext cx="1478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09B4A003-567F-484E-B389-DD6F5934C67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178552" y="2135917"/>
            <a:ext cx="450880" cy="450880"/>
          </a:xfrm>
          <a:prstGeom prst="rect">
            <a:avLst/>
          </a:prstGeom>
        </p:spPr>
      </p:pic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D98627A3-9CDA-4281-8D00-48A0905A5D0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191252" y="3423022"/>
            <a:ext cx="539998" cy="539998"/>
          </a:xfrm>
          <a:prstGeom prst="rect">
            <a:avLst/>
          </a:prstGeom>
        </p:spPr>
      </p:pic>
      <p:pic>
        <p:nvPicPr>
          <p:cNvPr id="27" name="Picture 26" descr="A picture containing clock&#10;&#10;Description automatically generated">
            <a:extLst>
              <a:ext uri="{FF2B5EF4-FFF2-40B4-BE49-F238E27FC236}">
                <a16:creationId xmlns:a16="http://schemas.microsoft.com/office/drawing/2014/main" id="{E07B5C55-17C4-42B7-9E39-100E77B94CA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175750" y="4855060"/>
            <a:ext cx="393700" cy="3937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3D0596D-FDD8-4353-A183-BBC22A1D96E7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18D1E095-E24B-4EAC-95AF-53F0C7758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4" name="Picture 33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9161A6E4-E812-4AB0-80D6-1D2E4164543A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41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54190970-6525-44D3-9AE8-4614745807E8}"/>
              </a:ext>
            </a:extLst>
          </p:cNvPr>
          <p:cNvSpPr/>
          <p:nvPr userDrawn="1"/>
        </p:nvSpPr>
        <p:spPr>
          <a:xfrm>
            <a:off x="0" y="6147896"/>
            <a:ext cx="12192000" cy="429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F66AB522-982A-4FA7-ACDF-5358F4032C6C}"/>
              </a:ext>
            </a:extLst>
          </p:cNvPr>
          <p:cNvPicPr>
            <a:picLocks/>
          </p:cNvPicPr>
          <p:nvPr userDrawn="1"/>
        </p:nvPicPr>
        <p:blipFill rotWithShape="1">
          <a:blip r:embed="rId4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535" b="63720"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pic>
        <p:nvPicPr>
          <p:cNvPr id="7" name="Picture 6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CED46392-1508-4C8D-9D6E-3A41BFC61F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" t="6695" r="-446" b="3716"/>
          <a:stretch/>
        </p:blipFill>
        <p:spPr>
          <a:xfrm>
            <a:off x="0" y="0"/>
            <a:ext cx="6096000" cy="61478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F17066-E003-4E0F-B44B-7583D77BC76E}"/>
              </a:ext>
            </a:extLst>
          </p:cNvPr>
          <p:cNvSpPr txBox="1"/>
          <p:nvPr userDrawn="1"/>
        </p:nvSpPr>
        <p:spPr>
          <a:xfrm>
            <a:off x="6282388" y="290354"/>
            <a:ext cx="4259765" cy="797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US" sz="48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Thank You!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8F0087-078C-4D1E-A87E-2D4DB1EF4F3E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3539" y="1063993"/>
            <a:ext cx="1227951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920684B-B77A-4314-88F0-E06F6049CE6A}"/>
              </a:ext>
            </a:extLst>
          </p:cNvPr>
          <p:cNvSpPr txBox="1"/>
          <p:nvPr userDrawn="1"/>
        </p:nvSpPr>
        <p:spPr>
          <a:xfrm>
            <a:off x="171519" y="184151"/>
            <a:ext cx="1791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20CE82-746C-42D6-A03A-EA776CC1FB4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704" y="3096747"/>
            <a:ext cx="439378" cy="439378"/>
          </a:xfrm>
          <a:prstGeom prst="rect">
            <a:avLst/>
          </a:prstGeom>
        </p:spPr>
      </p:pic>
      <p:pic>
        <p:nvPicPr>
          <p:cNvPr id="19" name="Picture 18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55F7A46D-C012-4930-9CC3-4FE49C3FFE9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705" y="4374326"/>
            <a:ext cx="394259" cy="39425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13D5327-B18B-4464-8A47-5205408F1ABD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3DA7BAE-9FA0-459E-9E5B-50E1679AD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20A3F6FC-0327-45A8-AAC3-6D612851F9F8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4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uthenix.eu/ap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6DFD15-13E8-1E48-85C0-9020A6A1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07" y="2882096"/>
            <a:ext cx="10515600" cy="34697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API Security Considerations</a:t>
            </a:r>
          </a:p>
          <a:p>
            <a:pPr marL="0" indent="0" algn="ctr">
              <a:buNone/>
            </a:pPr>
            <a:r>
              <a:rPr lang="en-US" sz="2400" dirty="0"/>
              <a:t>Andreas Matheus (Secure Dimensions)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B27F0D-52D2-A147-A0FE-50D9E3247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9F7EA0-3F56-4C7E-9B2D-3423B3AF028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74CB1A-1BEF-194F-A3EF-590A471AA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topic</a:t>
            </a:r>
          </a:p>
        </p:txBody>
      </p:sp>
    </p:spTree>
    <p:extLst>
      <p:ext uri="{BB962C8B-B14F-4D97-AF65-F5344CB8AC3E}">
        <p14:creationId xmlns:p14="http://schemas.microsoft.com/office/powerpoint/2010/main" val="212856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A48964-3AA1-F44F-9564-63D8A4119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06" y="1162838"/>
            <a:ext cx="11444809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An API that supports CRUD should be protected</a:t>
            </a:r>
          </a:p>
          <a:p>
            <a:r>
              <a:rPr lang="en-GB" dirty="0"/>
              <a:t>OGC API - Features with Simple Transactions supports </a:t>
            </a:r>
            <a:r>
              <a:rPr lang="en-GB" dirty="0">
                <a:solidFill>
                  <a:srgbClr val="FF0000"/>
                </a:solidFill>
              </a:rPr>
              <a:t>CRU</a:t>
            </a:r>
            <a:r>
              <a:rPr lang="en-GB" dirty="0"/>
              <a:t>D</a:t>
            </a:r>
          </a:p>
          <a:p>
            <a:pPr lvl="1"/>
            <a:r>
              <a:rPr lang="en-GB" dirty="0"/>
              <a:t>HTTP POST …/collections/&lt;</a:t>
            </a:r>
            <a:r>
              <a:rPr lang="en-GB" dirty="0" err="1"/>
              <a:t>feature_type</a:t>
            </a:r>
            <a:r>
              <a:rPr lang="en-GB" dirty="0"/>
              <a:t>&gt; PAYLOAD </a:t>
            </a:r>
            <a:r>
              <a:rPr lang="en-GB" dirty="0">
                <a:solidFill>
                  <a:srgbClr val="FF0000"/>
                </a:solidFill>
              </a:rPr>
              <a:t>C</a:t>
            </a:r>
            <a:r>
              <a:rPr lang="en-GB" dirty="0"/>
              <a:t>reates a feature</a:t>
            </a:r>
          </a:p>
          <a:p>
            <a:pPr lvl="1"/>
            <a:r>
              <a:rPr lang="en-GB" dirty="0"/>
              <a:t>HTTP PUT …/collections/&lt;</a:t>
            </a:r>
            <a:r>
              <a:rPr lang="en-GB" dirty="0" err="1"/>
              <a:t>feature_type</a:t>
            </a:r>
            <a:r>
              <a:rPr lang="en-GB" dirty="0"/>
              <a:t>&gt;/&lt;</a:t>
            </a:r>
            <a:r>
              <a:rPr lang="en-GB" dirty="0" err="1"/>
              <a:t>feature_instance</a:t>
            </a:r>
            <a:r>
              <a:rPr lang="en-GB" dirty="0"/>
              <a:t>&gt; PAYLOAD </a:t>
            </a:r>
            <a:r>
              <a:rPr lang="en-GB" dirty="0">
                <a:solidFill>
                  <a:srgbClr val="FF0000"/>
                </a:solidFill>
              </a:rPr>
              <a:t>U</a:t>
            </a:r>
            <a:r>
              <a:rPr lang="en-GB" dirty="0"/>
              <a:t>pdates a feature </a:t>
            </a:r>
            <a:r>
              <a:rPr lang="en-GB" u="sng" dirty="0"/>
              <a:t>entirely</a:t>
            </a:r>
          </a:p>
          <a:p>
            <a:pPr lvl="1"/>
            <a:r>
              <a:rPr lang="en-GB" dirty="0"/>
              <a:t>HTTP PATCH …/collections/&lt;</a:t>
            </a:r>
            <a:r>
              <a:rPr lang="en-GB" dirty="0" err="1"/>
              <a:t>feature_type</a:t>
            </a:r>
            <a:r>
              <a:rPr lang="en-GB" dirty="0"/>
              <a:t>&gt;/&lt;</a:t>
            </a:r>
            <a:r>
              <a:rPr lang="en-GB" dirty="0" err="1"/>
              <a:t>feature_instance</a:t>
            </a:r>
            <a:r>
              <a:rPr lang="en-GB" dirty="0"/>
              <a:t>&gt; PAYLOAD </a:t>
            </a:r>
            <a:r>
              <a:rPr lang="en-GB" dirty="0">
                <a:solidFill>
                  <a:srgbClr val="FF0000"/>
                </a:solidFill>
              </a:rPr>
              <a:t>U</a:t>
            </a:r>
            <a:r>
              <a:rPr lang="en-GB" dirty="0"/>
              <a:t>pdates a feature </a:t>
            </a:r>
            <a:r>
              <a:rPr lang="en-GB" u="sng" dirty="0"/>
              <a:t>partially</a:t>
            </a:r>
          </a:p>
          <a:p>
            <a:r>
              <a:rPr lang="en-GB" dirty="0"/>
              <a:t>Protected means there is a need for Access Control</a:t>
            </a:r>
          </a:p>
          <a:p>
            <a:r>
              <a:rPr lang="en-GB" dirty="0"/>
              <a:t>OGC API – Features implementations are described using </a:t>
            </a:r>
            <a:r>
              <a:rPr lang="en-GB" dirty="0" err="1"/>
              <a:t>OpenAPI</a:t>
            </a:r>
            <a:endParaRPr lang="en-GB" dirty="0"/>
          </a:p>
          <a:p>
            <a:r>
              <a:rPr lang="en-GB" dirty="0" err="1"/>
              <a:t>OpenAPI</a:t>
            </a:r>
            <a:r>
              <a:rPr lang="en-GB" dirty="0"/>
              <a:t> security schemes include Bearer Token</a:t>
            </a:r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032788-069A-034D-8F5E-AD9953716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9F7EA0-3F56-4C7E-9B2D-3423B3AF028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6229FF-C30B-B34E-8049-CCE949385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Protecting OGC API – Features </a:t>
            </a:r>
          </a:p>
        </p:txBody>
      </p:sp>
    </p:spTree>
    <p:extLst>
      <p:ext uri="{BB962C8B-B14F-4D97-AF65-F5344CB8AC3E}">
        <p14:creationId xmlns:p14="http://schemas.microsoft.com/office/powerpoint/2010/main" val="3133793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7B2643-C68C-704A-A3F3-63E55305E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06" y="1162837"/>
            <a:ext cx="11612673" cy="5158449"/>
          </a:xfrm>
        </p:spPr>
        <p:txBody>
          <a:bodyPr>
            <a:normAutofit fontScale="92500"/>
          </a:bodyPr>
          <a:lstStyle/>
          <a:p>
            <a:r>
              <a:rPr lang="en-GB" dirty="0"/>
              <a:t>API endpoint HTTP methods POST, PUT and PATCH require the client application to submit Bearer Tokens via HTTP Authorization &lt;bearer token&gt;</a:t>
            </a:r>
          </a:p>
          <a:p>
            <a:pPr lvl="1"/>
            <a:r>
              <a:rPr lang="en-GB" dirty="0"/>
              <a:t>When using POST, no query parameters are to be used</a:t>
            </a:r>
          </a:p>
          <a:p>
            <a:r>
              <a:rPr lang="en-GB" dirty="0"/>
              <a:t>Bearer Access Token can be obtained from OpenID Connect compliant Authorization Server (Authentication as a Service)</a:t>
            </a:r>
          </a:p>
          <a:p>
            <a:pPr lvl="1"/>
            <a:r>
              <a:rPr lang="en-GB" dirty="0">
                <a:hlinkClick r:id="rId2"/>
              </a:rPr>
              <a:t>https://www.authenix.eu/api</a:t>
            </a:r>
            <a:r>
              <a:rPr lang="en-GB" dirty="0"/>
              <a:t> </a:t>
            </a:r>
          </a:p>
          <a:p>
            <a:r>
              <a:rPr lang="en-GB" dirty="0"/>
              <a:t>Scope proposal</a:t>
            </a:r>
          </a:p>
          <a:p>
            <a:pPr lvl="1"/>
            <a:r>
              <a:rPr lang="en-GB" dirty="0"/>
              <a:t>One participant implements / configures the API endpoint for transactions to require Bearer Token; validates Bearer Token with </a:t>
            </a:r>
            <a:r>
              <a:rPr lang="en-GB" dirty="0">
                <a:solidFill>
                  <a:srgbClr val="00B050"/>
                </a:solidFill>
                <a:latin typeface="Britannic Bold" panose="020B0903060703020204" pitchFamily="34" charset="77"/>
              </a:rPr>
              <a:t>AUTHENIX</a:t>
            </a:r>
          </a:p>
          <a:p>
            <a:pPr lvl="1"/>
            <a:r>
              <a:rPr lang="en-GB" dirty="0"/>
              <a:t>Another participant includes OpenID Connect into client applications (e.g. </a:t>
            </a:r>
            <a:r>
              <a:rPr lang="en-GB" dirty="0" err="1"/>
              <a:t>HelloJS</a:t>
            </a:r>
            <a:r>
              <a:rPr lang="en-GB" dirty="0"/>
              <a:t> for Web-Browser / JavaScript based applications) to obtain access token from </a:t>
            </a:r>
            <a:r>
              <a:rPr lang="en-GB" dirty="0">
                <a:solidFill>
                  <a:srgbClr val="00B050"/>
                </a:solidFill>
                <a:latin typeface="Britannic Bold" panose="020B0903060703020204" pitchFamily="34" charset="77"/>
              </a:rPr>
              <a:t>AUTHENIX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94E108-A62B-FE44-8F09-6DFB3D38B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9F7EA0-3F56-4C7E-9B2D-3423B3AF028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78BD90-A966-314E-AC7B-7BE24BF3A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Protecting OGC API – Features / Sprint Proposal</a:t>
            </a:r>
          </a:p>
        </p:txBody>
      </p:sp>
    </p:spTree>
    <p:extLst>
      <p:ext uri="{BB962C8B-B14F-4D97-AF65-F5344CB8AC3E}">
        <p14:creationId xmlns:p14="http://schemas.microsoft.com/office/powerpoint/2010/main" val="828490968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at is OGC?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hat do our members value?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ank Yo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3043</TotalTime>
  <Words>229</Words>
  <Application>Microsoft Macintosh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Britannic Bold</vt:lpstr>
      <vt:lpstr>Calibri</vt:lpstr>
      <vt:lpstr>Lato</vt:lpstr>
      <vt:lpstr>Times New Roman</vt:lpstr>
      <vt:lpstr>1_Custom Design</vt:lpstr>
      <vt:lpstr>What is OGC?</vt:lpstr>
      <vt:lpstr>What do our members value?</vt:lpstr>
      <vt:lpstr>Thank You</vt:lpstr>
      <vt:lpstr>Overview of topic</vt:lpstr>
      <vt:lpstr>Protecting OGC API – Features </vt:lpstr>
      <vt:lpstr>Protecting OGC API – Features / Sprint Proposal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Felsey</dc:creator>
  <cp:lastModifiedBy>Gobe Hobona</cp:lastModifiedBy>
  <cp:revision>222</cp:revision>
  <dcterms:created xsi:type="dcterms:W3CDTF">2020-04-17T22:01:33Z</dcterms:created>
  <dcterms:modified xsi:type="dcterms:W3CDTF">2020-09-22T06:40:19Z</dcterms:modified>
</cp:coreProperties>
</file>