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3" r:id="rId2"/>
    <p:sldMasterId id="2147483695" r:id="rId3"/>
    <p:sldMasterId id="2147483697" r:id="rId4"/>
    <p:sldMasterId id="2147483699" r:id="rId5"/>
    <p:sldMasterId id="2147483701" r:id="rId6"/>
  </p:sldMasterIdLst>
  <p:sldIdLst>
    <p:sldId id="256" r:id="rId7"/>
    <p:sldId id="257" r:id="rId8"/>
    <p:sldId id="2069" r:id="rId9"/>
    <p:sldId id="2065" r:id="rId10"/>
    <p:sldId id="263" r:id="rId11"/>
    <p:sldId id="2066" r:id="rId12"/>
    <p:sldId id="2067" r:id="rId13"/>
    <p:sldId id="2064" r:id="rId14"/>
    <p:sldId id="2071" r:id="rId15"/>
    <p:sldId id="2072" r:id="rId16"/>
    <p:sldId id="2073" r:id="rId17"/>
    <p:sldId id="2068" r:id="rId18"/>
    <p:sldId id="2074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6" autoAdjust="0"/>
  </p:normalViewPr>
  <p:slideViewPr>
    <p:cSldViewPr snapToGrid="0">
      <p:cViewPr>
        <p:scale>
          <a:sx n="50" d="100"/>
          <a:sy n="50" d="100"/>
        </p:scale>
        <p:origin x="-960" y="-58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|twcamp%5eserp|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28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149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48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61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084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21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xmlns="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xmlns="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xmlns="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xmlns="" val="19511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EED50F6-F797-4CA8-B9B5-F3C5717CD2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964517" y="6553200"/>
            <a:ext cx="426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1ACE74B-4586-4147-9FF1-6E81FAB301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BC06-2B12-43F3-AD49-7D345FC817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749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261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12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68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xmlns="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xmlns="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xmlns="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xmlns="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xmlns="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xmlns="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sz="1200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xmlns="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xmlns="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xmlns="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xmlns="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xmlns="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xmlns="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xmlns="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xmlns="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sz="1200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sz="1200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xmlns="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xmlns="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xmlns="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xmlns="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xmlns="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xmlns="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xmlns="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xmlns="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api_common/blob/master/19-072.pdf" TargetMode="External"/><Relationship Id="rId2" Type="http://schemas.openxmlformats.org/officeDocument/2006/relationships/hyperlink" Target="https://github.com/opengeospatial/oapi_comm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pp.swaggerhub.com/domains/UAB-CREAF/ogc-api-maps/1.0.0" TargetMode="External"/><Relationship Id="rId5" Type="http://schemas.openxmlformats.org/officeDocument/2006/relationships/hyperlink" Target="https://github.com/opengeospatial/oapi_common/tree/master/users_guide" TargetMode="External"/><Relationship Id="rId4" Type="http://schemas.openxmlformats.org/officeDocument/2006/relationships/hyperlink" Target="https://app.swaggerhub.com/apis/UAB-CREAF/ogc-api-map-tiles-opf-xmp-mt-more-1-collection/1.0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api_common/blob/master/20-024.pdf" TargetMode="External"/><Relationship Id="rId2" Type="http://schemas.openxmlformats.org/officeDocument/2006/relationships/hyperlink" Target="https://github.com/opengeospatial/oapi_common/tree/master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opengeospatial/oapi_common/issues?q=is%3Aissue+is%3Aopen+label%3A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1902F-89DD-4374-8B21-E8453EC0DB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6431" y="240436"/>
            <a:ext cx="5859262" cy="20677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OGC </a:t>
            </a:r>
            <a:r>
              <a:rPr lang="en-US" dirty="0" smtClean="0"/>
              <a:t>API-Common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Joan Masó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A036CB-3806-4013-AC1C-4F30FFE699F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4396" y="2592593"/>
            <a:ext cx="6013524" cy="33348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0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Pre-event Webinar for the OGC API September Sprint</a:t>
            </a:r>
            <a:endParaRPr lang="en-US" sz="1800" b="1" dirty="0"/>
          </a:p>
        </p:txBody>
      </p:sp>
      <p:pic>
        <p:nvPicPr>
          <p:cNvPr id="4" name="Picture 10" descr="LOGO CREA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599" y="1982852"/>
            <a:ext cx="1882775" cy="52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LogoGRUMETS_Franja_Blanc_N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5362" y="1923320"/>
            <a:ext cx="2052637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4665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Resources: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4106" y="1162838"/>
            <a:ext cx="11161207" cy="515398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hlinkClick r:id="rId2"/>
              </a:rPr>
              <a:t>https://github.com/opengeospatial/oapi_common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r>
              <a:rPr lang="ca-ES" dirty="0" smtClean="0"/>
              <a:t>Part 1:</a:t>
            </a:r>
          </a:p>
          <a:p>
            <a:pPr lvl="2"/>
            <a:r>
              <a:rPr lang="ca-ES" dirty="0" smtClean="0"/>
              <a:t>https://github.com/opengeospatial/oapi_common/tree/master/core</a:t>
            </a:r>
            <a:endParaRPr lang="ca-ES" dirty="0" smtClean="0"/>
          </a:p>
          <a:p>
            <a:pPr lvl="2"/>
            <a:r>
              <a:rPr lang="es-ES" dirty="0" smtClean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github.com/opengeospatial/oapi_common/blob/master/19-072.pdf</a:t>
            </a:r>
            <a:endParaRPr lang="es-ES" dirty="0" smtClean="0"/>
          </a:p>
          <a:p>
            <a:pPr lvl="2"/>
            <a:endParaRPr lang="ca-ES" dirty="0" smtClean="0"/>
          </a:p>
          <a:p>
            <a:r>
              <a:rPr lang="ca-ES" dirty="0" smtClean="0">
                <a:hlinkClick r:id="rId4"/>
              </a:rPr>
              <a:t>Materials</a:t>
            </a:r>
          </a:p>
          <a:p>
            <a:pPr lvl="1"/>
            <a:r>
              <a:rPr lang="es-ES" dirty="0" smtClean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github.com/opengeospatial/oapi_common/tree/master/users_guide</a:t>
            </a:r>
            <a:endParaRPr lang="es-ES" dirty="0" smtClean="0"/>
          </a:p>
          <a:p>
            <a:pPr lvl="2"/>
            <a:r>
              <a:rPr lang="ca-ES" dirty="0" smtClean="0">
                <a:hlinkClick r:id="rId4"/>
              </a:rPr>
              <a:t>https://github.com/opengeospatial/oapi_common/blob/master/20-071.pdf</a:t>
            </a:r>
            <a:endParaRPr lang="ca-ES" dirty="0" smtClean="0">
              <a:hlinkClick r:id="rId4"/>
            </a:endParaRPr>
          </a:p>
          <a:p>
            <a:pPr lvl="1"/>
            <a:r>
              <a:rPr lang="ca-ES" dirty="0" err="1" smtClean="0">
                <a:hlinkClick r:id="rId4"/>
              </a:rPr>
              <a:t>OpenAPI</a:t>
            </a:r>
            <a:r>
              <a:rPr lang="ca-ES" dirty="0" smtClean="0">
                <a:hlinkClick r:id="rId4"/>
              </a:rPr>
              <a:t> </a:t>
            </a:r>
            <a:r>
              <a:rPr lang="ca-ES" dirty="0" err="1" smtClean="0"/>
              <a:t>Domains</a:t>
            </a:r>
            <a:endParaRPr lang="es-ES" dirty="0" smtClean="0"/>
          </a:p>
          <a:p>
            <a:pPr lvl="2"/>
            <a:r>
              <a:rPr lang="es-ES" dirty="0" smtClean="0">
                <a:hlinkClick r:id="rId6"/>
              </a:rPr>
              <a:t>https://app.swaggerhub.com/domains/UAB-CREAF/ogc-api-common/1.0.0</a:t>
            </a:r>
            <a:endParaRPr lang="es-ES" dirty="0" smtClean="0"/>
          </a:p>
          <a:p>
            <a:pPr lvl="2"/>
            <a:r>
              <a:rPr lang="ca-ES" dirty="0" smtClean="0"/>
              <a:t>...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2020 Open Geospatial Consortium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AC7AC4-9ADF-FA4E-BD12-A120307F00E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34107" y="1162838"/>
            <a:ext cx="4451253" cy="38816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Specific folder for Part 2</a:t>
            </a:r>
          </a:p>
          <a:p>
            <a:pPr lvl="1"/>
            <a:r>
              <a:rPr lang="en-US" dirty="0" smtClean="0">
                <a:hlinkClick r:id="rId2"/>
              </a:rPr>
              <a:t>https://github.com/opengeospatial/oapi_common/tree/master/collections</a:t>
            </a:r>
            <a:endParaRPr lang="en-US" dirty="0" smtClean="0"/>
          </a:p>
          <a:p>
            <a:r>
              <a:rPr lang="en-US" dirty="0" smtClean="0"/>
              <a:t>Compiled document in the root</a:t>
            </a:r>
          </a:p>
          <a:p>
            <a:pPr lvl="1"/>
            <a:r>
              <a:rPr lang="en-US" dirty="0" smtClean="0">
                <a:hlinkClick r:id="rId3"/>
              </a:rPr>
              <a:t>https://github.com/opengeospatial/oapi_common/blob/master/20-024.pdf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Status</a:t>
            </a:r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6134" y="1478497"/>
            <a:ext cx="7575866" cy="477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1182329"/>
          </a:xfrm>
        </p:spPr>
        <p:txBody>
          <a:bodyPr/>
          <a:lstStyle/>
          <a:p>
            <a:r>
              <a:rPr lang="en-US" dirty="0" smtClean="0"/>
              <a:t>There is a label for collections in the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sz="1600" dirty="0" smtClean="0">
                <a:hlinkClick r:id="rId2"/>
              </a:rPr>
              <a:t>https://github.com/opengeospatial/oapi_common/issues?q=is%3Aissue+is%3Aopen+label%3ACollections</a:t>
            </a:r>
            <a:endParaRPr lang="en-US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Status</a:t>
            </a:r>
            <a:endParaRPr lang="es-E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732" y="1105143"/>
            <a:ext cx="1557294" cy="50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8007" y="2169101"/>
            <a:ext cx="8783880" cy="452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6461760" y="1630998"/>
            <a:ext cx="5181600" cy="31086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Let's</a:t>
            </a:r>
            <a:r>
              <a:rPr lang="en-US" baseline="0" smtClean="0"/>
              <a:t> make </a:t>
            </a:r>
            <a:br>
              <a:rPr lang="en-US" baseline="0" smtClean="0"/>
            </a:br>
            <a:r>
              <a:rPr lang="en-US" baseline="0" smtClean="0"/>
              <a:t>some </a:t>
            </a:r>
            <a:r>
              <a:rPr lang="en-US" baseline="0" smtClean="0"/>
              <a:t>progress!!</a:t>
            </a:r>
            <a:r>
              <a:rPr lang="en-US" baseline="0" smtClean="0"/>
              <a:t/>
            </a:r>
            <a:br>
              <a:rPr lang="en-US" baseline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Joan.Maso@uab.cat</a:t>
            </a:r>
            <a:endParaRPr lang="en-US"/>
          </a:p>
        </p:txBody>
      </p:sp>
      <p:pic>
        <p:nvPicPr>
          <p:cNvPr id="6" name="Picture 10" descr="LOGO CREA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039" y="4130040"/>
            <a:ext cx="1394659" cy="38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GRUMETS_Franja_Blanc_N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8802" y="4091806"/>
            <a:ext cx="1520485" cy="44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7AB32-6DBB-43D0-9E7E-BDC0BFF2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54" y="212725"/>
            <a:ext cx="10515600" cy="6723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01A0C9-3041-4CF2-B092-FBA8A508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231"/>
            <a:ext cx="10515600" cy="4916732"/>
          </a:xfrm>
        </p:spPr>
        <p:txBody>
          <a:bodyPr>
            <a:normAutofit/>
          </a:bodyPr>
          <a:lstStyle/>
          <a:p>
            <a:r>
              <a:rPr lang="en-US" sz="2400" dirty="0"/>
              <a:t>The OGC API Standards form a modular framework for building Web APIs. </a:t>
            </a:r>
          </a:p>
          <a:p>
            <a:r>
              <a:rPr lang="en-US" sz="2400" dirty="0"/>
              <a:t>API-Common </a:t>
            </a:r>
            <a:r>
              <a:rPr lang="en-US" sz="2400" dirty="0" smtClean="0"/>
              <a:t>should be </a:t>
            </a:r>
            <a:r>
              <a:rPr lang="en-US" sz="2400" dirty="0"/>
              <a:t>the foundation upon which </a:t>
            </a:r>
            <a:r>
              <a:rPr lang="en-US" sz="2400" dirty="0" smtClean="0"/>
              <a:t>APIs </a:t>
            </a:r>
            <a:r>
              <a:rPr lang="en-US" sz="2400" dirty="0"/>
              <a:t>are built.</a:t>
            </a:r>
          </a:p>
          <a:p>
            <a:r>
              <a:rPr lang="en-US" sz="2400" dirty="0"/>
              <a:t>Therefore, an API-Common “standard” is required </a:t>
            </a:r>
            <a:endParaRPr lang="en-US" sz="2400" dirty="0" smtClean="0"/>
          </a:p>
          <a:p>
            <a:pPr lvl="1"/>
            <a:r>
              <a:rPr lang="en-US" sz="2000" dirty="0" smtClean="0"/>
              <a:t>to bring harmonization to OGC API </a:t>
            </a:r>
            <a:r>
              <a:rPr lang="en-US" sz="2000" dirty="0"/>
              <a:t>standards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 smtClean="0"/>
              <a:t>to allow for multiple APIs to work together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Yet </a:t>
            </a:r>
            <a:r>
              <a:rPr lang="en-US" sz="2400" dirty="0"/>
              <a:t>API-Common cannot be standardized until it has been validated through implementation by other standards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8128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OCP API architecture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2020 Open Geospatial Consortium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AC7AC4-9ADF-FA4E-BD12-A120307F00E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6 CuadroTexto"/>
          <p:cNvSpPr txBox="1"/>
          <p:nvPr/>
        </p:nvSpPr>
        <p:spPr>
          <a:xfrm>
            <a:off x="3194230" y="33528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Common Core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499666" y="3691354"/>
            <a:ext cx="1254123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i="1" dirty="0" smtClean="0"/>
              <a:t>Dataset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99666" y="2479749"/>
            <a:ext cx="1254123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i="1" dirty="0" err="1" smtClean="0"/>
              <a:t>GeoData</a:t>
            </a:r>
            <a:endParaRPr lang="en-US" sz="1600" b="0" i="1" dirty="0" smtClean="0"/>
          </a:p>
        </p:txBody>
      </p:sp>
      <p:cxnSp>
        <p:nvCxnSpPr>
          <p:cNvPr id="12" name="11 Conector recto de flecha"/>
          <p:cNvCxnSpPr>
            <a:endCxn id="9" idx="1"/>
          </p:cNvCxnSpPr>
          <p:nvPr/>
        </p:nvCxnSpPr>
        <p:spPr>
          <a:xfrm flipV="1">
            <a:off x="4922422" y="2649026"/>
            <a:ext cx="1577244" cy="85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8" idx="1"/>
          </p:cNvCxnSpPr>
          <p:nvPr/>
        </p:nvCxnSpPr>
        <p:spPr>
          <a:xfrm>
            <a:off x="4922422" y="3522077"/>
            <a:ext cx="1577244" cy="338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552869" y="4495800"/>
            <a:ext cx="1913316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</a:t>
            </a:r>
            <a:r>
              <a:rPr lang="en-US" sz="1400" b="0" dirty="0" err="1" smtClean="0"/>
              <a:t>Coverages</a:t>
            </a:r>
            <a:endParaRPr lang="en-US" sz="1400" b="0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1899901" y="4495800"/>
            <a:ext cx="1728192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Tiles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4730682" y="3691354"/>
            <a:ext cx="0" cy="8044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3415044" y="3691179"/>
            <a:ext cx="0" cy="8044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246155" y="5129185"/>
            <a:ext cx="1728192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Maps</a:t>
            </a:r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3761298" y="3691179"/>
            <a:ext cx="0" cy="1437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207101" y="5129185"/>
            <a:ext cx="1976416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Processes</a:t>
            </a:r>
          </a:p>
        </p:txBody>
      </p:sp>
      <p:cxnSp>
        <p:nvCxnSpPr>
          <p:cNvPr id="43" name="42 Conector recto de flecha"/>
          <p:cNvCxnSpPr/>
          <p:nvPr/>
        </p:nvCxnSpPr>
        <p:spPr>
          <a:xfrm flipV="1">
            <a:off x="4394720" y="3691179"/>
            <a:ext cx="0" cy="14378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3845277" y="5717015"/>
            <a:ext cx="2090016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Features v2</a:t>
            </a:r>
          </a:p>
        </p:txBody>
      </p:sp>
      <p:cxnSp>
        <p:nvCxnSpPr>
          <p:cNvPr id="46" name="45 Conector recto de flecha"/>
          <p:cNvCxnSpPr/>
          <p:nvPr/>
        </p:nvCxnSpPr>
        <p:spPr>
          <a:xfrm flipV="1">
            <a:off x="4086319" y="3691181"/>
            <a:ext cx="0" cy="20258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3013318" y="2024743"/>
            <a:ext cx="2090016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OGC API Features v1</a:t>
            </a:r>
          </a:p>
        </p:txBody>
      </p:sp>
      <p:cxnSp>
        <p:nvCxnSpPr>
          <p:cNvPr id="53" name="52 Conector recto"/>
          <p:cNvCxnSpPr>
            <a:stCxn id="7" idx="0"/>
            <a:endCxn id="49" idx="2"/>
          </p:cNvCxnSpPr>
          <p:nvPr/>
        </p:nvCxnSpPr>
        <p:spPr>
          <a:xfrm flipV="1">
            <a:off x="4058326" y="2332520"/>
            <a:ext cx="0" cy="10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 rot="16200000">
            <a:off x="3582101" y="271313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err="1" smtClean="0"/>
              <a:t>Inspired</a:t>
            </a:r>
            <a:endParaRPr lang="es-ES" sz="11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103251" y="351538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600" dirty="0" smtClean="0"/>
              <a:t>(</a:t>
            </a:r>
            <a:endParaRPr lang="es-ES" sz="36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7817363" y="351538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600" dirty="0" smtClean="0"/>
              <a:t>)</a:t>
            </a:r>
            <a:endParaRPr lang="es-ES" sz="36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611638" y="2780512"/>
            <a:ext cx="107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(</a:t>
            </a:r>
            <a:r>
              <a:rPr lang="ca-ES" sz="1400" dirty="0" err="1" smtClean="0"/>
              <a:t>collections</a:t>
            </a:r>
            <a:r>
              <a:rPr lang="ca-ES" sz="1400" dirty="0" smtClean="0"/>
              <a:t>)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0637" y="1162838"/>
            <a:ext cx="10515600" cy="4586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  (landing page)</a:t>
            </a:r>
          </a:p>
          <a:p>
            <a:pPr lvl="1"/>
            <a:r>
              <a:rPr lang="en-US" dirty="0" smtClean="0"/>
              <a:t>Provides the conformance and API description pages</a:t>
            </a:r>
          </a:p>
          <a:p>
            <a:r>
              <a:rPr lang="en-US" dirty="0" smtClean="0"/>
              <a:t>/conformance</a:t>
            </a:r>
          </a:p>
          <a:p>
            <a:pPr lvl="1"/>
            <a:r>
              <a:rPr lang="en-US" dirty="0" smtClean="0"/>
              <a:t>List of conformance classes supported by the implementation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The API definition. Currently only in </a:t>
            </a:r>
            <a:r>
              <a:rPr lang="en-US" dirty="0" err="1" smtClean="0"/>
              <a:t>OpenAPI</a:t>
            </a:r>
            <a:r>
              <a:rPr lang="en-US" dirty="0" smtClean="0"/>
              <a:t> 3.0</a:t>
            </a:r>
          </a:p>
          <a:p>
            <a:r>
              <a:rPr lang="en-US" dirty="0" smtClean="0"/>
              <a:t>/collections</a:t>
            </a:r>
          </a:p>
          <a:p>
            <a:pPr lvl="1"/>
            <a:r>
              <a:rPr lang="en-US" dirty="0" smtClean="0"/>
              <a:t>The list of geospatial data in the API</a:t>
            </a:r>
          </a:p>
          <a:p>
            <a:r>
              <a:rPr lang="en-US" dirty="0" smtClean="0"/>
              <a:t>/collections/{</a:t>
            </a:r>
            <a:r>
              <a:rPr lang="en-US" dirty="0" err="1" smtClean="0"/>
              <a:t>collectionId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geospatial data [description]</a:t>
            </a:r>
          </a:p>
          <a:p>
            <a:pPr rtl="0" eaLnBrk="1" latinLnBrk="0" hangingPunct="1"/>
            <a:r>
              <a:rPr lang="en-US" sz="2800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/collections/{</a:t>
            </a:r>
            <a:r>
              <a:rPr lang="en-US" sz="2800" kern="1200" dirty="0" err="1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collectionId</a:t>
            </a:r>
            <a:r>
              <a:rPr lang="en-US" sz="2800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}/{resource}</a:t>
            </a:r>
          </a:p>
          <a:p>
            <a:pPr lvl="1"/>
            <a:r>
              <a:rPr lang="en-US" kern="1200" dirty="0" smtClean="0">
                <a:solidFill>
                  <a:srgbClr val="0927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items, coverage, tiles, map</a:t>
            </a:r>
          </a:p>
          <a:p>
            <a:pPr rtl="0" eaLnBrk="1" latinLnBrk="0" hangingPunct="1"/>
            <a:endParaRPr lang="en-US" sz="2800" kern="1200" dirty="0" smtClean="0">
              <a:solidFill>
                <a:srgbClr val="09274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OGC API </a:t>
            </a:r>
            <a:r>
              <a:rPr lang="ca-ES" dirty="0" err="1" smtClean="0"/>
              <a:t>Common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23709" y="1162837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3709" y="1918617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223709" y="2599751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23709" y="3346200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23709" y="4083319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23709" y="4811107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C62106-7B80-482F-9917-3F23B69B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37787" y="4114800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Collections/{id}</a:t>
            </a:r>
            <a:endParaRPr lang="en-US" sz="1600" b="0" dirty="0"/>
          </a:p>
        </p:txBody>
      </p:sp>
      <p:sp>
        <p:nvSpPr>
          <p:cNvPr id="6" name="5 CuadroTexto"/>
          <p:cNvSpPr txBox="1"/>
          <p:nvPr/>
        </p:nvSpPr>
        <p:spPr>
          <a:xfrm>
            <a:off x="8458200" y="3429000"/>
            <a:ext cx="1552939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resources</a:t>
            </a:r>
            <a:endParaRPr lang="en-US" sz="1600" b="0" dirty="0"/>
          </a:p>
        </p:txBody>
      </p:sp>
      <p:sp>
        <p:nvSpPr>
          <p:cNvPr id="7" name="6 CuadroTexto"/>
          <p:cNvSpPr txBox="1"/>
          <p:nvPr/>
        </p:nvSpPr>
        <p:spPr>
          <a:xfrm>
            <a:off x="4937787" y="5282953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3152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9" name="8 Rectángulo"/>
          <p:cNvSpPr/>
          <p:nvPr/>
        </p:nvSpPr>
        <p:spPr bwMode="auto">
          <a:xfrm>
            <a:off x="1676400" y="3124200"/>
            <a:ext cx="2895600" cy="27432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7162800" y="3276600"/>
            <a:ext cx="3048000" cy="24384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5146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1981200" y="33528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items</a:t>
            </a:r>
            <a:endParaRPr lang="en-US" sz="1600" b="0" dirty="0" smtClean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709392" y="3522077"/>
            <a:ext cx="1228395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242792" y="4512677"/>
            <a:ext cx="694995" cy="93955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858000" y="4512677"/>
            <a:ext cx="457200" cy="93955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858000" y="3598277"/>
            <a:ext cx="16002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200400" y="27432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Features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4902451" y="491603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4830023" y="3775296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2</a:t>
            </a:r>
            <a:endParaRPr lang="es-ES" sz="1600" b="0" dirty="0" err="1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8369928" y="285184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smtClean="0"/>
              <a:t>[</a:t>
            </a:r>
            <a:r>
              <a:rPr lang="ca-ES" sz="1600" b="0" dirty="0" err="1" smtClean="0"/>
              <a:t>Other</a:t>
            </a:r>
            <a:r>
              <a:rPr lang="ca-ES" sz="1600" b="0" dirty="0" smtClean="0"/>
              <a:t>}</a:t>
            </a:r>
            <a:r>
              <a:rPr lang="ca-ES" sz="1600" b="0" dirty="0" smtClean="0"/>
              <a:t> Part 1, 2...</a:t>
            </a:r>
            <a:endParaRPr lang="es-ES" sz="1600" b="0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30080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4771176" y="3530851"/>
            <a:ext cx="2272420" cy="1231272"/>
          </a:xfrm>
          <a:prstGeom prst="roundRect">
            <a:avLst/>
          </a:prstGeom>
          <a:ln>
            <a:headEnd type="stealth" w="med" len="lg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G Time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C62106-7B80-482F-9917-3F23B69B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37787" y="4114800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Collections/{id}</a:t>
            </a:r>
            <a:endParaRPr lang="en-US" sz="1600" b="0" dirty="0"/>
          </a:p>
        </p:txBody>
      </p:sp>
      <p:sp>
        <p:nvSpPr>
          <p:cNvPr id="6" name="5 CuadroTexto"/>
          <p:cNvSpPr txBox="1"/>
          <p:nvPr/>
        </p:nvSpPr>
        <p:spPr>
          <a:xfrm>
            <a:off x="8458200" y="3429000"/>
            <a:ext cx="2197729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Collections/{id</a:t>
            </a:r>
            <a:r>
              <a:rPr lang="en-US" sz="1600" b="0" dirty="0" smtClean="0"/>
              <a:t>}/{other}</a:t>
            </a:r>
            <a:endParaRPr lang="en-US" sz="1600" b="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937787" y="5282953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3152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9" name="8 Rectángulo"/>
          <p:cNvSpPr/>
          <p:nvPr/>
        </p:nvSpPr>
        <p:spPr bwMode="auto">
          <a:xfrm>
            <a:off x="1676400" y="3124200"/>
            <a:ext cx="2895600" cy="27432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7162799" y="3276600"/>
            <a:ext cx="3656091" cy="24384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5146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1981200" y="33528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items</a:t>
            </a:r>
            <a:endParaRPr lang="en-US" sz="1600" b="0" dirty="0" smtClean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709392" y="3522077"/>
            <a:ext cx="1228395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242792" y="4512677"/>
            <a:ext cx="694995" cy="93955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858000" y="4512677"/>
            <a:ext cx="457200" cy="93955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858000" y="3598277"/>
            <a:ext cx="16002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200400" y="27432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Features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4902451" y="491603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4830023" y="3775296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2</a:t>
            </a:r>
            <a:endParaRPr lang="es-ES" sz="1600" b="0" dirty="0" err="1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8369928" y="285184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smtClean="0"/>
              <a:t>[</a:t>
            </a:r>
            <a:r>
              <a:rPr lang="ca-ES" sz="1600" b="0" dirty="0" err="1" smtClean="0"/>
              <a:t>Other</a:t>
            </a:r>
            <a:r>
              <a:rPr lang="ca-ES" sz="1600" b="0" dirty="0" smtClean="0"/>
              <a:t>}</a:t>
            </a:r>
            <a:r>
              <a:rPr lang="ca-ES" sz="1600" b="0" dirty="0" smtClean="0"/>
              <a:t> Part 1, 2...</a:t>
            </a:r>
            <a:endParaRPr lang="es-ES" sz="1600" b="0" dirty="0" err="1" smtClean="0"/>
          </a:p>
        </p:txBody>
      </p:sp>
      <p:pic>
        <p:nvPicPr>
          <p:cNvPr id="1026" name="Picture 2" descr="http://s3.amazonaws.com/pix.iemoji.com/images/emoji/apple/ios-12/256/ey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1686" y="2888055"/>
            <a:ext cx="1202445" cy="103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080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 bwMode="auto">
          <a:xfrm>
            <a:off x="4771176" y="3530851"/>
            <a:ext cx="2272420" cy="1231272"/>
          </a:xfrm>
          <a:prstGeom prst="roundRect">
            <a:avLst/>
          </a:prstGeom>
          <a:ln>
            <a:headEnd type="stealth" w="med" len="lg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G Time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C62106-7B80-482F-9917-3F23B69B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37787" y="4114800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Collections/{id}</a:t>
            </a:r>
            <a:endParaRPr lang="en-US" sz="1600" b="0" dirty="0"/>
          </a:p>
        </p:txBody>
      </p:sp>
      <p:sp>
        <p:nvSpPr>
          <p:cNvPr id="6" name="5 CuadroTexto"/>
          <p:cNvSpPr txBox="1"/>
          <p:nvPr/>
        </p:nvSpPr>
        <p:spPr>
          <a:xfrm>
            <a:off x="8458200" y="3429000"/>
            <a:ext cx="2197729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Collections/{id</a:t>
            </a:r>
            <a:r>
              <a:rPr lang="en-US" sz="1600" b="0" dirty="0" smtClean="0"/>
              <a:t>}/{other}</a:t>
            </a:r>
            <a:endParaRPr lang="en-US" sz="1600" b="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937787" y="5282953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3152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9" name="8 Rectángulo"/>
          <p:cNvSpPr/>
          <p:nvPr/>
        </p:nvSpPr>
        <p:spPr bwMode="auto">
          <a:xfrm>
            <a:off x="1676400" y="3124200"/>
            <a:ext cx="2895600" cy="27432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7162799" y="3276600"/>
            <a:ext cx="3656091" cy="24384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514600" y="43434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/, conf, </a:t>
            </a:r>
            <a:r>
              <a:rPr lang="en-US" sz="1600" b="0" dirty="0" err="1" smtClean="0"/>
              <a:t>api</a:t>
            </a:r>
            <a:endParaRPr lang="en-US" sz="1600" b="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1981200" y="33528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items</a:t>
            </a:r>
            <a:endParaRPr lang="en-US" sz="1600" b="0" dirty="0" smtClean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709392" y="3522077"/>
            <a:ext cx="1228395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242792" y="4512677"/>
            <a:ext cx="694995" cy="93955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858000" y="4512677"/>
            <a:ext cx="457200" cy="939553"/>
          </a:xfrm>
          <a:prstGeom prst="straightConnector1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6858000" y="3598277"/>
            <a:ext cx="1600200" cy="685800"/>
          </a:xfrm>
          <a:prstGeom prst="straightConnector1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200400" y="27432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Features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4902451" y="491603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1</a:t>
            </a:r>
            <a:endParaRPr lang="es-ES" sz="1600" b="0" dirty="0" err="1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4830023" y="3775296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Common</a:t>
            </a:r>
            <a:r>
              <a:rPr lang="ca-ES" sz="1600" b="0" dirty="0" smtClean="0"/>
              <a:t> Part 2</a:t>
            </a:r>
            <a:endParaRPr lang="es-ES" sz="1600" b="0" dirty="0" err="1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8369928" y="2851842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smtClean="0"/>
              <a:t>[</a:t>
            </a:r>
            <a:r>
              <a:rPr lang="ca-ES" sz="1600" b="0" dirty="0" err="1" smtClean="0"/>
              <a:t>Other</a:t>
            </a:r>
            <a:r>
              <a:rPr lang="ca-ES" sz="1600" b="0" dirty="0" smtClean="0"/>
              <a:t>}</a:t>
            </a:r>
            <a:r>
              <a:rPr lang="ca-ES" sz="1600" b="0" dirty="0" smtClean="0"/>
              <a:t> Part 1, 2...</a:t>
            </a:r>
            <a:endParaRPr lang="es-ES" sz="1600" b="0" dirty="0" err="1" smtClean="0"/>
          </a:p>
        </p:txBody>
      </p:sp>
      <p:pic>
        <p:nvPicPr>
          <p:cNvPr id="1026" name="Picture 2" descr="http://s3.amazonaws.com/pix.iemoji.com/images/emoji/apple/ios-12/256/ey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1686" y="2888055"/>
            <a:ext cx="1202445" cy="1037784"/>
          </a:xfrm>
          <a:prstGeom prst="rect">
            <a:avLst/>
          </a:prstGeom>
          <a:noFill/>
        </p:spPr>
      </p:pic>
      <p:sp>
        <p:nvSpPr>
          <p:cNvPr id="23" name="22 Rectángulo"/>
          <p:cNvSpPr/>
          <p:nvPr/>
        </p:nvSpPr>
        <p:spPr bwMode="auto">
          <a:xfrm>
            <a:off x="1294646" y="1186003"/>
            <a:ext cx="2895600" cy="1013233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1689225" y="1465219"/>
            <a:ext cx="1728192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0" dirty="0" smtClean="0"/>
              <a:t>Simple </a:t>
            </a:r>
            <a:r>
              <a:rPr lang="es-ES" sz="1600" b="0" dirty="0" err="1" smtClean="0"/>
              <a:t>Transactions</a:t>
            </a:r>
            <a:endParaRPr lang="en-US" sz="1600" b="0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2738673" y="923453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 smtClean="0"/>
              <a:t>Features</a:t>
            </a:r>
            <a:r>
              <a:rPr lang="ca-ES" sz="1600" b="0" dirty="0" smtClean="0"/>
              <a:t> Part 4</a:t>
            </a:r>
            <a:endParaRPr lang="es-ES" sz="1600" b="0" dirty="0" err="1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703542" y="1072310"/>
            <a:ext cx="793328" cy="34872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POST</a:t>
            </a:r>
            <a:endParaRPr lang="es-ES" b="1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03542" y="1524983"/>
            <a:ext cx="793328" cy="34872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PUT</a:t>
            </a:r>
            <a:endParaRPr lang="es-ES" b="1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712595" y="1995763"/>
            <a:ext cx="793328" cy="34872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DELETE</a:t>
            </a:r>
            <a:endParaRPr lang="es-ES" b="1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1319178" y="2946369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4750441" y="5571875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4768548" y="3417149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7330679" y="3109333"/>
            <a:ext cx="793328" cy="3487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 smtClean="0"/>
              <a:t>GET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30080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91F8D-CF5C-4993-8A5F-2549ADA2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</a:t>
            </a:r>
            <a:r>
              <a:rPr lang="en-US" dirty="0" smtClean="0"/>
              <a:t>– Common and beyond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AE79D8-EC3F-47DB-AF93-1B4C6A16C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2019 Open Geospatial Consortium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A4948090-7193-418F-9E5A-BFEFB4ABCC26}"/>
              </a:ext>
            </a:extLst>
          </p:cNvPr>
          <p:cNvGraphicFramePr>
            <a:graphicFrameLocks noGrp="1"/>
          </p:cNvGraphicFramePr>
          <p:nvPr/>
        </p:nvGraphicFramePr>
        <p:xfrm>
          <a:off x="1733175" y="1608108"/>
          <a:ext cx="7612380" cy="228803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903095">
                  <a:extLst>
                    <a:ext uri="{9D8B030D-6E8A-4147-A177-3AD203B41FA5}">
                      <a16:colId xmlns="" xmlns:a16="http://schemas.microsoft.com/office/drawing/2014/main" val="2734867262"/>
                    </a:ext>
                  </a:extLst>
                </a:gridCol>
                <a:gridCol w="1830705">
                  <a:extLst>
                    <a:ext uri="{9D8B030D-6E8A-4147-A177-3AD203B41FA5}">
                      <a16:colId xmlns="" xmlns:a16="http://schemas.microsoft.com/office/drawing/2014/main" val="403663444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431928829"/>
                    </a:ext>
                  </a:extLst>
                </a:gridCol>
                <a:gridCol w="3116580">
                  <a:extLst>
                    <a:ext uri="{9D8B030D-6E8A-4147-A177-3AD203B41FA5}">
                      <a16:colId xmlns="" xmlns:a16="http://schemas.microsoft.com/office/drawing/2014/main" val="418885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Resource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Path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HTTP 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Resource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7952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Landing Page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Basic information about this API and the starting point for hypermedia navigation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42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API Definition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/api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An OpenAPI document for this 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945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Conformance Classes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/conformance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list of URLs, one for each implemented Conformance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429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Collections Metadata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/collections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Information about the collections on this API. Includes partial description of each collection.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7771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Collection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/collections/{collectionid}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full description of a single collection.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619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Collection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/collections/{collectionid}/items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collection itself.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971055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EB5FC03-89AD-42DF-AFDC-ECE6C44FAA24}"/>
              </a:ext>
            </a:extLst>
          </p:cNvPr>
          <p:cNvGrpSpPr/>
          <p:nvPr/>
        </p:nvGrpSpPr>
        <p:grpSpPr>
          <a:xfrm>
            <a:off x="1733175" y="1904801"/>
            <a:ext cx="8752788" cy="990600"/>
            <a:chOff x="380999" y="2323911"/>
            <a:chExt cx="8337267" cy="1295400"/>
          </a:xfrm>
        </p:grpSpPr>
        <p:sp>
          <p:nvSpPr>
            <p:cNvPr id="8" name="Rounded Rectangle 7">
              <a:extLst>
                <a:ext uri="{FF2B5EF4-FFF2-40B4-BE49-F238E27FC236}">
                  <a16:creationId xmlns="" xmlns:a16="http://schemas.microsoft.com/office/drawing/2014/main" id="{D74293A7-19CC-4F31-BA49-7F5BCF6A3697}"/>
                </a:ext>
              </a:extLst>
            </p:cNvPr>
            <p:cNvSpPr/>
            <p:nvPr/>
          </p:nvSpPr>
          <p:spPr bwMode="auto">
            <a:xfrm>
              <a:off x="380999" y="2323911"/>
              <a:ext cx="8311417" cy="1295400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C97DC0F-4945-43BC-821B-8F6CA1FC47EC}"/>
                </a:ext>
              </a:extLst>
            </p:cNvPr>
            <p:cNvSpPr/>
            <p:nvPr/>
          </p:nvSpPr>
          <p:spPr>
            <a:xfrm>
              <a:off x="7331890" y="2676930"/>
              <a:ext cx="1386376" cy="685800"/>
            </a:xfrm>
            <a:prstGeom prst="rect">
              <a:avLst/>
            </a:prstGeom>
            <a:noFill/>
          </p:spPr>
          <p:txBody>
            <a:bodyPr wrap="square" lIns="90000">
              <a:noAutofit/>
            </a:bodyPr>
            <a:lstStyle/>
            <a:p>
              <a:pPr algn="r"/>
              <a:r>
                <a:rPr lang="en-GB" sz="1400" b="0" dirty="0">
                  <a:solidFill>
                    <a:srgbClr val="00B050"/>
                  </a:solidFill>
                  <a:latin typeface="+mn-lt"/>
                </a:rPr>
                <a:t>information </a:t>
              </a:r>
            </a:p>
            <a:p>
              <a:pPr algn="r"/>
              <a:r>
                <a:rPr lang="en-GB" sz="1400" b="0" dirty="0">
                  <a:solidFill>
                    <a:srgbClr val="00B050"/>
                  </a:solidFill>
                  <a:latin typeface="+mn-lt"/>
                </a:rPr>
                <a:t>about the API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BD46C3E-1179-46F9-A921-1464C73B523D}"/>
              </a:ext>
            </a:extLst>
          </p:cNvPr>
          <p:cNvGrpSpPr/>
          <p:nvPr/>
        </p:nvGrpSpPr>
        <p:grpSpPr>
          <a:xfrm>
            <a:off x="1724824" y="2921630"/>
            <a:ext cx="8734001" cy="798979"/>
            <a:chOff x="380999" y="3619311"/>
            <a:chExt cx="8311417" cy="697523"/>
          </a:xfrm>
        </p:grpSpPr>
        <p:sp>
          <p:nvSpPr>
            <p:cNvPr id="11" name="Rounded Rectangle 8">
              <a:extLst>
                <a:ext uri="{FF2B5EF4-FFF2-40B4-BE49-F238E27FC236}">
                  <a16:creationId xmlns="" xmlns:a16="http://schemas.microsoft.com/office/drawing/2014/main" id="{BA0A257F-D788-4BB6-AB01-16C563BA390E}"/>
                </a:ext>
              </a:extLst>
            </p:cNvPr>
            <p:cNvSpPr/>
            <p:nvPr/>
          </p:nvSpPr>
          <p:spPr bwMode="auto">
            <a:xfrm>
              <a:off x="380999" y="3619311"/>
              <a:ext cx="8311417" cy="697523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801FFCB-5C91-4759-810B-54A842E86AAD}"/>
                </a:ext>
              </a:extLst>
            </p:cNvPr>
            <p:cNvSpPr/>
            <p:nvPr/>
          </p:nvSpPr>
          <p:spPr>
            <a:xfrm>
              <a:off x="7243935" y="3717489"/>
              <a:ext cx="1320279" cy="456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b="0" dirty="0">
                  <a:solidFill>
                    <a:srgbClr val="00B050"/>
                  </a:solidFill>
                  <a:latin typeface="+mn-lt"/>
                </a:rPr>
                <a:t>named collections</a:t>
              </a:r>
            </a:p>
          </p:txBody>
        </p:sp>
      </p:grpSp>
      <p:sp>
        <p:nvSpPr>
          <p:cNvPr id="13" name="Rounded Rectangle 9">
            <a:extLst>
              <a:ext uri="{FF2B5EF4-FFF2-40B4-BE49-F238E27FC236}">
                <a16:creationId xmlns="" xmlns:a16="http://schemas.microsoft.com/office/drawing/2014/main" id="{5643AB31-23C6-45BC-B242-B3FEBE6CC795}"/>
              </a:ext>
            </a:extLst>
          </p:cNvPr>
          <p:cNvSpPr/>
          <p:nvPr/>
        </p:nvSpPr>
        <p:spPr bwMode="auto">
          <a:xfrm>
            <a:off x="1724824" y="3720609"/>
            <a:ext cx="8714582" cy="45711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5B2736E-8D1C-4E7D-9D2B-D9F90353A764}"/>
              </a:ext>
            </a:extLst>
          </p:cNvPr>
          <p:cNvSpPr/>
          <p:nvPr/>
        </p:nvSpPr>
        <p:spPr>
          <a:xfrm>
            <a:off x="8229600" y="3740052"/>
            <a:ext cx="2057400" cy="307777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en-GB" sz="1400" b="0" dirty="0">
                <a:solidFill>
                  <a:srgbClr val="FF0000"/>
                </a:solidFill>
                <a:latin typeface="+mn-lt"/>
              </a:rPr>
              <a:t>the collection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3572808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Plans for the next months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4106" y="1162838"/>
            <a:ext cx="11179869" cy="514465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/>
              <a:t>Get Part 1 done and out for vote before the end of the year</a:t>
            </a:r>
          </a:p>
          <a:p>
            <a:pPr lvl="1"/>
            <a:r>
              <a:rPr lang="en-US" dirty="0" smtClean="0"/>
              <a:t>How to describe your API (paths, conformances and discovery in the landing page)</a:t>
            </a:r>
            <a:endParaRPr lang="en-US" noProof="0" dirty="0" smtClean="0"/>
          </a:p>
          <a:p>
            <a:pPr lvl="1"/>
            <a:r>
              <a:rPr lang="en-US" dirty="0" err="1" smtClean="0"/>
              <a:t>OpenAPI</a:t>
            </a:r>
            <a:r>
              <a:rPr lang="en-US" dirty="0" smtClean="0"/>
              <a:t> definition requirements class (in the core document) need to be more elaborated</a:t>
            </a:r>
          </a:p>
          <a:p>
            <a:pPr lvl="2"/>
            <a:r>
              <a:rPr lang="en-US" noProof="0" dirty="0" smtClean="0"/>
              <a:t>Examples in the Swagger 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the user guide</a:t>
            </a:r>
          </a:p>
          <a:p>
            <a:pPr lvl="1"/>
            <a:r>
              <a:rPr lang="en-US" noProof="0" dirty="0" smtClean="0"/>
              <a:t>This </a:t>
            </a:r>
            <a:r>
              <a:rPr lang="en-US" dirty="0" smtClean="0"/>
              <a:t>contains many non normative aspects. E.g.:</a:t>
            </a:r>
          </a:p>
          <a:p>
            <a:pPr lvl="2"/>
            <a:r>
              <a:rPr lang="en-US" dirty="0" smtClean="0"/>
              <a:t>Many </a:t>
            </a:r>
            <a:r>
              <a:rPr lang="en-US" noProof="0" dirty="0" smtClean="0"/>
              <a:t>recommendations on how to do your API </a:t>
            </a:r>
          </a:p>
          <a:p>
            <a:pPr lvl="2"/>
            <a:r>
              <a:rPr lang="en-US" dirty="0" smtClean="0"/>
              <a:t>How to create an API combining several standards</a:t>
            </a:r>
            <a:endParaRPr lang="en-US" noProof="0" dirty="0" smtClean="0"/>
          </a:p>
          <a:p>
            <a:pPr lvl="2"/>
            <a:r>
              <a:rPr lang="en-US" noProof="0" dirty="0" smtClean="0"/>
              <a:t>How to combine conformance classes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is going to satisfy OGC API Processes </a:t>
            </a:r>
          </a:p>
          <a:p>
            <a:pPr lvl="1"/>
            <a:r>
              <a:rPr lang="en-US" dirty="0" smtClean="0"/>
              <a:t>but the others need also part 2.</a:t>
            </a:r>
          </a:p>
          <a:p>
            <a:pPr lvl="2"/>
            <a:r>
              <a:rPr lang="en-US" dirty="0" smtClean="0"/>
              <a:t>Agreeing on part 2 is difficult due to the number for inputs from many other SWGs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2020 Open Geospatial Consortium</a:t>
            </a:r>
            <a:endParaRPr lang="en-US" dirty="0"/>
          </a:p>
        </p:txBody>
      </p:sp>
      <p:pic>
        <p:nvPicPr>
          <p:cNvPr id="5" name="Picture 2" descr="http://s3.amazonaws.com/pix.iemoji.com/images/emoji/apple/ios-12/256/ey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03356" y="4788529"/>
            <a:ext cx="1202445" cy="1037784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 bwMode="auto">
          <a:xfrm flipH="1">
            <a:off x="4684414" y="5485646"/>
            <a:ext cx="2218099" cy="153908"/>
          </a:xfrm>
          <a:prstGeom prst="straightConnector1">
            <a:avLst/>
          </a:prstGeom>
          <a:noFill/>
          <a:ln w="571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OGC_Powerpoint_template_-_2011</Template>
  <TotalTime>1034</TotalTime>
  <Words>640</Words>
  <Application>Microsoft Office PowerPoint</Application>
  <PresentationFormat>Personalizado</PresentationFormat>
  <Paragraphs>161</Paragraphs>
  <Slides>13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1_Custom Design</vt:lpstr>
      <vt:lpstr>Title Slide</vt:lpstr>
      <vt:lpstr>1_Title Slide</vt:lpstr>
      <vt:lpstr>What is OGC?</vt:lpstr>
      <vt:lpstr>What do our members value?</vt:lpstr>
      <vt:lpstr>Thank You</vt:lpstr>
      <vt:lpstr>OGC API-Common  Joan Masó</vt:lpstr>
      <vt:lpstr>Background</vt:lpstr>
      <vt:lpstr>OCP API architecture</vt:lpstr>
      <vt:lpstr>OGC API Common</vt:lpstr>
      <vt:lpstr>Parts</vt:lpstr>
      <vt:lpstr>Parts</vt:lpstr>
      <vt:lpstr>Parts</vt:lpstr>
      <vt:lpstr>OGC API – Common and beyond</vt:lpstr>
      <vt:lpstr>Plans for the next months</vt:lpstr>
      <vt:lpstr>Resources:</vt:lpstr>
      <vt:lpstr>Status</vt:lpstr>
      <vt:lpstr>Status</vt:lpstr>
      <vt:lpstr>Let's make  some progress!!  Joan.Maso@uab.cat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Heazel</dc:creator>
  <cp:lastModifiedBy>Joan Masó Pau</cp:lastModifiedBy>
  <cp:revision>28</cp:revision>
  <dcterms:created xsi:type="dcterms:W3CDTF">2020-01-12T23:54:14Z</dcterms:created>
  <dcterms:modified xsi:type="dcterms:W3CDTF">2020-09-23T12:53:32Z</dcterms:modified>
</cp:coreProperties>
</file>