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648" r:id="rId2"/>
    <p:sldMasterId id="2147483716" r:id="rId3"/>
    <p:sldMasterId id="2147483660" r:id="rId4"/>
    <p:sldMasterId id="2147483663" r:id="rId5"/>
    <p:sldMasterId id="2147483666" r:id="rId6"/>
  </p:sldMasterIdLst>
  <p:notesMasterIdLst>
    <p:notesMasterId r:id="rId14"/>
  </p:notesMasterIdLst>
  <p:handoutMasterIdLst>
    <p:handoutMasterId r:id="rId15"/>
  </p:handoutMasterIdLst>
  <p:sldIdLst>
    <p:sldId id="270" r:id="rId7"/>
    <p:sldId id="271" r:id="rId8"/>
    <p:sldId id="272" r:id="rId9"/>
    <p:sldId id="260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92745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 autoAdjust="0"/>
    <p:restoredTop sz="96208" autoAdjust="0"/>
  </p:normalViewPr>
  <p:slideViewPr>
    <p:cSldViewPr snapToGrid="0" snapToObjects="1">
      <p:cViewPr varScale="1">
        <p:scale>
          <a:sx n="106" d="100"/>
          <a:sy n="106" d="100"/>
        </p:scale>
        <p:origin x="2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4625-A2AC-4967-BF25-2DA2447E6ED3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8068-08FB-485D-98C3-07EAEDA51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49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  <p:sldLayoutId id="2147483718" r:id="rId5"/>
    <p:sldLayoutId id="2147483719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opengeospatial/SELFI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hema.org/subjectOf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gc.org/DRAFTS/20-067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6739B-6975-43ED-8A4D-46C87323EF67}"/>
              </a:ext>
            </a:extLst>
          </p:cNvPr>
          <p:cNvSpPr txBox="1"/>
          <p:nvPr/>
        </p:nvSpPr>
        <p:spPr>
          <a:xfrm>
            <a:off x="153003" y="291235"/>
            <a:ext cx="62177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Second Environmental Linked Features Interoperability Experiment</a:t>
            </a:r>
          </a:p>
          <a:p>
            <a:r>
              <a:rPr lang="en-US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David Blodgett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D754F-60FE-ED49-B2CE-9D2A2B66C754}"/>
              </a:ext>
            </a:extLst>
          </p:cNvPr>
          <p:cNvSpPr txBox="1"/>
          <p:nvPr/>
        </p:nvSpPr>
        <p:spPr>
          <a:xfrm>
            <a:off x="153003" y="2348069"/>
            <a:ext cx="6217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116th OGC Member Meeting</a:t>
            </a:r>
          </a:p>
          <a:p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Virtual | 17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9738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33C089-5FC7-49C5-953D-CEBF61FC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/>
          <a:p>
            <a:r>
              <a:rPr lang="en-US" dirty="0"/>
              <a:t>Objective: … </a:t>
            </a:r>
            <a:r>
              <a:rPr lang="en-US" i="1" dirty="0"/>
              <a:t>"what is the expected network behavior and resource model when resolving a Web identifier for a non-information resource?“</a:t>
            </a:r>
          </a:p>
          <a:p>
            <a:endParaRPr lang="en-US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9F1C1-24F7-4B0A-B04E-243910846677}"/>
              </a:ext>
            </a:extLst>
          </p:cNvPr>
          <p:cNvSpPr txBox="1">
            <a:spLocks/>
          </p:cNvSpPr>
          <p:nvPr/>
        </p:nvSpPr>
        <p:spPr>
          <a:xfrm>
            <a:off x="5591907" y="2563730"/>
            <a:ext cx="5040218" cy="317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Issues:</a:t>
            </a:r>
          </a:p>
          <a:p>
            <a:pPr lvl="1"/>
            <a:r>
              <a:rPr lang="en-US" dirty="0"/>
              <a:t>Landing content type and landing resource considerations.</a:t>
            </a:r>
          </a:p>
          <a:p>
            <a:pPr lvl="1"/>
            <a:r>
              <a:rPr lang="en-US" dirty="0"/>
              <a:t>Dealing with “in-band” vs “out of bad” resources in linked data.</a:t>
            </a:r>
          </a:p>
          <a:p>
            <a:pPr lvl="1"/>
            <a:r>
              <a:rPr lang="en-US" dirty="0"/>
              <a:t>Availability and consistent use of suitable domain concepts.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025968-18C6-470E-B490-36864811793F}"/>
              </a:ext>
            </a:extLst>
          </p:cNvPr>
          <p:cNvSpPr txBox="1">
            <a:spLocks/>
          </p:cNvSpPr>
          <p:nvPr/>
        </p:nvSpPr>
        <p:spPr>
          <a:xfrm>
            <a:off x="631563" y="2563730"/>
            <a:ext cx="5040218" cy="317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Outcomes: </a:t>
            </a:r>
          </a:p>
          <a:p>
            <a:pPr lvl="1"/>
            <a:r>
              <a:rPr lang="en-US" dirty="0"/>
              <a:t>Four core SELFIE functionalities. Identification, landing, structured data, data.</a:t>
            </a:r>
          </a:p>
          <a:p>
            <a:pPr lvl="1"/>
            <a:r>
              <a:rPr lang="en-US" dirty="0"/>
              <a:t>Content model rather than resource model. </a:t>
            </a:r>
          </a:p>
          <a:p>
            <a:pPr lvl="1"/>
            <a:r>
              <a:rPr lang="en-US" dirty="0"/>
              <a:t>URI-14 -&gt; URL-14 -&gt; URL-200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3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-- ELFIE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8E65-B263-EB40-A09E-7BFF2C77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linked data graph views… preview, network.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292547-0946-4F30-BC68-F2CC068F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3" y="1814167"/>
            <a:ext cx="6017537" cy="43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CC6409-E829-4B6D-AE34-2A2E3F0C2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64" y="1812232"/>
            <a:ext cx="60918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7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C97929-1D00-4F84-87C2-0D132160D8C1}"/>
              </a:ext>
            </a:extLst>
          </p:cNvPr>
          <p:cNvSpPr/>
          <p:nvPr/>
        </p:nvSpPr>
        <p:spPr>
          <a:xfrm>
            <a:off x="4975685" y="5854269"/>
            <a:ext cx="7374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https://github.com/opengeospatial/SELFIE</a:t>
            </a:r>
            <a:r>
              <a:rPr lang="en-US" sz="3200" dirty="0"/>
              <a:t> </a:t>
            </a:r>
          </a:p>
        </p:txBody>
      </p:sp>
      <p:sp>
        <p:nvSpPr>
          <p:cNvPr id="5" name="AutoShape 2" descr="SELFIE fig1">
            <a:extLst>
              <a:ext uri="{FF2B5EF4-FFF2-40B4-BE49-F238E27FC236}">
                <a16:creationId xmlns:a16="http://schemas.microsoft.com/office/drawing/2014/main" id="{6964DB5F-8285-4718-AF2B-89EAEC8A0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9738-7AA3-403D-96F9-2B6335069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2" r="4956"/>
          <a:stretch/>
        </p:blipFill>
        <p:spPr>
          <a:xfrm>
            <a:off x="818965" y="2007096"/>
            <a:ext cx="3998495" cy="3786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C0D4A-74EE-41B2-B26D-DA72FEA0326A}"/>
              </a:ext>
            </a:extLst>
          </p:cNvPr>
          <p:cNvSpPr txBox="1"/>
          <p:nvPr/>
        </p:nvSpPr>
        <p:spPr>
          <a:xfrm>
            <a:off x="421291" y="-12939"/>
            <a:ext cx="866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j-ea"/>
                <a:cs typeface="+mj-cs"/>
              </a:rPr>
              <a:t>Functions and Content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DB0D3-6DCA-41C8-A9D8-72BB8979F59B}"/>
              </a:ext>
            </a:extLst>
          </p:cNvPr>
          <p:cNvSpPr txBox="1"/>
          <p:nvPr/>
        </p:nvSpPr>
        <p:spPr>
          <a:xfrm>
            <a:off x="674887" y="5949341"/>
            <a:ext cx="351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the four SELFIE “functions”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0F2F3C-97AB-450E-A9E8-B159F3C02E4A}"/>
              </a:ext>
            </a:extLst>
          </p:cNvPr>
          <p:cNvCxnSpPr/>
          <p:nvPr/>
        </p:nvCxnSpPr>
        <p:spPr>
          <a:xfrm flipH="1" flipV="1">
            <a:off x="1764632" y="4669900"/>
            <a:ext cx="264695" cy="1291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77553C6-716E-46D0-B88B-F0BD41E1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36" y="1552046"/>
            <a:ext cx="5715000" cy="4302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11EF3-BB13-473D-A417-D8D4C02857EC}"/>
              </a:ext>
            </a:extLst>
          </p:cNvPr>
          <p:cNvSpPr txBox="1"/>
          <p:nvPr/>
        </p:nvSpPr>
        <p:spPr>
          <a:xfrm>
            <a:off x="6266999" y="1021007"/>
            <a:ext cx="4792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“resource model” vs “content model”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3686B-E3BB-4099-ACE1-D9E4F98051E0}"/>
              </a:ext>
            </a:extLst>
          </p:cNvPr>
          <p:cNvSpPr/>
          <p:nvPr/>
        </p:nvSpPr>
        <p:spPr>
          <a:xfrm>
            <a:off x="0" y="921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latin typeface="Noto Serif"/>
              </a:rPr>
              <a:t>As a Web user, I want to find all the information available for an environmental feature, so I can find what I’m looking for and retrieve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9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28E-8EDB-4562-9771-22012E87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SELFIE scope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B671-D9EE-4D49-957B-1B166BE1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evaluate content negotiation by profile.</a:t>
            </a:r>
          </a:p>
          <a:p>
            <a:pPr lvl="1"/>
            <a:r>
              <a:rPr lang="en-US" dirty="0"/>
              <a:t>Limited example data available “by profile”</a:t>
            </a:r>
          </a:p>
          <a:p>
            <a:r>
              <a:rPr lang="en-US" dirty="0"/>
              <a:t>Did not find solution for “type of representation”</a:t>
            </a:r>
          </a:p>
          <a:p>
            <a:pPr lvl="1"/>
            <a:r>
              <a:rPr lang="en-US" dirty="0"/>
              <a:t>e.g. Non-information resource -&gt; </a:t>
            </a:r>
            <a:r>
              <a:rPr lang="en-US" u="sng" dirty="0"/>
              <a:t>association X</a:t>
            </a:r>
            <a:r>
              <a:rPr lang="en-US" dirty="0"/>
              <a:t> -&gt; information resource.</a:t>
            </a:r>
          </a:p>
          <a:p>
            <a:pPr lvl="1"/>
            <a:r>
              <a:rPr lang="en-US" dirty="0">
                <a:hlinkClick r:id="rId2"/>
              </a:rPr>
              <a:t>https://schema.org/subjectOf</a:t>
            </a:r>
            <a:endParaRPr lang="en-US" dirty="0"/>
          </a:p>
          <a:p>
            <a:pPr lvl="2"/>
            <a:r>
              <a:rPr lang="en-US" dirty="0"/>
              <a:t>“A </a:t>
            </a:r>
            <a:r>
              <a:rPr lang="en-US" dirty="0" err="1"/>
              <a:t>CreativeWork</a:t>
            </a:r>
            <a:r>
              <a:rPr lang="en-US" dirty="0"/>
              <a:t> or Event about this Thing.”</a:t>
            </a:r>
          </a:p>
          <a:p>
            <a:pPr lvl="1"/>
            <a:r>
              <a:rPr lang="en-US" dirty="0"/>
              <a:t>Need more work … “in the context of multiple representations of the same feature where each representation is of a different type.”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7CF44-973F-41AC-BA96-1313C0A3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9720-7CC3-49AF-9961-1FCD3C87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8068-08FB-485D-98C3-07EAEDA51D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82E2-06E6-4122-A4EC-9E605A1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5A22-34CA-470E-8BBB-0B2E2AC0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7"/>
            <a:ext cx="10515600" cy="4921091"/>
          </a:xfrm>
        </p:spPr>
        <p:txBody>
          <a:bodyPr>
            <a:normAutofit/>
          </a:bodyPr>
          <a:lstStyle/>
          <a:p>
            <a:r>
              <a:rPr lang="en-US" dirty="0"/>
              <a:t>URI-14 – URL-14 – URL-200 is a sound architecture.</a:t>
            </a:r>
          </a:p>
          <a:p>
            <a:r>
              <a:rPr lang="en-US" dirty="0"/>
              <a:t>URI-14 – URI-14 associations work well.</a:t>
            </a:r>
          </a:p>
          <a:p>
            <a:r>
              <a:rPr lang="en-US" dirty="0"/>
              <a:t>URI-14 – URL-200 associations need more work.</a:t>
            </a:r>
          </a:p>
          <a:p>
            <a:r>
              <a:rPr lang="en-US" dirty="0"/>
              <a:t>Separating conceptual and technical communication is hard.</a:t>
            </a:r>
          </a:p>
          <a:p>
            <a:r>
              <a:rPr lang="en-US" dirty="0"/>
              <a:t>“Landing content” (URL-14) presents challenges.</a:t>
            </a:r>
          </a:p>
          <a:p>
            <a:pPr lvl="1"/>
            <a:r>
              <a:rPr lang="en-US" dirty="0"/>
              <a:t>“The decision was made to move forward pragmatically — treating the URL-14 resource as a convenience resource who’s only job is to provide information about a URI-14 and, therefore, not a resource that would ever be the subject of linked data.”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0F63-F4CE-4023-82C9-896D3D5C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4CDFE-0808-4240-B7D8-1F4B7D3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8068-08FB-485D-98C3-07EAEDA51D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98C8-90BC-4705-841A-10ED3D8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F306-CC8F-460C-AF84-6EE2579E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dirty="0" err="1">
                <a:ea typeface="MS PGothic" charset="-128"/>
              </a:rPr>
              <a:t>GeoSemantics</a:t>
            </a:r>
            <a:r>
              <a:rPr lang="en-US" altLang="en-US" dirty="0">
                <a:ea typeface="MS PGothic" charset="-128"/>
              </a:rPr>
              <a:t> DWG recommends that the OGC Technical Committee approve release of [</a:t>
            </a:r>
            <a:r>
              <a:rPr lang="en-US" dirty="0"/>
              <a:t>OGC 20-067] </a:t>
            </a:r>
            <a:r>
              <a:rPr lang="en-US" b="1" dirty="0">
                <a:hlinkClick r:id="rId2"/>
              </a:rPr>
              <a:t>Second Environmental Linked Features Experiment</a:t>
            </a:r>
            <a:endParaRPr lang="en-US" b="1" dirty="0"/>
          </a:p>
          <a:p>
            <a:pPr lvl="1"/>
            <a:r>
              <a:rPr lang="en-US" altLang="en-US" dirty="0">
                <a:ea typeface="MS PGothic" charset="-128"/>
              </a:rPr>
              <a:t>Pending any final edits and review by OGC staff</a:t>
            </a:r>
          </a:p>
          <a:p>
            <a:pPr lvl="1"/>
            <a:r>
              <a:rPr lang="en-US" altLang="en-US" dirty="0">
                <a:ea typeface="MS PGothic" charset="-128"/>
              </a:rPr>
              <a:t>Motion: Nic Car</a:t>
            </a:r>
          </a:p>
          <a:p>
            <a:pPr lvl="1"/>
            <a:r>
              <a:rPr lang="en-US" altLang="en-US" dirty="0">
                <a:ea typeface="MS PGothic" charset="-128"/>
              </a:rPr>
              <a:t>Second: Chris Little</a:t>
            </a:r>
          </a:p>
          <a:p>
            <a:pPr lvl="1"/>
            <a:r>
              <a:rPr lang="en-US" altLang="en-US" dirty="0">
                <a:ea typeface="MS PGothic" charset="-128"/>
              </a:rPr>
              <a:t>Discussion: None</a:t>
            </a:r>
          </a:p>
          <a:p>
            <a:pPr lvl="1"/>
            <a:r>
              <a:rPr lang="en-US" altLang="en-US">
                <a:ea typeface="MS PGothic" charset="-128"/>
              </a:rPr>
              <a:t>NOTUC: No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D6E8-F7EA-4184-A607-17251CD6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D09F-0234-4567-AA01-0F0E429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8068-08FB-485D-98C3-07EAEDA51D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216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12955</TotalTime>
  <Words>400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Lato</vt:lpstr>
      <vt:lpstr>Noto Serif</vt:lpstr>
      <vt:lpstr>Times New Roman</vt:lpstr>
      <vt:lpstr>1_Custom Design</vt:lpstr>
      <vt:lpstr>Title Slide</vt:lpstr>
      <vt:lpstr>1_Title Slide</vt:lpstr>
      <vt:lpstr>What is OGC?</vt:lpstr>
      <vt:lpstr>What do our members value?</vt:lpstr>
      <vt:lpstr>Thank You</vt:lpstr>
      <vt:lpstr>PowerPoint Presentation</vt:lpstr>
      <vt:lpstr>Overview</vt:lpstr>
      <vt:lpstr>Background -- ELFIE</vt:lpstr>
      <vt:lpstr>PowerPoint Presentation</vt:lpstr>
      <vt:lpstr>SELFIE scope limitations</vt:lpstr>
      <vt:lpstr>Summary and next steps…</vt:lpstr>
      <vt:lpstr>Motion: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Blodgett, David L</cp:lastModifiedBy>
  <cp:revision>152</cp:revision>
  <dcterms:created xsi:type="dcterms:W3CDTF">2020-04-17T22:01:33Z</dcterms:created>
  <dcterms:modified xsi:type="dcterms:W3CDTF">2020-09-17T12:22:49Z</dcterms:modified>
</cp:coreProperties>
</file>