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79" r:id="rId5"/>
    <p:sldId id="411" r:id="rId6"/>
    <p:sldId id="413" r:id="rId7"/>
    <p:sldId id="417" r:id="rId8"/>
    <p:sldId id="414" r:id="rId9"/>
    <p:sldId id="419" r:id="rId10"/>
    <p:sldId id="415" r:id="rId11"/>
    <p:sldId id="420" r:id="rId12"/>
    <p:sldId id="402" r:id="rId13"/>
    <p:sldId id="404" r:id="rId14"/>
    <p:sldId id="407" r:id="rId15"/>
    <p:sldId id="406" r:id="rId16"/>
    <p:sldId id="408" r:id="rId17"/>
    <p:sldId id="409" r:id="rId18"/>
    <p:sldId id="410" r:id="rId19"/>
    <p:sldId id="348" r:id="rId20"/>
    <p:sldId id="297" r:id="rId21"/>
    <p:sldId id="387" r:id="rId22"/>
    <p:sldId id="418" r:id="rId23"/>
  </p:sldIdLst>
  <p:sldSz cx="18288000" cy="10287000"/>
  <p:notesSz cx="6858000" cy="9144000"/>
  <p:embeddedFontLst>
    <p:embeddedFont>
      <p:font typeface="Aptos SemiBold" panose="020B000402020202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FB8780-8171-4BD8-B2EF-4B4A5548AF6B}">
          <p14:sldIdLst>
            <p14:sldId id="379"/>
            <p14:sldId id="411"/>
            <p14:sldId id="413"/>
            <p14:sldId id="417"/>
            <p14:sldId id="414"/>
            <p14:sldId id="419"/>
            <p14:sldId id="415"/>
            <p14:sldId id="420"/>
            <p14:sldId id="402"/>
            <p14:sldId id="404"/>
            <p14:sldId id="407"/>
            <p14:sldId id="406"/>
            <p14:sldId id="408"/>
            <p14:sldId id="409"/>
            <p14:sldId id="410"/>
            <p14:sldId id="348"/>
            <p14:sldId id="297"/>
            <p14:sldId id="387"/>
            <p14:sldId id="418"/>
          </p14:sldIdLst>
        </p14:section>
        <p14:section name="Untitled Section" id="{5DC4F1EF-DC63-48B8-BF09-589BB73A2A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3D8A3E-2763-BBE8-2B15-E74F1DB7656D}" name="Simon Chester" initials="SC" userId="S::schester@ogc.org::fefb1974-f0e7-428b-b44e-2b26a8de5167" providerId="AD"/>
  <p188:author id="{0933B96F-A88B-F1B0-C2BF-5C1F50CDD902}" name="Deepti Kala" initials="DK" userId="2b002ef7cfccb8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3BD3"/>
    <a:srgbClr val="EDF786"/>
    <a:srgbClr val="ECF456"/>
    <a:srgbClr val="1A31A0"/>
    <a:srgbClr val="1A2584"/>
    <a:srgbClr val="191CB5"/>
    <a:srgbClr val="191C71"/>
    <a:srgbClr val="261AEA"/>
    <a:srgbClr val="CAD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A4243-BBF5-4A9D-A4E4-92F172D714A1}" v="3" dt="2025-09-16T14:26:50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2" autoAdjust="0"/>
    <p:restoredTop sz="96197" autoAdjust="0"/>
  </p:normalViewPr>
  <p:slideViewPr>
    <p:cSldViewPr>
      <p:cViewPr varScale="1">
        <p:scale>
          <a:sx n="54" d="100"/>
          <a:sy n="54" d="100"/>
        </p:scale>
        <p:origin x="2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ttle" userId="2c0f82e2-ef4d-4021-bb2c-86c3bc837404" providerId="ADAL" clId="{121A4243-BBF5-4A9D-A4E4-92F172D714A1}"/>
    <pc:docChg chg="custSel modSld">
      <pc:chgData name="Chris Little" userId="2c0f82e2-ef4d-4021-bb2c-86c3bc837404" providerId="ADAL" clId="{121A4243-BBF5-4A9D-A4E4-92F172D714A1}" dt="2025-09-16T14:27:48.535" v="263" actId="255"/>
      <pc:docMkLst>
        <pc:docMk/>
      </pc:docMkLst>
      <pc:sldChg chg="modSp mod">
        <pc:chgData name="Chris Little" userId="2c0f82e2-ef4d-4021-bb2c-86c3bc837404" providerId="ADAL" clId="{121A4243-BBF5-4A9D-A4E4-92F172D714A1}" dt="2025-09-16T14:24:02.235" v="164" actId="5793"/>
        <pc:sldMkLst>
          <pc:docMk/>
          <pc:sldMk cId="2270325243" sldId="410"/>
        </pc:sldMkLst>
        <pc:spChg chg="mod">
          <ac:chgData name="Chris Little" userId="2c0f82e2-ef4d-4021-bb2c-86c3bc837404" providerId="ADAL" clId="{121A4243-BBF5-4A9D-A4E4-92F172D714A1}" dt="2025-09-16T14:24:02.235" v="164" actId="5793"/>
          <ac:spMkLst>
            <pc:docMk/>
            <pc:sldMk cId="2270325243" sldId="410"/>
            <ac:spMk id="2" creationId="{F3F7DBE0-87AD-E998-2CF3-F113AB6963DB}"/>
          </ac:spMkLst>
        </pc:spChg>
      </pc:sldChg>
      <pc:sldChg chg="modSp mod">
        <pc:chgData name="Chris Little" userId="2c0f82e2-ef4d-4021-bb2c-86c3bc837404" providerId="ADAL" clId="{121A4243-BBF5-4A9D-A4E4-92F172D714A1}" dt="2025-09-16T14:27:48.535" v="263" actId="255"/>
        <pc:sldMkLst>
          <pc:docMk/>
          <pc:sldMk cId="332203440" sldId="420"/>
        </pc:sldMkLst>
        <pc:spChg chg="mod">
          <ac:chgData name="Chris Little" userId="2c0f82e2-ef4d-4021-bb2c-86c3bc837404" providerId="ADAL" clId="{121A4243-BBF5-4A9D-A4E4-92F172D714A1}" dt="2025-09-16T14:27:48.535" v="263" actId="255"/>
          <ac:spMkLst>
            <pc:docMk/>
            <pc:sldMk cId="332203440" sldId="420"/>
            <ac:spMk id="2" creationId="{AD586A72-1373-71AD-8754-4D8F7B22D80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2EF98C-C3F1-EA29-7B47-8E3A0A8702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F560-0EC2-50D5-DE42-C7440E243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D1E4-4BBA-6F41-9D9B-7C498DFA1119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18C8C-72F6-C0BC-D6B9-F9F0ACDBDC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2DF8-0D80-D9E8-E1BF-F78D65111D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2C68-F934-1540-BB6F-D78EF71B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ABE01-8AD2-744F-9651-CCC9DC857332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75CF-62AD-8041-932F-56D977C8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hyperlink" Target="https://www.linkedin.com/company/open-geospatial-consortiu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hyperlink" Target="https://www.youtube.com/@opengeospatial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1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bg>
      <p:bgPr>
        <a:solidFill>
          <a:srgbClr val="1A25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1DD0F2-3B07-4CD9-C9D4-BD9759019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3024" y="0"/>
            <a:ext cx="18361023" cy="10287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309EC5-8A84-9079-0A32-DD694DDB84E2}"/>
              </a:ext>
            </a:extLst>
          </p:cNvPr>
          <p:cNvSpPr/>
          <p:nvPr userDrawn="1"/>
        </p:nvSpPr>
        <p:spPr>
          <a:xfrm>
            <a:off x="762000" y="8343900"/>
            <a:ext cx="152400" cy="1219200"/>
          </a:xfrm>
          <a:prstGeom prst="rect">
            <a:avLst/>
          </a:prstGeom>
          <a:solidFill>
            <a:srgbClr val="D6E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0D2371B-9266-15FA-FC2A-1708C7327F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1878" y="4229100"/>
            <a:ext cx="9525000" cy="2209800"/>
          </a:xfrm>
        </p:spPr>
        <p:txBody>
          <a:bodyPr anchor="ctr">
            <a:noAutofit/>
          </a:bodyPr>
          <a:lstStyle>
            <a:lvl1pPr marL="0" indent="0">
              <a:lnSpc>
                <a:spcPts val="7340"/>
              </a:lnSpc>
              <a:buNone/>
              <a:defRPr sz="75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OPEN GEOSPATIAL CONSORTIUM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BD5B0C9-DE43-2451-ECE2-D1E27B88CE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878" y="3253711"/>
            <a:ext cx="4533901" cy="955104"/>
          </a:xfrm>
        </p:spPr>
        <p:txBody>
          <a:bodyPr anchor="t">
            <a:noAutofit/>
          </a:bodyPr>
          <a:lstStyle>
            <a:lvl1pPr marL="0" indent="0">
              <a:lnSpc>
                <a:spcPts val="7340"/>
              </a:lnSpc>
              <a:buNone/>
              <a:defRPr sz="13300" b="1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OGC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9D9D9-ACF1-FDFC-9EA3-26D0F3C2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600" y="8479631"/>
            <a:ext cx="5486400" cy="947738"/>
          </a:xfrm>
        </p:spPr>
        <p:txBody>
          <a:bodyPr anchor="b"/>
          <a:lstStyle>
            <a:lvl1pPr algn="l">
              <a:lnSpc>
                <a:spcPts val="3700"/>
              </a:lnSpc>
              <a:defRPr sz="2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PERSON</a:t>
            </a:r>
            <a:br>
              <a:rPr lang="en-US" dirty="0"/>
            </a:br>
            <a:r>
              <a:rPr lang="en-US" dirty="0"/>
              <a:t>YYYY/MM/DD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6684FE-59EA-B16B-2A79-6A7F5F5A7A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328" y="547189"/>
            <a:ext cx="1154872" cy="11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4324800-CFC8-4CF1-B297-52EC07618F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6436" y="9473536"/>
            <a:ext cx="622964" cy="622964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0E63C18-4494-429D-C7BD-8F1E6789EF1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2322444"/>
            <a:ext cx="16598236" cy="6853503"/>
          </a:xfr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3000" b="0" i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4D061A-9182-0E47-58BB-1394889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80" y="555036"/>
            <a:ext cx="16573356" cy="916056"/>
          </a:xfrm>
        </p:spPr>
        <p:txBody>
          <a:bodyPr anchor="ctr"/>
          <a:lstStyle>
            <a:lvl1pPr>
              <a:lnSpc>
                <a:spcPts val="4100"/>
              </a:lnSpc>
              <a:defRPr sz="4200">
                <a:solidFill>
                  <a:srgbClr val="263BD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5ECD6-ECF9-90A5-110C-BF2E6CC263AA}"/>
              </a:ext>
            </a:extLst>
          </p:cNvPr>
          <p:cNvSpPr/>
          <p:nvPr userDrawn="1"/>
        </p:nvSpPr>
        <p:spPr>
          <a:xfrm rot="16200000">
            <a:off x="-178533" y="572374"/>
            <a:ext cx="1149261" cy="792193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991E-3D80-1093-0B9E-40DD452E6206}"/>
              </a:ext>
            </a:extLst>
          </p:cNvPr>
          <p:cNvSpPr/>
          <p:nvPr userDrawn="1"/>
        </p:nvSpPr>
        <p:spPr>
          <a:xfrm>
            <a:off x="0" y="-4313"/>
            <a:ext cx="18288000" cy="10286999"/>
          </a:xfrm>
          <a:prstGeom prst="rect">
            <a:avLst/>
          </a:prstGeom>
          <a:gradFill flip="none" rotWithShape="1">
            <a:gsLst>
              <a:gs pos="8000">
                <a:srgbClr val="263BD3"/>
              </a:gs>
              <a:gs pos="80000">
                <a:srgbClr val="1A258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B08F70-9A8A-1BA7-803F-99BBD0A32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9" y="5981700"/>
            <a:ext cx="10867292" cy="3301612"/>
          </a:xfrm>
        </p:spPr>
        <p:txBody>
          <a:bodyPr anchor="t"/>
          <a:lstStyle>
            <a:lvl1pPr algn="l">
              <a:lnSpc>
                <a:spcPts val="8420"/>
              </a:lnSpc>
              <a:defRPr sz="9800" b="0" i="0" cap="none">
                <a:solidFill>
                  <a:srgbClr val="FFFFFF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Main Subject Headline Click To Add Content</a:t>
            </a:r>
          </a:p>
        </p:txBody>
      </p:sp>
      <p:pic>
        <p:nvPicPr>
          <p:cNvPr id="9" name="Picture 8" descr="A green globe with blue and yellow lines&#10;&#10;Description automatically generated">
            <a:extLst>
              <a:ext uri="{FF2B5EF4-FFF2-40B4-BE49-F238E27FC236}">
                <a16:creationId xmlns:a16="http://schemas.microsoft.com/office/drawing/2014/main" id="{3ACEB540-D319-D15F-94E4-6EB8FA97CA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3672" y="3225248"/>
            <a:ext cx="11601450" cy="706175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DC18C82-B48C-86A4-AE95-988D03A9D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3736" y="482666"/>
            <a:ext cx="1010864" cy="10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rgbClr val="E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A0BC1B-E121-22F6-EA4F-315A21DADD34}"/>
              </a:ext>
            </a:extLst>
          </p:cNvPr>
          <p:cNvSpPr/>
          <p:nvPr userDrawn="1"/>
        </p:nvSpPr>
        <p:spPr>
          <a:xfrm>
            <a:off x="0" y="-4313"/>
            <a:ext cx="18266434" cy="1028699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rgbClr val="A3C3FF"/>
              </a:gs>
              <a:gs pos="77000">
                <a:srgbClr val="D3E4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978E1-8A8E-5738-7509-37BA651F49E3}"/>
              </a:ext>
            </a:extLst>
          </p:cNvPr>
          <p:cNvSpPr/>
          <p:nvPr userDrawn="1"/>
        </p:nvSpPr>
        <p:spPr>
          <a:xfrm>
            <a:off x="17527150" y="8420100"/>
            <a:ext cx="739284" cy="1862584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BAD72-8B13-ACB0-75FF-44382C60299A}"/>
              </a:ext>
            </a:extLst>
          </p:cNvPr>
          <p:cNvSpPr/>
          <p:nvPr userDrawn="1"/>
        </p:nvSpPr>
        <p:spPr>
          <a:xfrm>
            <a:off x="21566" y="8420100"/>
            <a:ext cx="9122434" cy="1921892"/>
          </a:xfrm>
          <a:prstGeom prst="rect">
            <a:avLst/>
          </a:prstGeom>
          <a:solidFill>
            <a:srgbClr val="263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7C539DE-7351-F083-BA2A-B4218EFAE00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45447" y="9105900"/>
            <a:ext cx="2593108" cy="548831"/>
          </a:xfr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www.ogc.org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B6E06-9D16-BF9D-CD4A-43497B2A6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14" y="3486090"/>
            <a:ext cx="7634039" cy="2495610"/>
          </a:xfrm>
        </p:spPr>
        <p:txBody>
          <a:bodyPr anchor="t"/>
          <a:lstStyle>
            <a:lvl1pPr algn="l">
              <a:lnSpc>
                <a:spcPts val="9900"/>
              </a:lnSpc>
              <a:defRPr sz="12300" b="0" i="0" cap="none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23" name="Graphic 22">
            <a:hlinkClick r:id="rId2"/>
            <a:extLst>
              <a:ext uri="{FF2B5EF4-FFF2-40B4-BE49-F238E27FC236}">
                <a16:creationId xmlns:a16="http://schemas.microsoft.com/office/drawing/2014/main" id="{5E80DEB9-7302-517D-D762-3B89B5331F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553" y="9115879"/>
            <a:ext cx="444357" cy="434969"/>
          </a:xfrm>
          <a:prstGeom prst="rect">
            <a:avLst/>
          </a:prstGeom>
        </p:spPr>
      </p:pic>
      <p:pic>
        <p:nvPicPr>
          <p:cNvPr id="25" name="Graphic 24">
            <a:hlinkClick r:id="rId5"/>
            <a:extLst>
              <a:ext uri="{FF2B5EF4-FFF2-40B4-BE49-F238E27FC236}">
                <a16:creationId xmlns:a16="http://schemas.microsoft.com/office/drawing/2014/main" id="{A4425F64-9AB7-B578-8507-9BE7A01DC9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2188" y="9132679"/>
            <a:ext cx="610165" cy="43496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AF3DD-E3F8-963A-7CE5-12FE73E6470F}"/>
              </a:ext>
            </a:extLst>
          </p:cNvPr>
          <p:cNvCxnSpPr/>
          <p:nvPr userDrawn="1"/>
        </p:nvCxnSpPr>
        <p:spPr>
          <a:xfrm>
            <a:off x="7288658" y="9041162"/>
            <a:ext cx="0" cy="623548"/>
          </a:xfrm>
          <a:prstGeom prst="line">
            <a:avLst/>
          </a:prstGeom>
          <a:ln w="19050">
            <a:solidFill>
              <a:srgbClr val="7FA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B234AFB3-C66F-E10A-4295-C25CBF9E14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447" y="591482"/>
            <a:ext cx="1154872" cy="115487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2987B79-8C56-226E-FF8F-C1A6BFA690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4763"/>
            <a:ext cx="8383588" cy="84153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983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04875" y="2089297"/>
            <a:ext cx="16478250" cy="728909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125"/>
              </a:spcBef>
              <a:defRPr/>
            </a:lvl1pPr>
            <a:lvl2pPr>
              <a:lnSpc>
                <a:spcPct val="100000"/>
              </a:lnSpc>
              <a:spcBef>
                <a:spcPts val="1125"/>
              </a:spcBef>
              <a:defRPr/>
            </a:lvl2pPr>
            <a:lvl3pPr>
              <a:lnSpc>
                <a:spcPct val="100000"/>
              </a:lnSpc>
              <a:spcBef>
                <a:spcPts val="1125"/>
              </a:spcBef>
              <a:defRPr/>
            </a:lvl3pPr>
            <a:lvl4pPr>
              <a:lnSpc>
                <a:spcPct val="100000"/>
              </a:lnSpc>
              <a:spcBef>
                <a:spcPts val="1125"/>
              </a:spcBef>
              <a:defRPr/>
            </a:lvl4pPr>
            <a:lvl5pPr>
              <a:lnSpc>
                <a:spcPct val="100000"/>
              </a:lnSpc>
              <a:spcBef>
                <a:spcPts val="1125"/>
              </a:spcBef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28740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ulleted Big">
    <p:bg>
      <p:bgPr>
        <a:solidFill>
          <a:srgbClr val="E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7CF913-2E12-EC62-F99F-0C283461A87C}"/>
              </a:ext>
            </a:extLst>
          </p:cNvPr>
          <p:cNvSpPr/>
          <p:nvPr userDrawn="1"/>
        </p:nvSpPr>
        <p:spPr>
          <a:xfrm>
            <a:off x="21566" y="1"/>
            <a:ext cx="18266434" cy="10286999"/>
          </a:xfrm>
          <a:prstGeom prst="rect">
            <a:avLst/>
          </a:prstGeom>
          <a:gradFill flip="none" rotWithShape="1">
            <a:gsLst>
              <a:gs pos="100000">
                <a:srgbClr val="F3FFBB"/>
              </a:gs>
              <a:gs pos="62000">
                <a:srgbClr val="FFFFFF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0D720E1-4478-24AB-FC1A-3A9C6DDA4A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9308" y="495300"/>
            <a:ext cx="2561492" cy="9160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DCC182-EA1E-8E96-05B8-513A8F348C7C}"/>
              </a:ext>
            </a:extLst>
          </p:cNvPr>
          <p:cNvSpPr/>
          <p:nvPr userDrawn="1"/>
        </p:nvSpPr>
        <p:spPr>
          <a:xfrm rot="16200000">
            <a:off x="-92121" y="555576"/>
            <a:ext cx="916055" cy="792193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728B28-D58B-1DEF-FDD9-FB8EAA99BC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7098" y="723900"/>
            <a:ext cx="13388502" cy="1295400"/>
          </a:xfrm>
        </p:spPr>
        <p:txBody>
          <a:bodyPr anchor="t"/>
          <a:lstStyle>
            <a:lvl1pPr>
              <a:lnSpc>
                <a:spcPts val="4700"/>
              </a:lnSpc>
              <a:defRPr sz="5500">
                <a:solidFill>
                  <a:srgbClr val="263BD3"/>
                </a:solidFill>
              </a:defRPr>
            </a:lvl1pPr>
          </a:lstStyle>
          <a:p>
            <a:r>
              <a:rPr lang="en-GB" dirty="0"/>
              <a:t>Main subject header content placement here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9FE15-DD5A-7FD9-9633-CB99FAB735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6625" y="2552700"/>
            <a:ext cx="16513175" cy="4267200"/>
          </a:xfrm>
        </p:spPr>
        <p:txBody>
          <a:bodyPr>
            <a:normAutofit/>
          </a:bodyPr>
          <a:lstStyle>
            <a:lvl2pPr marL="914400" indent="-457200">
              <a:lnSpc>
                <a:spcPts val="3140"/>
              </a:lnSpc>
              <a:buFont typeface="Arial" panose="020B0604020202020204" pitchFamily="34" charset="0"/>
              <a:buChar char="•"/>
              <a:defRPr sz="3200"/>
            </a:lvl2pPr>
          </a:lstStyle>
          <a:p>
            <a:pPr lvl="1"/>
            <a:r>
              <a:rPr lang="en-GB" dirty="0"/>
              <a:t>Bulleted Copy</a:t>
            </a:r>
          </a:p>
          <a:p>
            <a:pPr lvl="1"/>
            <a:r>
              <a:rPr lang="en-GB" dirty="0"/>
              <a:t>Bulleted Copy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007E9-D734-EF10-7A99-8EAA64506B36}"/>
              </a:ext>
            </a:extLst>
          </p:cNvPr>
          <p:cNvSpPr/>
          <p:nvPr userDrawn="1"/>
        </p:nvSpPr>
        <p:spPr>
          <a:xfrm rot="16200000">
            <a:off x="11357493" y="9788008"/>
            <a:ext cx="457199" cy="159782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F333B1E-16A1-B3B9-A800-C8D83A2FD555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1648365" y="9764896"/>
            <a:ext cx="6465670" cy="255404"/>
          </a:xfrm>
        </p:spPr>
        <p:txBody>
          <a:bodyPr anchor="t">
            <a:noAutofit/>
          </a:bodyPr>
          <a:lstStyle>
            <a:lvl1pPr marL="0" indent="0">
              <a:buNone/>
              <a:defRPr sz="3600" b="0" i="0" baseline="30000">
                <a:solidFill>
                  <a:srgbClr val="263BD3"/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131st OGC MEMBER MEETING, ROME, ITALY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1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17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0" r:id="rId2"/>
    <p:sldLayoutId id="2147483667" r:id="rId3"/>
    <p:sldLayoutId id="2147483671" r:id="rId4"/>
    <p:sldLayoutId id="2147483701" r:id="rId5"/>
    <p:sldLayoutId id="2147483702" r:id="rId6"/>
  </p:sldLayoutIdLst>
  <p:txStyles>
    <p:titleStyle>
      <a:lvl1pPr algn="l" defTabSz="914400" rtl="0" eaLnBrk="1" latinLnBrk="0" hangingPunct="1">
        <a:lnSpc>
          <a:spcPts val="1462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geospatial/ogcapi-environmental-data-retrieval/tree/master/extensions/service_profiles/standar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EDR-API.SWG@lists.opengeospatial.org" TargetMode="External"/><Relationship Id="rId2" Type="http://schemas.openxmlformats.org/officeDocument/2006/relationships/hyperlink" Target="https://github.com/opengeospatial/Environmental-Data-Retrieval-AP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tt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umetnet.github.io/metocean-edr-profile/standard/metocean-edr-profile-DRAF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BA7BB-BFCF-80E7-2506-1EE9332E6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7048500"/>
            <a:ext cx="5486400" cy="2378869"/>
          </a:xfrm>
        </p:spPr>
        <p:txBody>
          <a:bodyPr/>
          <a:lstStyle/>
          <a:p>
            <a:r>
              <a:rPr lang="en-US"/>
              <a:t>Chris Little, UK Met Office</a:t>
            </a:r>
            <a:br>
              <a:rPr lang="en-US"/>
            </a:br>
            <a:r>
              <a:rPr lang="en-US"/>
              <a:t>Chuck Hezel, </a:t>
            </a:r>
            <a:r>
              <a:rPr lang="en-US" err="1"/>
              <a:t>Heazeltech</a:t>
            </a:r>
            <a:br>
              <a:rPr lang="en-US"/>
            </a:br>
            <a:r>
              <a:rPr lang="en-US"/>
              <a:t>16 Sep 2025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ADEEFC8-FA9B-D02C-5254-F4E23F97E2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800" y="1409700"/>
            <a:ext cx="10929730" cy="2971800"/>
          </a:xfrm>
        </p:spPr>
        <p:txBody>
          <a:bodyPr/>
          <a:lstStyle/>
          <a:p>
            <a:r>
              <a:rPr lang="en-US"/>
              <a:t>OGC API-EDR-Part 3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04C5659-F089-BE9E-C7F7-FBEDD19FB92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722031" y="4477662"/>
            <a:ext cx="8267298" cy="1961238"/>
          </a:xfrm>
        </p:spPr>
        <p:txBody>
          <a:bodyPr>
            <a:noAutofit/>
          </a:bodyPr>
          <a:lstStyle>
            <a:lvl1pPr marL="0" indent="0">
              <a:buNone/>
              <a:defRPr sz="6500" b="0" i="0" baseline="300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/>
              <a:t>OAB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8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AF49D-BB79-7376-4543-D56BEF6E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BD3CB-642C-5CBE-999F-BBD0C0AA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Part 3: Answer - Standard for profiling the OGC API EDR Standard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9D6F2D-C60C-B308-A485-C9A65318E0B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3080" y="2095500"/>
            <a:ext cx="16598236" cy="6853503"/>
          </a:xfrm>
        </p:spPr>
        <p:txBody>
          <a:bodyPr/>
          <a:lstStyle/>
          <a:p>
            <a:pPr marL="457200" indent="-457200"/>
            <a:r>
              <a:rPr lang="en-US"/>
              <a:t>A Standard for writing (profile) Standards</a:t>
            </a:r>
          </a:p>
          <a:p>
            <a:pPr marL="457200" indent="-457200"/>
            <a:r>
              <a:rPr lang="en-US"/>
              <a:t>Assure that an implementation which is conformant with the profile standard is also conformant with the OGC API-EDR Standard</a:t>
            </a:r>
          </a:p>
          <a:p>
            <a:pPr marL="457200" indent="-457200"/>
            <a:r>
              <a:rPr lang="en-US"/>
              <a:t>Assure that profile standards use a consistent approach to customizing the OGC EDR-Standard</a:t>
            </a:r>
          </a:p>
          <a:p>
            <a:pPr marL="457200" indent="-457200"/>
            <a:r>
              <a:rPr lang="en-US"/>
              <a:t>Assure that providers use a consistent approach when defining collections and instances of collections.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7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3E371A-0278-F04F-DC3D-D4BDE85F179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0900" y="1943100"/>
            <a:ext cx="16598236" cy="6853503"/>
          </a:xfrm>
        </p:spPr>
        <p:txBody>
          <a:bodyPr/>
          <a:lstStyle/>
          <a:p>
            <a:r>
              <a:rPr lang="en-US"/>
              <a:t>The API - EDR profile standard is based on ISO 19106:</a:t>
            </a:r>
          </a:p>
          <a:p>
            <a:endParaRPr lang="en-US"/>
          </a:p>
          <a:p>
            <a:pPr lvl="1"/>
            <a:r>
              <a:rPr lang="en-US"/>
              <a:t>A profile </a:t>
            </a:r>
            <a:r>
              <a:rPr lang="en-US">
                <a:solidFill>
                  <a:srgbClr val="FF0000"/>
                </a:solidFill>
              </a:rPr>
              <a:t>restricts </a:t>
            </a:r>
            <a:r>
              <a:rPr lang="en-US"/>
              <a:t>the profiled standard </a:t>
            </a:r>
          </a:p>
          <a:p>
            <a:pPr lvl="2"/>
            <a:r>
              <a:rPr lang="en-US"/>
              <a:t>Typically, by restricting the valid values of data elements</a:t>
            </a:r>
          </a:p>
          <a:p>
            <a:pPr lvl="2"/>
            <a:r>
              <a:rPr lang="en-US"/>
              <a:t>May also prohibit operations that are legal in the profiled standard</a:t>
            </a:r>
          </a:p>
          <a:p>
            <a:pPr lvl="2"/>
            <a:endParaRPr lang="en-US"/>
          </a:p>
          <a:p>
            <a:pPr lvl="1"/>
            <a:r>
              <a:rPr lang="en-US"/>
              <a:t>A profile </a:t>
            </a:r>
            <a:r>
              <a:rPr lang="en-US">
                <a:solidFill>
                  <a:srgbClr val="FF0000"/>
                </a:solidFill>
              </a:rPr>
              <a:t>may extend </a:t>
            </a:r>
            <a:r>
              <a:rPr lang="en-US"/>
              <a:t>the profiled standard</a:t>
            </a:r>
          </a:p>
          <a:p>
            <a:pPr lvl="2"/>
            <a:r>
              <a:rPr lang="en-US"/>
              <a:t>Extensions cannot break conformance with the profiled standard</a:t>
            </a:r>
          </a:p>
          <a:p>
            <a:pPr lvl="2"/>
            <a:r>
              <a:rPr lang="en-US"/>
              <a:t>Typically defines additional capabilities which are commonly used</a:t>
            </a:r>
          </a:p>
          <a:p>
            <a:pPr lvl="2"/>
            <a:r>
              <a:rPr lang="en-US"/>
              <a:t>May also make optional features mandatory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2F1F2-34A3-273F-4C0F-01224E29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Profile?</a:t>
            </a:r>
          </a:p>
        </p:txBody>
      </p:sp>
    </p:spTree>
    <p:extLst>
      <p:ext uri="{BB962C8B-B14F-4D97-AF65-F5344CB8AC3E}">
        <p14:creationId xmlns:p14="http://schemas.microsoft.com/office/powerpoint/2010/main" val="160398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934B9-D695-C899-6828-12FEB3F6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3: Context - A Graphic 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40570-E716-2BDD-06DC-4D0AA4DA1E04}"/>
              </a:ext>
            </a:extLst>
          </p:cNvPr>
          <p:cNvSpPr txBox="1"/>
          <p:nvPr/>
        </p:nvSpPr>
        <p:spPr>
          <a:xfrm>
            <a:off x="3048000" y="2738110"/>
            <a:ext cx="220980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err="1"/>
              <a:t>ModSpec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218E3-A29D-4B65-5BA8-EE4F0F6BB187}"/>
              </a:ext>
            </a:extLst>
          </p:cNvPr>
          <p:cNvSpPr txBox="1"/>
          <p:nvPr/>
        </p:nvSpPr>
        <p:spPr>
          <a:xfrm>
            <a:off x="7366000" y="2768803"/>
            <a:ext cx="2209800" cy="52322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OGC API-EDR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B4119-389A-52E7-771A-9B552C95510A}"/>
              </a:ext>
            </a:extLst>
          </p:cNvPr>
          <p:cNvSpPr txBox="1"/>
          <p:nvPr/>
        </p:nvSpPr>
        <p:spPr>
          <a:xfrm>
            <a:off x="3048000" y="4860210"/>
            <a:ext cx="2209800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OGC API-EDR Part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C6350-799E-4B9F-0250-B4BB1A0B3C2E}"/>
              </a:ext>
            </a:extLst>
          </p:cNvPr>
          <p:cNvSpPr txBox="1"/>
          <p:nvPr/>
        </p:nvSpPr>
        <p:spPr>
          <a:xfrm>
            <a:off x="7391400" y="4860209"/>
            <a:ext cx="2209800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OGC API-EDR Profile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8F6C3D-50D3-1FE4-5986-E9E565FE2837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 flipV="1">
            <a:off x="5257800" y="2999720"/>
            <a:ext cx="2108200" cy="30693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0A17DB-1CEB-3066-C42B-FB85555D10A3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470900" y="3292023"/>
            <a:ext cx="25400" cy="1568186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79D159-9ED1-D20E-C3A1-BDDBBA75B68A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3261330"/>
            <a:ext cx="2133600" cy="159887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03C40-A387-D267-7D71-77C394DAA000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5257800" y="5337263"/>
            <a:ext cx="2133600" cy="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28DCE-AD26-7FA7-3930-D6F11274B7C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152900" y="3261330"/>
            <a:ext cx="0" cy="15988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F293411-DE8F-EE71-CAC8-5663A337FD0F}"/>
              </a:ext>
            </a:extLst>
          </p:cNvPr>
          <p:cNvSpPr txBox="1"/>
          <p:nvPr/>
        </p:nvSpPr>
        <p:spPr>
          <a:xfrm>
            <a:off x="5257800" y="5360344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Conforms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708759-6CA0-DDB9-ACE5-28C67298F691}"/>
              </a:ext>
            </a:extLst>
          </p:cNvPr>
          <p:cNvSpPr txBox="1"/>
          <p:nvPr/>
        </p:nvSpPr>
        <p:spPr>
          <a:xfrm>
            <a:off x="5257800" y="2577613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Conforms 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11FA0B-B744-54C9-9866-8DAB153B3A83}"/>
              </a:ext>
            </a:extLst>
          </p:cNvPr>
          <p:cNvSpPr txBox="1"/>
          <p:nvPr/>
        </p:nvSpPr>
        <p:spPr>
          <a:xfrm>
            <a:off x="2174876" y="378455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Conforms to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2EEF6A-1B2B-51F2-80B5-5DC6C9607BA0}"/>
              </a:ext>
            </a:extLst>
          </p:cNvPr>
          <p:cNvSpPr txBox="1"/>
          <p:nvPr/>
        </p:nvSpPr>
        <p:spPr>
          <a:xfrm>
            <a:off x="4616450" y="4076116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Conforms 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84DBC4-A4FF-BF5A-490E-A9BB2A91672A}"/>
              </a:ext>
            </a:extLst>
          </p:cNvPr>
          <p:cNvSpPr txBox="1"/>
          <p:nvPr/>
        </p:nvSpPr>
        <p:spPr>
          <a:xfrm>
            <a:off x="9575800" y="2514643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Conforms 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B7BA72-A926-595C-0707-6C225592604B}"/>
              </a:ext>
            </a:extLst>
          </p:cNvPr>
          <p:cNvSpPr txBox="1"/>
          <p:nvPr/>
        </p:nvSpPr>
        <p:spPr>
          <a:xfrm>
            <a:off x="9779000" y="539939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Conforms 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E5A8D7-FFA7-BDCB-ABAD-8C87F4698039}"/>
              </a:ext>
            </a:extLst>
          </p:cNvPr>
          <p:cNvSpPr txBox="1"/>
          <p:nvPr/>
        </p:nvSpPr>
        <p:spPr>
          <a:xfrm>
            <a:off x="13030200" y="386896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Customizes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B54CEC-9917-A0C1-58D7-EDD67FDCBE1D}"/>
              </a:ext>
            </a:extLst>
          </p:cNvPr>
          <p:cNvSpPr txBox="1"/>
          <p:nvPr/>
        </p:nvSpPr>
        <p:spPr>
          <a:xfrm>
            <a:off x="11836400" y="2577650"/>
            <a:ext cx="2641600" cy="95410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OGC API-EDR Implementation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45E430-C88A-BD42-DEFC-1226D72D63CE}"/>
              </a:ext>
            </a:extLst>
          </p:cNvPr>
          <p:cNvSpPr txBox="1"/>
          <p:nvPr/>
        </p:nvSpPr>
        <p:spPr>
          <a:xfrm>
            <a:off x="11887200" y="4667846"/>
            <a:ext cx="2590800" cy="138499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OGC API-EDR Profile Implementation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C3ED13-E0A7-747A-4134-89859FD2D745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H="1" flipV="1">
            <a:off x="13157200" y="3531757"/>
            <a:ext cx="25400" cy="113608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8304E4-435E-EA69-2E62-4A62347CECF7}"/>
              </a:ext>
            </a:extLst>
          </p:cNvPr>
          <p:cNvCxnSpPr>
            <a:cxnSpLocks/>
            <a:stCxn id="33" idx="1"/>
            <a:endCxn id="5" idx="3"/>
          </p:cNvCxnSpPr>
          <p:nvPr/>
        </p:nvCxnSpPr>
        <p:spPr>
          <a:xfrm flipH="1" flipV="1">
            <a:off x="9575800" y="3030413"/>
            <a:ext cx="2260600" cy="2429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48412B-EBB8-6E16-CAB7-1CBDEEBAF46D}"/>
              </a:ext>
            </a:extLst>
          </p:cNvPr>
          <p:cNvCxnSpPr>
            <a:cxnSpLocks/>
            <a:stCxn id="34" idx="1"/>
            <a:endCxn id="7" idx="3"/>
          </p:cNvCxnSpPr>
          <p:nvPr/>
        </p:nvCxnSpPr>
        <p:spPr>
          <a:xfrm flipH="1" flipV="1">
            <a:off x="9601200" y="5337263"/>
            <a:ext cx="2286000" cy="2308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BEE5B3B-6D63-994D-7C1B-CECA49D36E50}"/>
              </a:ext>
            </a:extLst>
          </p:cNvPr>
          <p:cNvSpPr txBox="1"/>
          <p:nvPr/>
        </p:nvSpPr>
        <p:spPr>
          <a:xfrm>
            <a:off x="6823077" y="3467517"/>
            <a:ext cx="166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/>
              <a:t>Restricts and Extends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ED19FC8-F156-6A7D-DCF3-A44D18FB5BA2}"/>
              </a:ext>
            </a:extLst>
          </p:cNvPr>
          <p:cNvCxnSpPr>
            <a:cxnSpLocks/>
          </p:cNvCxnSpPr>
          <p:nvPr/>
        </p:nvCxnSpPr>
        <p:spPr>
          <a:xfrm flipH="1" flipV="1">
            <a:off x="9575800" y="3318148"/>
            <a:ext cx="2286000" cy="135025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FA820D6-6E81-3576-BBCF-6197035C2745}"/>
              </a:ext>
            </a:extLst>
          </p:cNvPr>
          <p:cNvSpPr txBox="1"/>
          <p:nvPr/>
        </p:nvSpPr>
        <p:spPr>
          <a:xfrm>
            <a:off x="8890000" y="4050648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Conforms to</a:t>
            </a:r>
          </a:p>
        </p:txBody>
      </p:sp>
    </p:spTree>
    <p:extLst>
      <p:ext uri="{BB962C8B-B14F-4D97-AF65-F5344CB8AC3E}">
        <p14:creationId xmlns:p14="http://schemas.microsoft.com/office/powerpoint/2010/main" val="225068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31306D-BE20-D15D-4647-F32E080172F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3080" y="1790700"/>
            <a:ext cx="16598236" cy="2590800"/>
          </a:xfrm>
        </p:spPr>
        <p:txBody>
          <a:bodyPr/>
          <a:lstStyle/>
          <a:p>
            <a:r>
              <a:rPr lang="en-US"/>
              <a:t>Align the organization of Part 3 with Part 1</a:t>
            </a:r>
          </a:p>
          <a:p>
            <a:r>
              <a:rPr lang="en-US"/>
              <a:t>In each section:</a:t>
            </a:r>
          </a:p>
          <a:p>
            <a:pPr lvl="1"/>
            <a:r>
              <a:rPr lang="en-US"/>
              <a:t>Include enough information to provide the reader context</a:t>
            </a:r>
          </a:p>
          <a:p>
            <a:pPr lvl="1"/>
            <a:r>
              <a:rPr lang="en-US"/>
              <a:t>Provide a short description of the requirements</a:t>
            </a:r>
          </a:p>
          <a:p>
            <a:pPr lvl="1"/>
            <a:r>
              <a:rPr lang="en-US"/>
              <a:t>Requirements that must be met by the Profile Standard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8A7972-941B-E095-64F8-03683723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3: Approach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AC2FFE-955A-D699-8FDA-818AEE8D3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66004"/>
              </p:ext>
            </p:extLst>
          </p:nvPr>
        </p:nvGraphicFramePr>
        <p:xfrm>
          <a:off x="2590800" y="4991100"/>
          <a:ext cx="12192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99504956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904310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OGC API-EDR Part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OGC API-EDR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77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7.1 Platform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7.2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4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7.2 Spatiotemporal and Information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8.1 Information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1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7.3 Query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8.2 Query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5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/>
                        <a:t>7.4 General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9 General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0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B0C558-A0BB-5DAD-1CD5-3B713F5A11C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55263" y="1638300"/>
            <a:ext cx="16598236" cy="327660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/>
              <a:t>Identifier: /req/core/</a:t>
            </a:r>
            <a:r>
              <a:rPr lang="en-US" sz="2800" err="1"/>
              <a:t>collectionid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Statement: If a Profile of the OGC API — Environmental Data Retrieval Standard restricts the valid values of the Collection ID parameter, then:</a:t>
            </a:r>
          </a:p>
          <a:p>
            <a:pPr marL="400050" lvl="1" indent="0">
              <a:buNone/>
            </a:pPr>
            <a:r>
              <a:rPr lang="en-US" sz="2400"/>
              <a:t>A	The Profile SHALL specify the rules that the Collection ID values must follow.</a:t>
            </a:r>
          </a:p>
          <a:p>
            <a:pPr marL="400050" lvl="1" indent="0">
              <a:buNone/>
            </a:pPr>
            <a:r>
              <a:rPr lang="en-US" sz="2400"/>
              <a:t>B	Those rules SHALL be specified using either:</a:t>
            </a:r>
          </a:p>
          <a:p>
            <a:pPr lvl="2"/>
            <a:r>
              <a:rPr lang="en-US" sz="2400"/>
              <a:t>identifier string or</a:t>
            </a:r>
          </a:p>
          <a:p>
            <a:pPr lvl="2"/>
            <a:r>
              <a:rPr lang="en-US" sz="2400"/>
              <a:t>Regular expression defining valid string patterns.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CB104-D94B-8381-9E9F-B9D596FA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3: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C647E-1820-BDE7-6314-00769A965131}"/>
              </a:ext>
            </a:extLst>
          </p:cNvPr>
          <p:cNvSpPr txBox="1"/>
          <p:nvPr/>
        </p:nvSpPr>
        <p:spPr>
          <a:xfrm>
            <a:off x="787920" y="5307173"/>
            <a:ext cx="16648516" cy="44012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/>
              <a:t>Identifier: /req/core/data-query-corridor</a:t>
            </a:r>
          </a:p>
          <a:p>
            <a:r>
              <a:rPr lang="en-US" sz="2800"/>
              <a:t>Statement: If a Profile of the OGC API — Environmental Data Retrieval Standard restricts data queries by making the Corridor query mandatory, then:</a:t>
            </a:r>
          </a:p>
          <a:p>
            <a:pPr lvl="1"/>
            <a:r>
              <a:rPr lang="en-US" sz="2400"/>
              <a:t>A  The Profile SHALL include a requirement mandating the Corridor query.</a:t>
            </a:r>
          </a:p>
          <a:p>
            <a:pPr lvl="1"/>
            <a:r>
              <a:rPr lang="en-US" sz="2400"/>
              <a:t>B   The Corridor requirement SHALL specify the following: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/>
              <a:t>Enumerated list of output format types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/>
              <a:t>The default output format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/>
              <a:t>Enumerated list of </a:t>
            </a:r>
            <a:r>
              <a:rPr lang="en-US" sz="2400" err="1"/>
              <a:t>crs</a:t>
            </a:r>
            <a:r>
              <a:rPr lang="en-US" sz="2400"/>
              <a:t> details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/>
              <a:t>Enumerated list of width-units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/>
              <a:t>Enumerated list of height-units values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/>
              <a:t> Enumerated list of the operations that the query supports (i.e. GET, POST)</a:t>
            </a:r>
          </a:p>
        </p:txBody>
      </p:sp>
    </p:spTree>
    <p:extLst>
      <p:ext uri="{BB962C8B-B14F-4D97-AF65-F5344CB8AC3E}">
        <p14:creationId xmlns:p14="http://schemas.microsoft.com/office/powerpoint/2010/main" val="33058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7DBE0-87AD-E998-2CF3-F113AB6963D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5500" y="1716748"/>
            <a:ext cx="16598236" cy="6853503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A working draft is at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https://github.com/opengeospatial/ogcapi-environmental-data-retrieval/tree/master/extensions/service_profiles/standard</a:t>
            </a:r>
            <a:endParaRPr lang="en-US" dirty="0"/>
          </a:p>
          <a:p>
            <a:endParaRPr lang="en-US" dirty="0"/>
          </a:p>
          <a:p>
            <a:r>
              <a:rPr lang="en-US" dirty="0"/>
              <a:t>Layout and content of the “Core” conformance class has been completed</a:t>
            </a:r>
          </a:p>
          <a:p>
            <a:r>
              <a:rPr lang="en-US" dirty="0"/>
              <a:t>Tests have been created for each requirement</a:t>
            </a:r>
          </a:p>
          <a:p>
            <a:r>
              <a:rPr lang="en-US" dirty="0"/>
              <a:t>Requirements should be: correct, complete, concise, unambiguous, and testable</a:t>
            </a:r>
          </a:p>
          <a:p>
            <a:r>
              <a:rPr lang="en-US" dirty="0"/>
              <a:t>Builds under Metanorma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Discussion points</a:t>
            </a:r>
          </a:p>
          <a:p>
            <a:r>
              <a:rPr lang="en-US" dirty="0"/>
              <a:t>(Annex B is a place-holder)</a:t>
            </a:r>
          </a:p>
          <a:p>
            <a:r>
              <a:rPr lang="en-US" dirty="0"/>
              <a:t>(how to handle a service describing multiple Collections in one Profile)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A2ADC-EA60-0EEA-6092-AF426113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3: Status</a:t>
            </a:r>
          </a:p>
        </p:txBody>
      </p:sp>
    </p:spTree>
    <p:extLst>
      <p:ext uri="{BB962C8B-B14F-4D97-AF65-F5344CB8AC3E}">
        <p14:creationId xmlns:p14="http://schemas.microsoft.com/office/powerpoint/2010/main" val="2270325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2F8C8-9474-DBA6-5C09-FB0084C5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solidFill>
                  <a:schemeClr val="accent3">
                    <a:lumMod val="60000"/>
                    <a:lumOff val="40000"/>
                  </a:schemeClr>
                </a:solidFill>
                <a:latin typeface="Aptos SemiBold" panose="020B0004020202020204" pitchFamily="34" charset="0"/>
              </a:rPr>
              <a:t>www.ogc.org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C2607-90B6-1BE6-26DA-96BD3BC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1" y="3490404"/>
            <a:ext cx="6110039" cy="3306192"/>
          </a:xfrm>
        </p:spPr>
        <p:txBody>
          <a:bodyPr/>
          <a:lstStyle/>
          <a:p>
            <a:pPr>
              <a:lnSpc>
                <a:spcPts val="9800"/>
              </a:lnSpc>
            </a:pPr>
            <a:r>
              <a:rPr lang="en-US" sz="12300">
                <a:latin typeface="Aptos"/>
              </a:rPr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9034441-C71F-F0B9-C2CF-43904F4FF5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269384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9F88-57F3-9B40-F118-242E341C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Spare Slides if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B3C5-7144-C6EE-AA9B-4C5022D3C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4995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CB90-2638-4793-E370-6561B16D8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95300"/>
            <a:ext cx="13388502" cy="1295400"/>
          </a:xfrm>
        </p:spPr>
        <p:txBody>
          <a:bodyPr/>
          <a:lstStyle/>
          <a:p>
            <a:r>
              <a:rPr lang="en-GB"/>
              <a:t>OGC API-EDR in one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BFEE-600F-8F25-83CC-2BB59683B4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800" y="1336533"/>
            <a:ext cx="17173525" cy="8949842"/>
          </a:xfrm>
        </p:spPr>
        <p:txBody>
          <a:bodyPr>
            <a:normAutofit fontScale="55000" lnSpcReduction="20000"/>
          </a:bodyPr>
          <a:lstStyle/>
          <a:p>
            <a:pPr>
              <a:spcBef>
                <a:spcPts val="900"/>
              </a:spcBef>
              <a:defRPr/>
            </a:pPr>
            <a:r>
              <a:rPr lang="en-GB" sz="5100"/>
              <a:t>Allow users to get just the “data that they need”</a:t>
            </a:r>
          </a:p>
          <a:p>
            <a:pPr>
              <a:spcBef>
                <a:spcPts val="900"/>
              </a:spcBef>
              <a:defRPr/>
            </a:pPr>
            <a:r>
              <a:rPr lang="en-GB" sz="5100"/>
              <a:t>Complexity hidden in server behind the API. Service/Collection manager may have difficult decisions</a:t>
            </a:r>
          </a:p>
          <a:p>
            <a:pPr>
              <a:spcBef>
                <a:spcPts val="900"/>
              </a:spcBef>
              <a:defRPr/>
            </a:pPr>
            <a:r>
              <a:rPr lang="en-GB" sz="5100"/>
              <a:t>Queries can be constructed by “copy &amp; paste”</a:t>
            </a:r>
          </a:p>
          <a:p>
            <a:pPr marL="0" indent="0">
              <a:spcBef>
                <a:spcPts val="900"/>
              </a:spcBef>
              <a:buNone/>
              <a:defRPr/>
            </a:pPr>
            <a:endParaRPr lang="en-GB" sz="1950"/>
          </a:p>
          <a:p>
            <a:pPr marL="0" indent="0">
              <a:spcBef>
                <a:spcPts val="900"/>
              </a:spcBef>
              <a:buNone/>
              <a:defRPr/>
            </a:pPr>
            <a:r>
              <a:rPr lang="en-GB" sz="4800" b="1">
                <a:solidFill>
                  <a:schemeClr val="accent1"/>
                </a:solidFill>
              </a:rPr>
              <a:t>https://a.domain.or.other </a:t>
            </a:r>
            <a:r>
              <a:rPr lang="en-GB" sz="4800" b="1">
                <a:solidFill>
                  <a:schemeClr val="accent1">
                    <a:lumMod val="50000"/>
                  </a:schemeClr>
                </a:solidFill>
              </a:rPr>
              <a:t>/ </a:t>
            </a:r>
            <a:r>
              <a:rPr lang="en-GB" sz="4800" b="1">
                <a:solidFill>
                  <a:schemeClr val="accent1"/>
                </a:solidFill>
              </a:rPr>
              <a:t>collections / {</a:t>
            </a:r>
            <a:r>
              <a:rPr lang="en-GB" sz="4800" b="1" err="1">
                <a:solidFill>
                  <a:schemeClr val="accent1"/>
                </a:solidFill>
              </a:rPr>
              <a:t>collectionId</a:t>
            </a:r>
            <a:r>
              <a:rPr lang="en-GB" sz="4800" b="1">
                <a:solidFill>
                  <a:schemeClr val="accent1"/>
                </a:solidFill>
              </a:rPr>
              <a:t>} / </a:t>
            </a:r>
            <a:r>
              <a:rPr lang="en-GB" sz="4800" b="1">
                <a:solidFill>
                  <a:srgbClr val="C00000"/>
                </a:solidFill>
              </a:rPr>
              <a:t>{</a:t>
            </a:r>
            <a:r>
              <a:rPr lang="en-GB" sz="4800" b="1" err="1">
                <a:solidFill>
                  <a:srgbClr val="C00000"/>
                </a:solidFill>
              </a:rPr>
              <a:t>queryType</a:t>
            </a:r>
            <a:r>
              <a:rPr lang="en-GB" sz="4800" b="1">
                <a:solidFill>
                  <a:srgbClr val="C00000"/>
                </a:solidFill>
              </a:rPr>
              <a:t>} </a:t>
            </a:r>
            <a:r>
              <a:rPr lang="en-US" sz="4800" b="1">
                <a:solidFill>
                  <a:srgbClr val="C00000"/>
                </a:solidFill>
              </a:rPr>
              <a:t>? </a:t>
            </a:r>
            <a:r>
              <a:rPr lang="en-US" sz="4800" b="1" err="1">
                <a:solidFill>
                  <a:schemeClr val="accent1"/>
                </a:solidFill>
              </a:rPr>
              <a:t>keywrd</a:t>
            </a:r>
            <a:r>
              <a:rPr lang="en-US" sz="4800" b="1">
                <a:solidFill>
                  <a:schemeClr val="accent1"/>
                </a:solidFill>
              </a:rPr>
              <a:t>=</a:t>
            </a:r>
            <a:r>
              <a:rPr lang="en-US" sz="4800" b="1" err="1">
                <a:solidFill>
                  <a:schemeClr val="accent1"/>
                </a:solidFill>
              </a:rPr>
              <a:t>val</a:t>
            </a:r>
            <a:r>
              <a:rPr lang="en-US" sz="4800" b="1">
                <a:solidFill>
                  <a:schemeClr val="accent1"/>
                </a:solidFill>
              </a:rPr>
              <a:t> </a:t>
            </a:r>
            <a:r>
              <a:rPr lang="en-US" sz="4800" b="1">
                <a:solidFill>
                  <a:srgbClr val="C00000"/>
                </a:solidFill>
              </a:rPr>
              <a:t>&amp; </a:t>
            </a:r>
            <a:r>
              <a:rPr lang="en-US" sz="4800" b="1" err="1">
                <a:solidFill>
                  <a:schemeClr val="accent1"/>
                </a:solidFill>
              </a:rPr>
              <a:t>keywrd</a:t>
            </a:r>
            <a:r>
              <a:rPr lang="en-US" sz="4800" b="1">
                <a:solidFill>
                  <a:schemeClr val="accent1"/>
                </a:solidFill>
              </a:rPr>
              <a:t>=</a:t>
            </a:r>
            <a:r>
              <a:rPr lang="en-US" sz="4800" b="1" err="1">
                <a:solidFill>
                  <a:schemeClr val="accent1"/>
                </a:solidFill>
              </a:rPr>
              <a:t>val</a:t>
            </a:r>
            <a:r>
              <a:rPr lang="en-US" sz="4800" b="1">
                <a:solidFill>
                  <a:schemeClr val="accent1"/>
                </a:solidFill>
              </a:rPr>
              <a:t> </a:t>
            </a:r>
            <a:r>
              <a:rPr lang="en-US" sz="4800" b="1">
                <a:solidFill>
                  <a:srgbClr val="C00000"/>
                </a:solidFill>
              </a:rPr>
              <a:t>&amp;</a:t>
            </a:r>
            <a:r>
              <a:rPr lang="en-US" sz="4800" b="1">
                <a:solidFill>
                  <a:schemeClr val="accent1"/>
                </a:solidFill>
              </a:rPr>
              <a:t>…</a:t>
            </a:r>
          </a:p>
          <a:p>
            <a:pPr>
              <a:spcBef>
                <a:spcPts val="900"/>
              </a:spcBef>
              <a:defRPr/>
            </a:pPr>
            <a:r>
              <a:rPr lang="en-US" sz="5100"/>
              <a:t>Position​</a:t>
            </a:r>
          </a:p>
          <a:p>
            <a:pPr>
              <a:spcBef>
                <a:spcPts val="900"/>
              </a:spcBef>
              <a:defRPr/>
            </a:pPr>
            <a:r>
              <a:rPr lang="en-US" sz="5100"/>
              <a:t>Area​           &amp;   Radius       &amp;    Cube​</a:t>
            </a:r>
          </a:p>
          <a:p>
            <a:pPr>
              <a:spcBef>
                <a:spcPts val="900"/>
              </a:spcBef>
              <a:defRPr/>
            </a:pPr>
            <a:r>
              <a:rPr lang="en-US" sz="5100"/>
              <a:t>Trajectory​   &amp;   Corridor​</a:t>
            </a:r>
          </a:p>
          <a:p>
            <a:pPr>
              <a:spcBef>
                <a:spcPts val="900"/>
              </a:spcBef>
              <a:defRPr/>
            </a:pPr>
            <a:r>
              <a:rPr lang="en-US" sz="5100">
                <a:solidFill>
                  <a:srgbClr val="FF0000"/>
                </a:solidFill>
              </a:rPr>
              <a:t>Location     &amp;    Instance    &amp;    Item​                                 API-Features compatible</a:t>
            </a:r>
          </a:p>
          <a:p>
            <a:pPr marL="0" indent="0">
              <a:buNone/>
              <a:defRPr/>
            </a:pPr>
            <a:endParaRPr lang="en-GB" sz="5100"/>
          </a:p>
          <a:p>
            <a:pPr>
              <a:spcBef>
                <a:spcPts val="900"/>
              </a:spcBef>
              <a:defRPr/>
            </a:pPr>
            <a:r>
              <a:rPr lang="en-GB" sz="5100"/>
              <a:t>WKT for coordinates / geometry (2D, 3D, or 4D), including time and vertical. Other custom  coordinates</a:t>
            </a:r>
          </a:p>
          <a:p>
            <a:pPr>
              <a:spcBef>
                <a:spcPts val="900"/>
              </a:spcBef>
              <a:defRPr/>
            </a:pPr>
            <a:r>
              <a:rPr lang="en-GB" sz="5100"/>
              <a:t>ISO 8601/RFC 3339 for other time ranges</a:t>
            </a:r>
          </a:p>
          <a:p>
            <a:pPr>
              <a:spcBef>
                <a:spcPts val="900"/>
              </a:spcBef>
              <a:defRPr/>
            </a:pPr>
            <a:r>
              <a:rPr lang="en-GB" sz="5100"/>
              <a:t>Compliant to API - Common Core &amp; Collections </a:t>
            </a:r>
            <a:r>
              <a:rPr lang="en-GB" sz="5100">
                <a:solidFill>
                  <a:srgbClr val="FF0000"/>
                </a:solidFill>
              </a:rPr>
              <a:t>(moving goalposts)</a:t>
            </a:r>
          </a:p>
          <a:p>
            <a:pPr>
              <a:spcBef>
                <a:spcPts val="900"/>
              </a:spcBef>
              <a:defRPr/>
            </a:pPr>
            <a:r>
              <a:rPr lang="en-GB" sz="5100"/>
              <a:t>Compatible with API - Features Core</a:t>
            </a:r>
          </a:p>
          <a:p>
            <a:pPr>
              <a:spcBef>
                <a:spcPts val="900"/>
              </a:spcBef>
              <a:defRPr/>
            </a:pPr>
            <a:r>
              <a:rPr lang="en-GB" sz="5100"/>
              <a:t>Shared parameters: ‘coords’, ‘</a:t>
            </a:r>
            <a:r>
              <a:rPr lang="en-GB" sz="5100" err="1"/>
              <a:t>crs</a:t>
            </a:r>
            <a:r>
              <a:rPr lang="en-GB" sz="5100"/>
              <a:t>’, ‘datetime’, ‘f’, ‘parameter-name’, ‘z’. Others are query specific</a:t>
            </a:r>
          </a:p>
          <a:p>
            <a:pPr marL="0" indent="0">
              <a:buNone/>
              <a:defRPr/>
            </a:pPr>
            <a:endParaRPr lang="en-GB" sz="5100"/>
          </a:p>
          <a:p>
            <a:pPr>
              <a:defRPr/>
            </a:pPr>
            <a:r>
              <a:rPr lang="en-GB" sz="5100"/>
              <a:t>Why recommend CoverageJSON, not GeoJSON, CIS JSON, NetCDF, </a:t>
            </a:r>
            <a:r>
              <a:rPr lang="en-GB" sz="5100" err="1"/>
              <a:t>GeoTIFF</a:t>
            </a:r>
            <a:r>
              <a:rPr lang="en-GB" sz="5100"/>
              <a:t>, etc?</a:t>
            </a:r>
          </a:p>
          <a:p>
            <a:pPr lvl="1">
              <a:defRPr/>
            </a:pPr>
            <a:r>
              <a:rPr lang="en-GB" sz="5100"/>
              <a:t>CoverageJSON has significant use in communities, supports </a:t>
            </a:r>
            <a:r>
              <a:rPr lang="en-GB" sz="5100" err="1"/>
              <a:t>obs</a:t>
            </a:r>
            <a:r>
              <a:rPr lang="en-GB" sz="5100"/>
              <a:t>, features &amp; coverages, libraries, and is performant</a:t>
            </a:r>
          </a:p>
          <a:p>
            <a:pPr lvl="1">
              <a:defRPr/>
            </a:pPr>
            <a:r>
              <a:rPr lang="en-GB" sz="5100"/>
              <a:t>NOT mandated - other payload formats can be used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7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8733-97F5-C4B5-73FF-BAD433EEF5B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Planned for June 2022 TC:</a:t>
            </a:r>
          </a:p>
          <a:p>
            <a:r>
              <a:rPr lang="en-GB"/>
              <a:t>Improved layout for standard</a:t>
            </a:r>
          </a:p>
          <a:p>
            <a:r>
              <a:rPr lang="en-GB"/>
              <a:t>More consistent style across APIs</a:t>
            </a:r>
          </a:p>
          <a:p>
            <a:endParaRPr lang="en-GB"/>
          </a:p>
          <a:p>
            <a:r>
              <a:rPr lang="en-GB"/>
              <a:t>Decided to combine with V1.1</a:t>
            </a:r>
          </a:p>
          <a:p>
            <a:r>
              <a:rPr lang="en-GB"/>
              <a:t>Backup if V1.1 delayed with problems, but not used.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D47560-C4F8-C28F-D00E-EA1891EF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Corrigendum: Maintenance release V1.0.2 Brief History 2022</a:t>
            </a:r>
          </a:p>
        </p:txBody>
      </p:sp>
    </p:spTree>
    <p:extLst>
      <p:ext uri="{BB962C8B-B14F-4D97-AF65-F5344CB8AC3E}">
        <p14:creationId xmlns:p14="http://schemas.microsoft.com/office/powerpoint/2010/main" val="79448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91E981-74B1-3E97-ADCD-0FD60CF7D24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GB"/>
              <a:t>Brief history </a:t>
            </a:r>
          </a:p>
          <a:p>
            <a:r>
              <a:rPr lang="en-GB"/>
              <a:t>OGC API-EDR Part 3 status</a:t>
            </a:r>
          </a:p>
          <a:p>
            <a:r>
              <a:rPr lang="en-GB"/>
              <a:t>EDR Implementations</a:t>
            </a:r>
          </a:p>
          <a:p>
            <a:r>
              <a:rPr lang="en-GB"/>
              <a:t>Future EDR plans</a:t>
            </a:r>
          </a:p>
          <a:p>
            <a:r>
              <a:rPr lang="en-GB"/>
              <a:t>Questions &amp; Discussion </a:t>
            </a:r>
          </a:p>
          <a:p>
            <a:r>
              <a:rPr lang="en-GB"/>
              <a:t>Approval for Public RFC?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282894-E91E-79E9-1B2B-E94A7D332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OGC API-EDR Part 3: Service Profile Support</a:t>
            </a:r>
          </a:p>
        </p:txBody>
      </p:sp>
    </p:spTree>
    <p:extLst>
      <p:ext uri="{BB962C8B-B14F-4D97-AF65-F5344CB8AC3E}">
        <p14:creationId xmlns:p14="http://schemas.microsoft.com/office/powerpoint/2010/main" val="2613040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11E9A5-1200-15A4-F323-E1365D70B3D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01284" y="1471092"/>
            <a:ext cx="16598236" cy="8815908"/>
          </a:xfrm>
        </p:spPr>
        <p:txBody>
          <a:bodyPr/>
          <a:lstStyle/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GB"/>
              <a:t>&lt;2018 Various National Met Services offering data access via web-based APIs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GB"/>
              <a:t>2018 Proposed Weather-On-The-Web (WOTW) initiative for global standard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/>
              <a:t>Washington Hackathon, Early Proof of Concept, based on existing production systems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GB" altLang="en-US"/>
              <a:t>2019 WOTW launched in</a:t>
            </a:r>
            <a:r>
              <a:rPr lang="en-GB" altLang="en-US" sz="3600"/>
              <a:t> OGC,</a:t>
            </a:r>
            <a:r>
              <a:rPr lang="en-GB" altLang="en-US"/>
              <a:t> renamed EDR API – hydrology, defence, space,…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/>
              <a:t>First OGC EDR API SWG meeting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 err="1"/>
              <a:t>Github</a:t>
            </a:r>
            <a:r>
              <a:rPr lang="en-GB" altLang="en-US" sz="3000"/>
              <a:t>  </a:t>
            </a:r>
            <a:r>
              <a:rPr lang="en-GB" altLang="en-US" sz="3000">
                <a:hlinkClick r:id="rId2"/>
              </a:rPr>
              <a:t>https://github.com/opengeospatial/Environmental-Data-Retrieval-API</a:t>
            </a:r>
            <a:r>
              <a:rPr lang="en-GB" altLang="en-US" sz="3000"/>
              <a:t> 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/>
              <a:t>Mailing list  </a:t>
            </a:r>
            <a:r>
              <a:rPr lang="en-GB" altLang="en-US" sz="3000">
                <a:hlinkClick r:id="rId3"/>
              </a:rPr>
              <a:t>EDR-API.SWG@lists.opengeospatial.org</a:t>
            </a:r>
            <a:r>
              <a:rPr lang="en-GB" altLang="en-US" sz="3000"/>
              <a:t> 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GB" altLang="en-US"/>
              <a:t>2020 OGC Standards track: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/>
              <a:t>2 Hackathons, OAB review, Public Comments, TC Vote agreed, OGC brand naming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GB" altLang="en-US"/>
              <a:t>2021 OGC API-EDR V1.0 approved and published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/>
              <a:t>Fuss over name, PC decided no name change</a:t>
            </a:r>
          </a:p>
          <a:p>
            <a:pPr marL="0" indent="0">
              <a:spcBef>
                <a:spcPts val="450"/>
              </a:spcBef>
              <a:spcAft>
                <a:spcPts val="450"/>
              </a:spcAft>
              <a:buNone/>
            </a:pPr>
            <a:r>
              <a:rPr lang="en-GB" altLang="en-US"/>
              <a:t>2022 Corrigendum V1.0.1 published – evidence of readership outside OGC!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/>
              <a:t>Spelling/grammar/typos, alignment with APIs, re-formatting for readability, V1.0.2 planned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altLang="en-US" sz="3000"/>
              <a:t>CITE test and certification suite published, 2 certifications</a:t>
            </a:r>
          </a:p>
          <a:p>
            <a:pPr lvl="2">
              <a:spcBef>
                <a:spcPts val="450"/>
              </a:spcBef>
              <a:spcAft>
                <a:spcPts val="450"/>
              </a:spcAft>
            </a:pPr>
            <a:r>
              <a:rPr lang="en-GB" sz="3000"/>
              <a:t>Decided to pursue standardization of CoverageJSON as optional payload</a:t>
            </a:r>
            <a:endParaRPr lang="en-GB" altLang="en-US" sz="3000"/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5D013-7214-2A13-5359-449CA6AF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OGC API-EDR V1.0 Brief History 2021</a:t>
            </a:r>
          </a:p>
        </p:txBody>
      </p:sp>
    </p:spTree>
    <p:extLst>
      <p:ext uri="{BB962C8B-B14F-4D97-AF65-F5344CB8AC3E}">
        <p14:creationId xmlns:p14="http://schemas.microsoft.com/office/powerpoint/2010/main" val="43971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151545-957C-13D3-A8DA-886553AFC28D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2322444"/>
            <a:ext cx="16598236" cy="7621656"/>
          </a:xfrm>
        </p:spPr>
        <p:txBody>
          <a:bodyPr/>
          <a:lstStyle/>
          <a:p>
            <a:r>
              <a:rPr lang="en-US"/>
              <a:t>Editorial (typos, spelling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lvl="2"/>
            <a:r>
              <a:rPr lang="en-US" err="1"/>
              <a:t>Corrrected</a:t>
            </a:r>
            <a:r>
              <a:rPr lang="en-US"/>
              <a:t> the </a:t>
            </a:r>
            <a:r>
              <a:rPr lang="en-US" err="1"/>
              <a:t>the</a:t>
            </a:r>
            <a:r>
              <a:rPr lang="en-US"/>
              <a:t> </a:t>
            </a:r>
            <a:r>
              <a:rPr lang="en-US" err="1"/>
              <a:t>spelllings</a:t>
            </a:r>
            <a:endParaRPr lang="en-US"/>
          </a:p>
          <a:p>
            <a:pPr lvl="2"/>
            <a:r>
              <a:rPr lang="en-US"/>
              <a:t>Several URLs corrupted: </a:t>
            </a:r>
            <a:r>
              <a:rPr lang="en-US">
                <a:hlinkClick r:id="rId2"/>
              </a:rPr>
              <a:t>http://http://</a:t>
            </a:r>
            <a:r>
              <a:rPr lang="en-US"/>
              <a:t>....</a:t>
            </a:r>
          </a:p>
          <a:p>
            <a:pPr lvl="2"/>
            <a:r>
              <a:rPr lang="en-US"/>
              <a:t>Gave all examples a consistent URL: http://example.org/...</a:t>
            </a:r>
          </a:p>
          <a:p>
            <a:pPr lvl="2"/>
            <a:r>
              <a:rPr lang="en-US"/>
              <a:t>Removed several redundant text files</a:t>
            </a:r>
          </a:p>
          <a:p>
            <a:r>
              <a:rPr lang="en-US"/>
              <a:t>Retrofitting (alignment with API-Common Part 2)</a:t>
            </a:r>
          </a:p>
          <a:p>
            <a:pPr lvl="2"/>
            <a:r>
              <a:rPr lang="en-US"/>
              <a:t>Corrected schema for Collection extents</a:t>
            </a:r>
          </a:p>
          <a:p>
            <a:r>
              <a:rPr lang="en-US"/>
              <a:t>Omission</a:t>
            </a:r>
          </a:p>
          <a:p>
            <a:pPr lvl="2"/>
            <a:r>
              <a:rPr lang="en-US"/>
              <a:t>Several optional CoverageJSON Domain definition schemas</a:t>
            </a:r>
          </a:p>
          <a:p>
            <a:pPr lvl="4"/>
            <a:r>
              <a:rPr lang="en-US"/>
              <a:t>Currently, schema fragments consistent with CoverageJSON proposal</a:t>
            </a:r>
          </a:p>
          <a:p>
            <a:pPr lvl="4"/>
            <a:r>
              <a:rPr lang="en-US"/>
              <a:t>Schema fragments will be removed when CoverageJSON standardized</a:t>
            </a:r>
          </a:p>
          <a:p>
            <a:pPr lvl="2"/>
            <a:r>
              <a:rPr lang="en-US"/>
              <a:t>Several examples made less generic and more specific </a:t>
            </a:r>
          </a:p>
          <a:p>
            <a:r>
              <a:rPr lang="en-US"/>
              <a:t>Loosening ( one SHALL -&gt; SHOULD, for CRS84)</a:t>
            </a:r>
          </a:p>
          <a:p>
            <a:pPr lvl="2"/>
            <a:r>
              <a:rPr lang="en-US"/>
              <a:t>Allows non-geographical CRSs to be used, such as engineering</a:t>
            </a:r>
          </a:p>
          <a:p>
            <a:pPr lvl="2"/>
            <a:r>
              <a:rPr lang="en-US"/>
              <a:t>Original uses cases included microscope slide &amp; MRI 3D tomography scan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0CE65-A4C6-9E98-B575-CA56D05CE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Corrigendum: Maintenance Release V1.0.1 Brief History 2022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72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A46630-B396-80B1-F477-E605B67BDBA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2022 Agreed categorical dimensions and HTTP POST functionality</a:t>
            </a:r>
          </a:p>
          <a:p>
            <a:pPr lvl="2"/>
            <a:r>
              <a:rPr lang="en-GB"/>
              <a:t>Minor schema improvements for advertising functionality</a:t>
            </a:r>
          </a:p>
          <a:p>
            <a:pPr lvl="2"/>
            <a:r>
              <a:rPr lang="en-GB"/>
              <a:t>Better handling very long queries, such as a detailed polygonal area</a:t>
            </a:r>
          </a:p>
          <a:p>
            <a:pPr lvl="2"/>
            <a:r>
              <a:rPr lang="en-GB"/>
              <a:t>Better security of queries</a:t>
            </a:r>
          </a:p>
          <a:p>
            <a:pPr lvl="2"/>
            <a:r>
              <a:rPr lang="en-GB"/>
              <a:t>Indicate aggregation metadata using CF-NetCDF Cell-Methods controlled vocabulary</a:t>
            </a:r>
          </a:p>
          <a:p>
            <a:pPr lvl="2"/>
            <a:r>
              <a:rPr lang="en-US"/>
              <a:t>Attribute to advertise support of MULTIPOINT, MULTILINESTRING and MULTIPOLYGON</a:t>
            </a:r>
            <a:endParaRPr lang="en-GB"/>
          </a:p>
          <a:p>
            <a:pPr lvl="2"/>
            <a:r>
              <a:rPr lang="en-GB"/>
              <a:t>Planned Corrigendum V1.0.2 shelved pending V1.1</a:t>
            </a:r>
          </a:p>
          <a:p>
            <a:pPr lvl="2"/>
            <a:r>
              <a:rPr lang="en-GB"/>
              <a:t>EDR Queries added to Building Block registry</a:t>
            </a:r>
          </a:p>
          <a:p>
            <a:pPr lvl="2"/>
            <a:r>
              <a:rPr lang="en-GB"/>
              <a:t>OAB approved for public comment, minor errors/omissions in schemas 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2023 V1.1 presented to TC, vote started</a:t>
            </a:r>
          </a:p>
          <a:p>
            <a:pPr lvl="2"/>
            <a:r>
              <a:rPr lang="en-GB"/>
              <a:t>Several implementations, some of production quality</a:t>
            </a:r>
          </a:p>
          <a:p>
            <a:pPr lvl="2"/>
            <a:r>
              <a:rPr lang="en-GB"/>
              <a:t>Approved June 2023 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B6ED27-FC55-46DD-4073-EFD90B8C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OGC API-EDR V1.1 Brief History 2023</a:t>
            </a:r>
          </a:p>
        </p:txBody>
      </p:sp>
    </p:spTree>
    <p:extLst>
      <p:ext uri="{BB962C8B-B14F-4D97-AF65-F5344CB8AC3E}">
        <p14:creationId xmlns:p14="http://schemas.microsoft.com/office/powerpoint/2010/main" val="140569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B534A4-E121-8010-2303-7133E6AEA62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1471092"/>
            <a:ext cx="17145000" cy="8815908"/>
          </a:xfrm>
        </p:spPr>
        <p:txBody>
          <a:bodyPr/>
          <a:lstStyle/>
          <a:p>
            <a:r>
              <a:rPr lang="en-GB" sz="3200"/>
              <a:t>UK Met Office: 2 production service chains in infrastructure, testing with customers</a:t>
            </a:r>
          </a:p>
          <a:p>
            <a:pPr lvl="2"/>
            <a:r>
              <a:rPr lang="en-GB" sz="3200"/>
              <a:t>Public, proof-of-concept testbed, various data collections</a:t>
            </a:r>
          </a:p>
          <a:p>
            <a:r>
              <a:rPr lang="en-US" sz="3200">
                <a:ea typeface="Calibri" panose="020F0502020204030204" pitchFamily="34" charset="0"/>
              </a:rPr>
              <a:t>US NWS: Operational aviation World Area Forecast System Internet File Service planned</a:t>
            </a:r>
          </a:p>
          <a:p>
            <a:pPr lvl="2"/>
            <a:r>
              <a:rPr lang="en-US" sz="3200">
                <a:ea typeface="Calibri" panose="020F0502020204030204" pitchFamily="34" charset="0"/>
              </a:rPr>
              <a:t>Operational National Digital Forecast Database (NDFD) xml Service </a:t>
            </a:r>
            <a:endParaRPr lang="en-GB" sz="3200">
              <a:ea typeface="Calibri" panose="020F0502020204030204" pitchFamily="34" charset="0"/>
            </a:endParaRPr>
          </a:p>
          <a:p>
            <a:pPr lvl="2"/>
            <a:r>
              <a:rPr lang="en-US" sz="3200">
                <a:ea typeface="Calibri" panose="020F0502020204030204" pitchFamily="34" charset="0"/>
              </a:rPr>
              <a:t>Demos, prototypes</a:t>
            </a:r>
            <a:endParaRPr lang="en-GB" sz="3200">
              <a:ea typeface="Calibri" panose="020F0502020204030204" pitchFamily="34" charset="0"/>
            </a:endParaRPr>
          </a:p>
          <a:p>
            <a:r>
              <a:rPr lang="en-GB" sz="3200"/>
              <a:t>IBL: Commercial product, OGC certified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sz="3200">
                <a:ea typeface="Calibri" panose="020F0502020204030204" pitchFamily="34" charset="0"/>
              </a:rPr>
              <a:t>Meteorological Service of Canada: </a:t>
            </a:r>
            <a:r>
              <a:rPr lang="en-US" sz="3200" err="1">
                <a:ea typeface="Calibri" panose="020F0502020204030204" pitchFamily="34" charset="0"/>
              </a:rPr>
              <a:t>pygeoapi</a:t>
            </a:r>
            <a:r>
              <a:rPr lang="en-US" sz="3200">
                <a:ea typeface="Calibri" panose="020F0502020204030204" pitchFamily="34" charset="0"/>
              </a:rPr>
              <a:t> (Reference Implementation) Free &amp; Open Source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sz="3200">
                <a:ea typeface="Calibri" panose="020F0502020204030204" pitchFamily="34" charset="0"/>
              </a:rPr>
              <a:t>Internal infrastructure services: High Res gridded NWP, surface weather </a:t>
            </a:r>
            <a:r>
              <a:rPr lang="en-US" sz="3200" err="1">
                <a:ea typeface="Calibri" panose="020F0502020204030204" pitchFamily="34" charset="0"/>
              </a:rPr>
              <a:t>obs</a:t>
            </a:r>
            <a:endParaRPr lang="en-US" sz="3200">
              <a:ea typeface="Calibri" panose="020F0502020204030204" pitchFamily="34" charset="0"/>
            </a:endParaRPr>
          </a:p>
          <a:p>
            <a:r>
              <a:rPr lang="en-GB" sz="3200"/>
              <a:t>KNMI Royal Netherlands Meteorological Institute: backend </a:t>
            </a:r>
            <a:r>
              <a:rPr lang="en-GB" sz="32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end-users file download or WMS </a:t>
            </a:r>
          </a:p>
          <a:p>
            <a:r>
              <a:rPr lang="en-GB" sz="3200"/>
              <a:t>FMI Finnish Meteorological Institute</a:t>
            </a:r>
          </a:p>
          <a:p>
            <a:r>
              <a:rPr lang="en-GB" sz="3200"/>
              <a:t>Met.no Norwegian Meteorological Service</a:t>
            </a:r>
          </a:p>
          <a:p>
            <a:r>
              <a:rPr lang="en-GB" sz="3200"/>
              <a:t>DMI Danish Meteorological Institute</a:t>
            </a:r>
          </a:p>
          <a:p>
            <a:r>
              <a:rPr lang="en-GB" sz="3200"/>
              <a:t>Wuhan University Disaster Management demo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GB" err="1"/>
              <a:t>EuMetNet</a:t>
            </a:r>
            <a:r>
              <a:rPr lang="en-GB"/>
              <a:t> RODEO/FEMDI project – implementation in 30 European countries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endParaRPr lang="en-GB">
              <a:ea typeface="Calibri" panose="020F0502020204030204" pitchFamily="34" charset="0"/>
            </a:endParaRP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E07822-A68F-F997-AAE1-DDCA5EAF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API-EDR V1.1 Implementations </a:t>
            </a:r>
          </a:p>
        </p:txBody>
      </p:sp>
    </p:spTree>
    <p:extLst>
      <p:ext uri="{BB962C8B-B14F-4D97-AF65-F5344CB8AC3E}">
        <p14:creationId xmlns:p14="http://schemas.microsoft.com/office/powerpoint/2010/main" val="352384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71476D-F585-537B-439C-DBE2AC140BD2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/>
              <a:t>2023 Agreed support for “Pub-Sub” as main improvement ( Part 2, not V1.2 )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Follows original OGC standard and White Paper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Good buy-in from rest of OGC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Demonstrated agnostic to underlying HTTP/MQTT/AMQP protocols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Better support for </a:t>
            </a:r>
            <a:r>
              <a:rPr lang="en-GB" b="1"/>
              <a:t>service documentation</a:t>
            </a:r>
            <a:r>
              <a:rPr lang="en-GB"/>
              <a:t> (e.g. DGIWG)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Cross-API hackathons proposed, three-way testing May 2023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GB"/>
              <a:t>2024 OAB approval for Public Comments January 2024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Public RFC February 2024 to April 2024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TC e-Vote April 2024 to May 2024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PC approval June 2024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GB"/>
              <a:t>Published November 2024</a:t>
            </a:r>
          </a:p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AFFCFC-4205-08C2-AD76-3B5E3D3F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OGC API-EDR Part 2: Pub-Sub Workflow, V1.0 Brief History 2024</a:t>
            </a:r>
          </a:p>
        </p:txBody>
      </p:sp>
    </p:spTree>
    <p:extLst>
      <p:ext uri="{BB962C8B-B14F-4D97-AF65-F5344CB8AC3E}">
        <p14:creationId xmlns:p14="http://schemas.microsoft.com/office/powerpoint/2010/main" val="74164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7251D-29D5-B16E-B79A-4ED7F510B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586A72-1373-71AD-8754-4D8F7B22D80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3080" y="1866900"/>
            <a:ext cx="16598236" cy="786506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3400" dirty="0"/>
              <a:t>2023 Discussed requirement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Requested by RODEO, DGIWG, Aviation and others.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E.g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https://eumetnet.github.io/metocean-edr-profile/standard/metocean-edr-profile-DRAFT.html</a:t>
            </a:r>
            <a:r>
              <a:rPr lang="en-GB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3400" dirty="0"/>
              <a:t>2024 Agreed not in Part 1: Core V1.2 but separate Part 3: Profile Support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3400" dirty="0"/>
              <a:t>Examples: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Restrict/specify queries supported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Restrict/specify CRSs supported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Specify output payload format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Mandate something instead of optional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Specifying naming conventions for Collections or contents</a:t>
            </a:r>
          </a:p>
          <a:p>
            <a:r>
              <a:rPr lang="en-GB" sz="3200" dirty="0">
                <a:solidFill>
                  <a:srgbClr val="FF0000"/>
                </a:solidFill>
              </a:rPr>
              <a:t>(restrictive profiles only, probably)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3200" dirty="0"/>
              <a:t>Better support for </a:t>
            </a:r>
            <a:r>
              <a:rPr lang="en-GB" sz="3200" b="1" dirty="0"/>
              <a:t>service documentation</a:t>
            </a:r>
            <a:r>
              <a:rPr lang="en-GB" sz="3200" dirty="0"/>
              <a:t> </a:t>
            </a:r>
          </a:p>
          <a:p>
            <a:r>
              <a:rPr lang="en-GB" sz="3200" dirty="0"/>
              <a:t>Applicable to other APIs? </a:t>
            </a:r>
          </a:p>
          <a:p>
            <a:endParaRPr lang="en-GB" sz="32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0F09A-5744-375C-846C-E3777A20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OGC API-EDR Part 3: Service Profile Support, V1.0 Brief History 2025</a:t>
            </a:r>
          </a:p>
        </p:txBody>
      </p:sp>
    </p:spTree>
    <p:extLst>
      <p:ext uri="{BB962C8B-B14F-4D97-AF65-F5344CB8AC3E}">
        <p14:creationId xmlns:p14="http://schemas.microsoft.com/office/powerpoint/2010/main" val="33220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D95E8B-46FB-DAED-3980-A4115267D57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2322444"/>
            <a:ext cx="16598236" cy="4192655"/>
          </a:xfrm>
        </p:spPr>
        <p:txBody>
          <a:bodyPr/>
          <a:lstStyle/>
          <a:p>
            <a:r>
              <a:rPr lang="en-US" dirty="0"/>
              <a:t>The OGC API-EDR Part 1: Core Standard is designed to be flexible and customized for different user communities.</a:t>
            </a:r>
          </a:p>
          <a:p>
            <a:r>
              <a:rPr lang="en-US" dirty="0"/>
              <a:t>In the face of multiple variants of the Standard, how do we ensure interoperability between  implementations?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395F5-0DF7-5C8D-7692-B319211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ptos"/>
              </a:rPr>
              <a:t>Part 3: Problem Statement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GC BRAND COLOURS">
      <a:dk1>
        <a:srgbClr val="000000"/>
      </a:dk1>
      <a:lt1>
        <a:srgbClr val="FFFFFF"/>
      </a:lt1>
      <a:dk2>
        <a:srgbClr val="1F497D"/>
      </a:dk2>
      <a:lt2>
        <a:srgbClr val="E3EFFC"/>
      </a:lt2>
      <a:accent1>
        <a:srgbClr val="1A2483"/>
      </a:accent1>
      <a:accent2>
        <a:srgbClr val="263BD3"/>
      </a:accent2>
      <a:accent3>
        <a:srgbClr val="D6E832"/>
      </a:accent3>
      <a:accent4>
        <a:srgbClr val="92DEFF"/>
      </a:accent4>
      <a:accent5>
        <a:srgbClr val="BAD6FF"/>
      </a:accent5>
      <a:accent6>
        <a:srgbClr val="AAB50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ktop version - PPT MASTER" id="{7FEBD1E3-3883-9049-8AF0-44F39D7ACA2B}" vid="{45FF2EAE-8C52-A747-9309-B2C3AB4E5F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9E3310CD124948B4E279413993BB0E" ma:contentTypeVersion="13" ma:contentTypeDescription="Create a new document." ma:contentTypeScope="" ma:versionID="0a4033e78b75580e944694f4110b9443">
  <xsd:schema xmlns:xsd="http://www.w3.org/2001/XMLSchema" xmlns:xs="http://www.w3.org/2001/XMLSchema" xmlns:p="http://schemas.microsoft.com/office/2006/metadata/properties" xmlns:ns2="d6fbc86c-d850-4140-ac77-9d31bd829bdd" xmlns:ns3="9d591f4a-b750-44ad-8ebf-06d36ba90675" targetNamespace="http://schemas.microsoft.com/office/2006/metadata/properties" ma:root="true" ma:fieldsID="efd5ec2613c3be04dd453b3842ae1d37" ns2:_="" ns3:_="">
    <xsd:import namespace="d6fbc86c-d850-4140-ac77-9d31bd829bdd"/>
    <xsd:import namespace="9d591f4a-b750-44ad-8ebf-06d36ba906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bc86c-d850-4140-ac77-9d31bd829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e216777-a1e1-495c-93e8-2566215d52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91f4a-b750-44ad-8ebf-06d36ba906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c77d112-1c04-4fa5-a3ca-824683e69c49}" ma:internalName="TaxCatchAll" ma:showField="CatchAllData" ma:web="9d591f4a-b750-44ad-8ebf-06d36ba906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d591f4a-b750-44ad-8ebf-06d36ba90675" xsi:nil="true"/>
    <lcf76f155ced4ddcb4097134ff3c332f xmlns="d6fbc86c-d850-4140-ac77-9d31bd829bd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1F3D4D-EBA0-40F5-94E2-7634A01ED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bc86c-d850-4140-ac77-9d31bd829bdd"/>
    <ds:schemaRef ds:uri="9d591f4a-b750-44ad-8ebf-06d36ba90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28D80A-D8F1-4E9F-96FE-EDED6B3841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83FC41-384C-4416-9A4E-6653321403C3}">
  <ds:schemaRefs>
    <ds:schemaRef ds:uri="http://schemas.microsoft.com/office/2006/metadata/properties"/>
    <ds:schemaRef ds:uri="http://schemas.microsoft.com/office/infopath/2007/PartnerControls"/>
    <ds:schemaRef ds:uri="9d591f4a-b750-44ad-8ebf-06d36ba90675"/>
    <ds:schemaRef ds:uri="d6fbc86c-d850-4140-ac77-9d31bd829bd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9027</TotalTime>
  <Words>1589</Words>
  <Application>Microsoft Office PowerPoint</Application>
  <PresentationFormat>Custom</PresentationFormat>
  <Paragraphs>208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Aptos SemiBold</vt:lpstr>
      <vt:lpstr>Aptos Display</vt:lpstr>
      <vt:lpstr>Calibri</vt:lpstr>
      <vt:lpstr>Aptos</vt:lpstr>
      <vt:lpstr>Office Theme</vt:lpstr>
      <vt:lpstr>Chris Little, UK Met Office Chuck Hezel, Heazeltech 16 Sep 2025</vt:lpstr>
      <vt:lpstr>OGC API-EDR Part 3: Service Profile Support</vt:lpstr>
      <vt:lpstr>OGC API-EDR V1.0 Brief History 2021</vt:lpstr>
      <vt:lpstr>Corrigendum: Maintenance Release V1.0.1 Brief History 2022</vt:lpstr>
      <vt:lpstr>OGC API-EDR V1.1 Brief History 2023</vt:lpstr>
      <vt:lpstr>API-EDR V1.1 Implementations </vt:lpstr>
      <vt:lpstr>OGC API-EDR Part 2: Pub-Sub Workflow, V1.0 Brief History 2024</vt:lpstr>
      <vt:lpstr>OGC API-EDR Part 3: Service Profile Support, V1.0 Brief History 2025</vt:lpstr>
      <vt:lpstr>Part 3: Problem Statement</vt:lpstr>
      <vt:lpstr>Part 3: Answer - Standard for profiling the OGC API EDR Standard</vt:lpstr>
      <vt:lpstr>What is a Profile?</vt:lpstr>
      <vt:lpstr>Part 3: Context - A Graphic View</vt:lpstr>
      <vt:lpstr>Part 3: Approach</vt:lpstr>
      <vt:lpstr>Part 3: Examples</vt:lpstr>
      <vt:lpstr>Part 3: Status</vt:lpstr>
      <vt:lpstr>THANK YOU</vt:lpstr>
      <vt:lpstr>Spare Slides if needed</vt:lpstr>
      <vt:lpstr>OGC API-EDR in one slide</vt:lpstr>
      <vt:lpstr>Corrigendum: Maintenance release V1.0.2 Brief History 2022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Simmons</dc:creator>
  <cp:lastModifiedBy>Chris Little</cp:lastModifiedBy>
  <cp:revision>23</cp:revision>
  <dcterms:created xsi:type="dcterms:W3CDTF">2025-04-29T18:14:43Z</dcterms:created>
  <dcterms:modified xsi:type="dcterms:W3CDTF">2025-09-16T14:27:49Z</dcterms:modified>
  <dc:identifier>DAGYbemYEzg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0x0101002E9E3310CD124948B4E279413993BB0E</vt:lpwstr>
  </property>
  <property fmtid="{D5CDD505-2E9C-101B-9397-08002B2CF9AE}" pid="3" name="MediaServiceImageTags">
    <vt:lpwstr/>
  </property>
</Properties>
</file>