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solidFill>
            <a:srgbClr val="D9D9D9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FC32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0F781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4B4B4B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0DDCD"/>
          </a:solidFill>
        </a:fill>
      </a:tcStyle>
    </a:wholeTbl>
    <a:band2H>
      <a:tcTxStyle b="def" i="def"/>
      <a:tcStyle>
        <a:tcBdr/>
        <a:fill>
          <a:solidFill>
            <a:srgbClr val="D2CFC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7D8B87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4B4B4B"/>
              </a:solidFill>
              <a:prstDash val="solid"/>
              <a:miter lim="400000"/>
            </a:ln>
          </a:left>
          <a:right>
            <a:ln w="12700" cap="flat">
              <a:solidFill>
                <a:srgbClr val="4B4B4B"/>
              </a:solidFill>
              <a:prstDash val="solid"/>
              <a:miter lim="400000"/>
            </a:ln>
          </a:right>
          <a:top>
            <a:ln w="127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4B4B4B"/>
              </a:solidFill>
              <a:prstDash val="solid"/>
              <a:miter lim="400000"/>
            </a:ln>
          </a:bottom>
          <a:insideH>
            <a:ln w="12700" cap="flat">
              <a:solidFill>
                <a:srgbClr val="4B4B4B"/>
              </a:solidFill>
              <a:prstDash val="solid"/>
              <a:miter lim="400000"/>
            </a:ln>
          </a:insideH>
          <a:insideV>
            <a:ln w="12700" cap="flat">
              <a:solidFill>
                <a:srgbClr val="4B4B4B"/>
              </a:solidFill>
              <a:prstDash val="solid"/>
              <a:miter lim="400000"/>
            </a:ln>
          </a:insideV>
        </a:tcBdr>
        <a:fill>
          <a:solidFill>
            <a:srgbClr val="84633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D6DF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4C637D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C5C7C8"/>
          </a:solidFill>
        </a:fill>
      </a:tcStyle>
    </a:wholeTbl>
    <a:band2H>
      <a:tcTxStyle b="def" i="def"/>
      <a:tcStyle>
        <a:tcBdr/>
        <a:fill>
          <a:solidFill>
            <a:srgbClr val="D6D6D7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1454E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D8086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2697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8EAE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CDFE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E78C3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394F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B4EB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 del título"/>
          <p:cNvSpPr txBox="1"/>
          <p:nvPr>
            <p:ph type="title"/>
          </p:nvPr>
        </p:nvSpPr>
        <p:spPr>
          <a:xfrm>
            <a:off x="503237" y="95250"/>
            <a:ext cx="9069388" cy="1673225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del título</a:t>
            </a:r>
          </a:p>
        </p:txBody>
      </p:sp>
      <p:sp>
        <p:nvSpPr>
          <p:cNvPr id="19" name="Nivel de texto 1…"/>
          <p:cNvSpPr txBox="1"/>
          <p:nvPr>
            <p:ph type="body" idx="1"/>
          </p:nvPr>
        </p:nvSpPr>
        <p:spPr>
          <a:xfrm>
            <a:off x="503237" y="1768475"/>
            <a:ext cx="9069388" cy="5788025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el título"/>
          <p:cNvSpPr txBox="1"/>
          <p:nvPr>
            <p:ph type="title"/>
          </p:nvPr>
        </p:nvSpPr>
        <p:spPr>
          <a:xfrm>
            <a:off x="755332" y="2032558"/>
            <a:ext cx="8560436" cy="2249459"/>
          </a:xfrm>
          <a:prstGeom prst="rect">
            <a:avLst/>
          </a:prstGeom>
        </p:spPr>
        <p:txBody>
          <a:bodyPr anchor="ctr"/>
          <a:lstStyle/>
          <a:p>
            <a:pPr/>
            <a:r>
              <a:t>Texto del título</a:t>
            </a:r>
          </a:p>
        </p:txBody>
      </p:sp>
      <p:sp>
        <p:nvSpPr>
          <p:cNvPr id="28" name="Nivel de texto 1…"/>
          <p:cNvSpPr txBox="1"/>
          <p:nvPr>
            <p:ph type="body" sz="half" idx="1"/>
          </p:nvPr>
        </p:nvSpPr>
        <p:spPr>
          <a:xfrm>
            <a:off x="1510665" y="4282016"/>
            <a:ext cx="7049770" cy="327448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</a:lvl1pPr>
            <a:lvl2pPr algn="ctr">
              <a:spcBef>
                <a:spcPts val="0"/>
              </a:spcBef>
            </a:lvl2pPr>
            <a:lvl3pPr algn="ctr">
              <a:spcBef>
                <a:spcPts val="0"/>
              </a:spcBef>
            </a:lvl3pPr>
            <a:lvl4pPr algn="ctr">
              <a:spcBef>
                <a:spcPts val="0"/>
              </a:spcBef>
            </a:lvl4pPr>
            <a:lvl5pPr algn="ctr">
              <a:spcBef>
                <a:spcPts val="0"/>
              </a:spcBef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503554" y="302609"/>
            <a:ext cx="9063992" cy="146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503554" y="1763183"/>
            <a:ext cx="9063992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7227887" y="6886575"/>
            <a:ext cx="26697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49262">
              <a:lnSpc>
                <a:spcPct val="93000"/>
              </a:lnSpc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3429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6858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10287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13716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7145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20574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24003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27432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342900" marR="0" indent="114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342900" marR="0" indent="571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342900" marR="0" indent="1028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342900" marR="0" indent="1485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342900" marR="0" indent="19431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342900" marR="0" indent="2400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342900" marR="0" indent="2857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342900" marR="0" indent="3314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3429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6858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10287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13716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7145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20574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24003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2743200" algn="l" defTabSz="449262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"/><Relationship Id="rId6" Type="http://schemas.openxmlformats.org/officeDocument/2006/relationships/image" Target="../media/image5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t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38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2" name="27 de noviembre de 2017"/>
          <p:cNvSpPr txBox="1"/>
          <p:nvPr/>
        </p:nvSpPr>
        <p:spPr>
          <a:xfrm>
            <a:off x="6696075" y="6205537"/>
            <a:ext cx="2490155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27 de noviembre de 2017</a:t>
            </a:r>
          </a:p>
        </p:txBody>
      </p:sp>
      <p:sp>
        <p:nvSpPr>
          <p:cNvPr id="43" name="Línea"/>
          <p:cNvSpPr/>
          <p:nvPr/>
        </p:nvSpPr>
        <p:spPr>
          <a:xfrm>
            <a:off x="900112" y="4319587"/>
            <a:ext cx="82804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" name="Luis Octavio Ramírez Fernández, Instituto de Geografía UNAM"/>
          <p:cNvSpPr txBox="1"/>
          <p:nvPr/>
        </p:nvSpPr>
        <p:spPr>
          <a:xfrm>
            <a:off x="3005137" y="4654550"/>
            <a:ext cx="6883401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39199" marR="39199" defTabSz="449262">
              <a:lnSpc>
                <a:spcPct val="93000"/>
              </a:lnSpc>
              <a:buClr>
                <a:srgbClr val="000000"/>
              </a:buClr>
              <a:buFont typeface="Times New Roman"/>
              <a:tabLst>
                <a:tab pos="762000" algn="l"/>
                <a:tab pos="1485900" algn="l"/>
                <a:tab pos="2209800" algn="l"/>
                <a:tab pos="2933700" algn="l"/>
                <a:tab pos="3657600" algn="l"/>
                <a:tab pos="4381500" algn="l"/>
                <a:tab pos="5105400" algn="l"/>
                <a:tab pos="5435600" algn="l"/>
              </a:tabLst>
              <a:defRPr sz="1800"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Luis Octavio Ramírez Fernández, Instituto de Geografía UNAM</a:t>
            </a:r>
          </a:p>
        </p:txBody>
      </p:sp>
      <p:sp>
        <p:nvSpPr>
          <p:cNvPr id="45" name="Introducción a QGIS"/>
          <p:cNvSpPr txBox="1"/>
          <p:nvPr>
            <p:ph type="ctrTitle" idx="4294967295"/>
          </p:nvPr>
        </p:nvSpPr>
        <p:spPr>
          <a:xfrm>
            <a:off x="468312" y="2889250"/>
            <a:ext cx="9070976" cy="1250950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buClr>
                <a:srgbClr val="000000"/>
              </a:buClr>
              <a:buFont typeface="Times New Roma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Introducción a QGIS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09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1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3" name="Ventajas del FOSS4G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Ventajas del FOSS4G</a:t>
            </a:r>
          </a:p>
        </p:txBody>
      </p:sp>
      <p:sp>
        <p:nvSpPr>
          <p:cNvPr id="114" name="Independencia de proveedores.…"/>
          <p:cNvSpPr txBox="1"/>
          <p:nvPr>
            <p:ph type="subTitle" sz="half" idx="4294967295"/>
          </p:nvPr>
        </p:nvSpPr>
        <p:spPr>
          <a:xfrm>
            <a:off x="1071562" y="2517775"/>
            <a:ext cx="6299201" cy="443230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Independencia de proveedores.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Reutilización de hardware.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Personalización de software.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Proyectos derivados.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16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" name="Arquitectura SIG"/>
          <p:cNvSpPr txBox="1"/>
          <p:nvPr>
            <p:ph type="ctrTitle" idx="4294967295"/>
          </p:nvPr>
        </p:nvSpPr>
        <p:spPr>
          <a:xfrm>
            <a:off x="468312" y="2889250"/>
            <a:ext cx="9070976" cy="1250950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Arquitectura SIG</a:t>
            </a:r>
          </a:p>
        </p:txBody>
      </p:sp>
      <p:sp>
        <p:nvSpPr>
          <p:cNvPr id="121" name="Línea"/>
          <p:cNvSpPr/>
          <p:nvPr/>
        </p:nvSpPr>
        <p:spPr>
          <a:xfrm>
            <a:off x="900112" y="4319587"/>
            <a:ext cx="82804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23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5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7" name="Interoperabilidad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Interoperabilidad</a:t>
            </a:r>
          </a:p>
        </p:txBody>
      </p:sp>
      <p:pic>
        <p:nvPicPr>
          <p:cNvPr id="128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638437"/>
            <a:ext cx="10071100" cy="5378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30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" name="Soluciones integrada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Soluciones integradas</a:t>
            </a:r>
          </a:p>
        </p:txBody>
      </p:sp>
      <p:pic>
        <p:nvPicPr>
          <p:cNvPr id="135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40173" y="2200275"/>
            <a:ext cx="6680201" cy="353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37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1" name="Arquitectura"/>
          <p:cNvSpPr txBox="1"/>
          <p:nvPr>
            <p:ph type="ctrTitle" idx="4294967295"/>
          </p:nvPr>
        </p:nvSpPr>
        <p:spPr>
          <a:xfrm>
            <a:off x="503237" y="896078"/>
            <a:ext cx="9070976" cy="1511431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Arquitectura</a:t>
            </a:r>
          </a:p>
        </p:txBody>
      </p:sp>
      <p:pic>
        <p:nvPicPr>
          <p:cNvPr id="142" name="arch_02.png" descr="arch_02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12670" y="2196465"/>
            <a:ext cx="5257801" cy="4902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44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Quantum GIS"/>
          <p:cNvSpPr txBox="1"/>
          <p:nvPr>
            <p:ph type="ctrTitle" idx="4294967295"/>
          </p:nvPr>
        </p:nvSpPr>
        <p:spPr>
          <a:xfrm>
            <a:off x="468312" y="2889250"/>
            <a:ext cx="9070976" cy="1250950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Quantum GIS</a:t>
            </a:r>
          </a:p>
        </p:txBody>
      </p:sp>
      <p:sp>
        <p:nvSpPr>
          <p:cNvPr id="149" name="Línea"/>
          <p:cNvSpPr/>
          <p:nvPr/>
        </p:nvSpPr>
        <p:spPr>
          <a:xfrm>
            <a:off x="900112" y="4319587"/>
            <a:ext cx="8280401" cy="1589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51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" name="QGI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QGIS</a:t>
            </a:r>
          </a:p>
        </p:txBody>
      </p:sp>
      <p:sp>
        <p:nvSpPr>
          <p:cNvPr id="156" name="Es una aplicación de escritorio multiplataforma para ver, editar y analizar datos geoespaciales como vectoriales, raster, y formatos de base de datos."/>
          <p:cNvSpPr txBox="1"/>
          <p:nvPr>
            <p:ph type="subTitle" sz="half" idx="4294967295"/>
          </p:nvPr>
        </p:nvSpPr>
        <p:spPr>
          <a:xfrm>
            <a:off x="4568825" y="1979612"/>
            <a:ext cx="5235575" cy="441642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Es una aplicación de escritorio multiplataforma para ver, editar y analizar datos geoespaciales como vectoriales, raster, y formatos de base de datos.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7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225" y="2200275"/>
            <a:ext cx="4018637" cy="1435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n" descr="Image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9225" y="4187825"/>
            <a:ext cx="4018637" cy="1924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60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4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3100" y="1056530"/>
            <a:ext cx="8724900" cy="615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66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0" name="Características de QGIS"/>
          <p:cNvSpPr txBox="1"/>
          <p:nvPr>
            <p:ph type="ctrTitle" idx="4294967295"/>
          </p:nvPr>
        </p:nvSpPr>
        <p:spPr>
          <a:xfrm>
            <a:off x="503237" y="895350"/>
            <a:ext cx="9070976" cy="1511300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Características de QGIS</a:t>
            </a:r>
          </a:p>
        </p:txBody>
      </p:sp>
      <p:sp>
        <p:nvSpPr>
          <p:cNvPr id="171" name="Visualiza datos vectoriales y raster de diferentes formatos, incluyendo PostGIS, ESRI Shapefiles, servicios OGC (Oracle), y más.…"/>
          <p:cNvSpPr txBox="1"/>
          <p:nvPr/>
        </p:nvSpPr>
        <p:spPr>
          <a:xfrm>
            <a:off x="236537" y="2517775"/>
            <a:ext cx="9628189" cy="3541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Visualiza datos vectoriales y raster de diferentes formatos, incluyendo PostGIS, ESRI Shapefiles, servicios OGC (Oracle), y más.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Exploración interactiva de datos espaciales, incluyendo reproyección al vuelo.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Crear, editar y exportar datos espaciales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73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Características de QGIS"/>
          <p:cNvSpPr txBox="1"/>
          <p:nvPr>
            <p:ph type="ctrTitle" idx="4294967295"/>
          </p:nvPr>
        </p:nvSpPr>
        <p:spPr>
          <a:xfrm>
            <a:off x="503237" y="895350"/>
            <a:ext cx="9070976" cy="1511300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Características de QGIS</a:t>
            </a:r>
          </a:p>
        </p:txBody>
      </p:sp>
      <p:sp>
        <p:nvSpPr>
          <p:cNvPr id="178" name="Realizar el análisis espacial, incluyendo álgebra de mapas, análisis del terreno, análisis de redes, y más.…"/>
          <p:cNvSpPr txBox="1"/>
          <p:nvPr/>
        </p:nvSpPr>
        <p:spPr>
          <a:xfrm>
            <a:off x="236537" y="2517775"/>
            <a:ext cx="9628189" cy="3116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Realizar el análisis espacial, incluyendo álgebra de mapas, análisis del terreno, análisis de redes, y más.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Publicar mapas a internet utilizando OpenGeo Suite.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31800" indent="-323850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3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Adaptar QGIS a sus necesidades mediante una amplia biblioteca de agregados.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47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" name="Sistema de información geográfica"/>
          <p:cNvSpPr txBox="1"/>
          <p:nvPr>
            <p:ph type="ctrTitle" idx="4294967295"/>
          </p:nvPr>
        </p:nvSpPr>
        <p:spPr>
          <a:xfrm>
            <a:off x="503237" y="896078"/>
            <a:ext cx="9070976" cy="1511431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Sistema de información geográfica</a:t>
            </a:r>
          </a:p>
        </p:txBody>
      </p:sp>
      <p:sp>
        <p:nvSpPr>
          <p:cNvPr id="52" name="Es un sistema empleado para describir y categorizar la Tierra y otras geografías con el objetivo de mostrar y analizar la información a la que se hace referencia espacialmente."/>
          <p:cNvSpPr txBox="1"/>
          <p:nvPr>
            <p:ph type="subTitle" sz="half" idx="4294967295"/>
          </p:nvPr>
        </p:nvSpPr>
        <p:spPr>
          <a:xfrm>
            <a:off x="503237" y="2595428"/>
            <a:ext cx="5184081" cy="3415577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 marL="0" indent="0"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Es un sistema empleado para describir y categorizar la Tierra y otras geografías con el objetivo de mostrar y analizar la información a la que se hace referencia espacialmente.</a:t>
            </a:r>
          </a:p>
        </p:txBody>
      </p:sp>
      <p:pic>
        <p:nvPicPr>
          <p:cNvPr id="53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55617" y="2865331"/>
            <a:ext cx="3886896" cy="3145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80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4" name="Funcionalidades de QGI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Funcionalidades de QGIS</a:t>
            </a:r>
          </a:p>
        </p:txBody>
      </p:sp>
      <p:sp>
        <p:nvSpPr>
          <p:cNvPr id="185" name="Crear cartografía…"/>
          <p:cNvSpPr txBox="1"/>
          <p:nvPr>
            <p:ph type="subTitle" sz="half" idx="4294967295"/>
          </p:nvPr>
        </p:nvSpPr>
        <p:spPr>
          <a:xfrm>
            <a:off x="-288925" y="2238375"/>
            <a:ext cx="4105275" cy="443230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Crear cartografía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Editar capas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Editar datos de capas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Estilos de capas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Análisis espacial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Imprimir mapas</a:t>
            </a:r>
          </a:p>
        </p:txBody>
      </p:sp>
      <p:pic>
        <p:nvPicPr>
          <p:cNvPr id="186" name="image.jpg" descr="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44950" y="3708400"/>
            <a:ext cx="5494338" cy="1754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88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2" name="Funcionalidades de QGI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Funcionalidades de QGIS</a:t>
            </a:r>
          </a:p>
        </p:txBody>
      </p:sp>
      <p:pic>
        <p:nvPicPr>
          <p:cNvPr id="193" name="Imagen" descr="Imagen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7212" y="1944588"/>
            <a:ext cx="9017001" cy="459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95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9" name="Interfaz de usuario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Interfaz de usuario</a:t>
            </a:r>
          </a:p>
        </p:txBody>
      </p:sp>
      <p:pic>
        <p:nvPicPr>
          <p:cNvPr id="200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3600" y="3059112"/>
            <a:ext cx="8531225" cy="1617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02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6" name="Funciones básicas de QGI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Funciones básicas de QGIS</a:t>
            </a:r>
          </a:p>
        </p:txBody>
      </p:sp>
      <p:sp>
        <p:nvSpPr>
          <p:cNvPr id="207" name="Agregar datos vectoriales…"/>
          <p:cNvSpPr txBox="1"/>
          <p:nvPr>
            <p:ph type="subTitle" sz="half" idx="4294967295"/>
          </p:nvPr>
        </p:nvSpPr>
        <p:spPr>
          <a:xfrm>
            <a:off x="501650" y="2149475"/>
            <a:ext cx="6299200" cy="443230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datos vectoriales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datos raster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PostGIS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GeoRaster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datos WMS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datos GPS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Agregar datos WFS</a:t>
            </a:r>
          </a:p>
        </p:txBody>
      </p:sp>
      <p:pic>
        <p:nvPicPr>
          <p:cNvPr id="208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61262" y="1692275"/>
            <a:ext cx="638176" cy="5424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10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4" name="Funciones básicas de QGI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Funciones básicas de QGIS</a:t>
            </a:r>
          </a:p>
        </p:txBody>
      </p:sp>
      <p:sp>
        <p:nvSpPr>
          <p:cNvPr id="215" name="Arrastrar…"/>
          <p:cNvSpPr txBox="1"/>
          <p:nvPr>
            <p:ph type="subTitle" sz="half" idx="4294967295"/>
          </p:nvPr>
        </p:nvSpPr>
        <p:spPr>
          <a:xfrm>
            <a:off x="287337" y="2200275"/>
            <a:ext cx="6299201" cy="4432300"/>
          </a:xfrm>
          <a:prstGeom prst="rect">
            <a:avLst/>
          </a:prstGeom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391318" indent="-283368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Arrastrar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Zoom In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Zoom Out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lvl="1" marL="1392766" indent="-503766">
              <a:spcBef>
                <a:spcPts val="1100"/>
              </a:spcBef>
              <a:buClr>
                <a:srgbClr val="000000"/>
              </a:buClr>
              <a:buSzPct val="45000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1800"/>
            </a:pPr>
            <a:r>
              <a:rPr sz="2800">
                <a:latin typeface="Gill Sans"/>
                <a:ea typeface="Gill Sans"/>
                <a:cs typeface="Gill Sans"/>
                <a:sym typeface="Gill Sans"/>
              </a:rPr>
              <a:t>Maximizar</a:t>
            </a:r>
          </a:p>
        </p:txBody>
      </p:sp>
      <p:pic>
        <p:nvPicPr>
          <p:cNvPr id="216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5512" y="3357562"/>
            <a:ext cx="6415088" cy="61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18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2" name="Instalación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Instalación</a:t>
            </a:r>
          </a:p>
        </p:txBody>
      </p:sp>
      <p:pic>
        <p:nvPicPr>
          <p:cNvPr id="223" name="Captura de pantalla 2017-11-26 a la(s) 7.05.47 p. m..png" descr="Captura de pantalla 2017-11-26 a la(s) 7.05.47 p. m.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148" y="1743074"/>
            <a:ext cx="8560804" cy="5496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25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7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" name="Práctica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Práctica</a:t>
            </a:r>
          </a:p>
        </p:txBody>
      </p:sp>
      <p:sp>
        <p:nvSpPr>
          <p:cNvPr id="230" name="https://github.com/opengraphix/curso_qgis2017"/>
          <p:cNvSpPr txBox="1"/>
          <p:nvPr>
            <p:ph type="subTitle" idx="4294967295"/>
          </p:nvPr>
        </p:nvSpPr>
        <p:spPr>
          <a:xfrm>
            <a:off x="287337" y="3354040"/>
            <a:ext cx="9642922" cy="3278535"/>
          </a:xfrm>
          <a:prstGeom prst="rect">
            <a:avLst/>
          </a:prstGeom>
        </p:spPr>
        <p:txBody>
          <a:bodyPr/>
          <a:lstStyle/>
          <a:p>
            <a:pPr marL="0" indent="0"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indent="0" algn="ctr">
              <a:spcBef>
                <a:spcPts val="11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https://github.com/opengraphix/curso_qgis2017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32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" name="¿Preguntas?"/>
          <p:cNvSpPr txBox="1"/>
          <p:nvPr>
            <p:ph type="body" idx="1"/>
          </p:nvPr>
        </p:nvSpPr>
        <p:spPr>
          <a:xfrm>
            <a:off x="500062" y="1585912"/>
            <a:ext cx="9070976" cy="4384676"/>
          </a:xfrm>
          <a:prstGeom prst="rect">
            <a:avLst/>
          </a:prstGeom>
        </p:spPr>
        <p:txBody>
          <a:bodyPr anchor="ctr"/>
          <a:lstStyle>
            <a:lvl1pPr marL="0" indent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5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¿Preguntas?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38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2" name="¡ Gracias !"/>
          <p:cNvSpPr txBox="1"/>
          <p:nvPr>
            <p:ph type="body" idx="1"/>
          </p:nvPr>
        </p:nvSpPr>
        <p:spPr>
          <a:xfrm>
            <a:off x="500062" y="1585912"/>
            <a:ext cx="9070976" cy="4384676"/>
          </a:xfrm>
          <a:prstGeom prst="rect">
            <a:avLst/>
          </a:prstGeom>
        </p:spPr>
        <p:txBody>
          <a:bodyPr anchor="ctr"/>
          <a:lstStyle>
            <a:lvl1pPr marL="0" indent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941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88200" algn="l"/>
                <a:tab pos="7632700" algn="l"/>
                <a:tab pos="8077200" algn="l"/>
                <a:tab pos="8534400" algn="l"/>
                <a:tab pos="8978900" algn="l"/>
              </a:tabLst>
              <a:defRPr sz="5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¡ Gracias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244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8" name="Contacto:…"/>
          <p:cNvSpPr txBox="1"/>
          <p:nvPr/>
        </p:nvSpPr>
        <p:spPr>
          <a:xfrm>
            <a:off x="504825" y="2202656"/>
            <a:ext cx="9080500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 defTabSz="449262">
              <a:lnSpc>
                <a:spcPct val="93000"/>
              </a:lnSpc>
              <a:buClr>
                <a:srgbClr val="000000"/>
              </a:buClr>
              <a:buFont typeface="Wingdings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3200"/>
              <a:t>Contacto:</a:t>
            </a:r>
            <a:br>
              <a:rPr sz="3200"/>
            </a:br>
            <a:endParaRPr sz="3200"/>
          </a:p>
          <a:p>
            <a:pPr algn="ctr"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3200"/>
              <a:t>Luis Octavio Ramírez Fernández.</a:t>
            </a:r>
            <a:br>
              <a:rPr sz="3200"/>
            </a:br>
            <a:r>
              <a:rPr sz="3200"/>
              <a:t>lramirez@igg.unam.mx</a:t>
            </a:r>
          </a:p>
          <a:p>
            <a:pPr algn="ctr" defTabSz="449262">
              <a:lnSpc>
                <a:spcPct val="93000"/>
              </a:lnSpc>
              <a:buClr>
                <a:srgbClr val="000000"/>
              </a:buClr>
              <a:buFont typeface="Aria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 sz="1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defRPr>
            </a:pPr>
            <a:r>
              <a:rPr sz="3200"/>
              <a:t> </a:t>
            </a:r>
            <a:endParaRPr sz="32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55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" name="Elementos del SIG"/>
          <p:cNvSpPr txBox="1"/>
          <p:nvPr>
            <p:ph type="ctrTitle" idx="4294967295"/>
          </p:nvPr>
        </p:nvSpPr>
        <p:spPr>
          <a:xfrm>
            <a:off x="503237" y="896078"/>
            <a:ext cx="9070976" cy="1511431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Elementos del SIG</a:t>
            </a:r>
          </a:p>
        </p:txBody>
      </p:sp>
      <p:sp>
        <p:nvSpPr>
          <p:cNvPr id="60" name="Información (raster, vectorial y tabular)…"/>
          <p:cNvSpPr txBox="1"/>
          <p:nvPr>
            <p:ph type="subTitle" idx="4294967295"/>
          </p:nvPr>
        </p:nvSpPr>
        <p:spPr>
          <a:xfrm>
            <a:off x="504825" y="2162904"/>
            <a:ext cx="9423400" cy="3238501"/>
          </a:xfrm>
          <a:prstGeom prst="rect">
            <a:avLst/>
          </a:prstGeom>
          <a:ln w="9525">
            <a:round/>
          </a:ln>
        </p:spPr>
        <p:txBody>
          <a:bodyPr anchor="ctr"/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Información (raster, vectorial y tabular)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Tecnología (hardware, software y telecomunicaciones)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Metodología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Personas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Conocimiento</a:t>
            </a:r>
          </a:p>
        </p:txBody>
      </p:sp>
      <p:pic>
        <p:nvPicPr>
          <p:cNvPr id="61" name="image.jpg" descr="image.jp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35550" y="4344987"/>
            <a:ext cx="3240088" cy="279082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63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" name="Software Libre"/>
          <p:cNvSpPr txBox="1"/>
          <p:nvPr>
            <p:ph type="ctrTitle" idx="4294967295"/>
          </p:nvPr>
        </p:nvSpPr>
        <p:spPr>
          <a:xfrm>
            <a:off x="468312" y="2889250"/>
            <a:ext cx="9070976" cy="1250950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Software Libre</a:t>
            </a:r>
          </a:p>
        </p:txBody>
      </p:sp>
      <p:sp>
        <p:nvSpPr>
          <p:cNvPr id="68" name="Línea"/>
          <p:cNvSpPr/>
          <p:nvPr/>
        </p:nvSpPr>
        <p:spPr>
          <a:xfrm>
            <a:off x="900112" y="4319587"/>
            <a:ext cx="8280401" cy="158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70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4" name="Software Libre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Software Libre</a:t>
            </a:r>
          </a:p>
        </p:txBody>
      </p:sp>
      <p:sp>
        <p:nvSpPr>
          <p:cNvPr id="75" name="Richard Stallman…"/>
          <p:cNvSpPr txBox="1"/>
          <p:nvPr>
            <p:ph type="subTitle" sz="half" idx="4294967295"/>
          </p:nvPr>
        </p:nvSpPr>
        <p:spPr>
          <a:xfrm>
            <a:off x="198437" y="2225675"/>
            <a:ext cx="4813301" cy="422910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Richard Stallman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Proyecto GNU (1983)</a:t>
            </a:r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Free Sofware</a:t>
            </a:r>
            <a:endParaRPr sz="3200"/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Licencias GPL y LGPL</a:t>
            </a:r>
            <a:endParaRPr sz="3200"/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Free Software Foundation</a:t>
            </a:r>
          </a:p>
        </p:txBody>
      </p:sp>
      <p:pic>
        <p:nvPicPr>
          <p:cNvPr id="76" name="stallman_02.jpg" descr="stallman_02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6127" y="2222500"/>
            <a:ext cx="4579073" cy="3289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78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" name="Licencia GPL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Licencia GPL</a:t>
            </a:r>
          </a:p>
        </p:txBody>
      </p:sp>
      <p:sp>
        <p:nvSpPr>
          <p:cNvPr id="83" name="Libertad de uso…"/>
          <p:cNvSpPr txBox="1"/>
          <p:nvPr>
            <p:ph type="subTitle" sz="half" idx="4294967295"/>
          </p:nvPr>
        </p:nvSpPr>
        <p:spPr>
          <a:xfrm>
            <a:off x="236537" y="2517775"/>
            <a:ext cx="4813301" cy="422910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Libertad de uso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Libertad de estudiarlo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Libertad de distribuirlo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Libertad de mejorar el software y publicarlo</a:t>
            </a:r>
          </a:p>
        </p:txBody>
      </p:sp>
      <p:pic>
        <p:nvPicPr>
          <p:cNvPr id="84" name="256px-License_icon-gpl-2.svg.png" descr="256px-License_icon-gpl-2.sv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956300" y="2159000"/>
            <a:ext cx="3251200" cy="3251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86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0" name="Linux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Linux</a:t>
            </a:r>
          </a:p>
        </p:txBody>
      </p:sp>
      <p:sp>
        <p:nvSpPr>
          <p:cNvPr id="91" name="Linus Torvalds…"/>
          <p:cNvSpPr txBox="1"/>
          <p:nvPr>
            <p:ph type="subTitle" sz="half" idx="4294967295"/>
          </p:nvPr>
        </p:nvSpPr>
        <p:spPr>
          <a:xfrm>
            <a:off x="198437" y="2505075"/>
            <a:ext cx="4813301" cy="422910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Linus Torvalds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Núcle Linux (1991)</a:t>
            </a:r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Compatible UNIX</a:t>
            </a:r>
            <a:endParaRPr sz="3200"/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Licencia GPL</a:t>
            </a:r>
            <a:endParaRPr sz="3200"/>
          </a:p>
          <a:p>
            <a:pPr lvl="1" marL="1259114" indent="-370114">
              <a:spcBef>
                <a:spcPts val="1100"/>
              </a:spcBef>
              <a:buClr>
                <a:srgbClr val="000000"/>
              </a:buClr>
              <a:buSzPct val="45000"/>
              <a:buFont typeface="Lucida Grande"/>
              <a:buChar char="‣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sz="3200"/>
              <a:t>Publicado en red</a:t>
            </a:r>
          </a:p>
        </p:txBody>
      </p:sp>
      <p:pic>
        <p:nvPicPr>
          <p:cNvPr id="92" name="linus-torvalds.png" descr="linus-torvald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57800" y="2540000"/>
            <a:ext cx="4445000" cy="2730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94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8" name="Tipos de Licencias Abiertas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Tipos de Licencias Abiertas</a:t>
            </a:r>
          </a:p>
        </p:txBody>
      </p:sp>
      <p:sp>
        <p:nvSpPr>
          <p:cNvPr id="99" name="Open Source Initiative (OSI)…"/>
          <p:cNvSpPr txBox="1"/>
          <p:nvPr>
            <p:ph type="subTitle" idx="4294967295"/>
          </p:nvPr>
        </p:nvSpPr>
        <p:spPr>
          <a:xfrm>
            <a:off x="500062" y="2200275"/>
            <a:ext cx="9070976" cy="476250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 Open Source Initiative (OSI)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Licencias BSD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Mozilla Public License (MPL)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Common Development and Distribution License (Licencia Común de Desarrollo y Distribución) o CDDL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Licencia Apache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Apple Public Source License (Licencia de Fuente Pública de Apple) o APSL</a:t>
            </a:r>
          </a:p>
          <a:p>
            <a:pPr marL="401574" indent="-301180" defTabSz="417814">
              <a:spcBef>
                <a:spcPts val="1300"/>
              </a:spcBef>
              <a:buClr>
                <a:srgbClr val="000000"/>
              </a:buClr>
              <a:buSzPct val="45000"/>
              <a:buChar char=""/>
              <a:tabLst>
                <a:tab pos="673100" algn="l"/>
                <a:tab pos="1346200" algn="l"/>
                <a:tab pos="2019300" algn="l"/>
                <a:tab pos="2692400" algn="l"/>
                <a:tab pos="3365500" algn="l"/>
                <a:tab pos="4038600" algn="l"/>
                <a:tab pos="4178300" algn="l"/>
              </a:tabLst>
              <a:defRPr sz="2976">
                <a:latin typeface="Gill Sans"/>
                <a:ea typeface="Gill Sans"/>
                <a:cs typeface="Gill Sans"/>
                <a:sym typeface="Gill Sans"/>
              </a:defRPr>
            </a:pPr>
            <a:r>
              <a:t>Microsoft Public License (Ms-PL)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"/>
          <p:cNvGrpSpPr/>
          <p:nvPr/>
        </p:nvGrpSpPr>
        <p:grpSpPr>
          <a:xfrm>
            <a:off x="0" y="0"/>
            <a:ext cx="10071100" cy="7556500"/>
            <a:chOff x="0" y="0"/>
            <a:chExt cx="10071100" cy="7556500"/>
          </a:xfrm>
        </p:grpSpPr>
        <p:pic>
          <p:nvPicPr>
            <p:cNvPr id="101" name="template_foss4g_consol2010.png" descr="template_foss4g_consol20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71100" cy="755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816975" y="165100"/>
              <a:ext cx="1076325" cy="533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8637" y="50800"/>
              <a:ext cx="676276" cy="752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" name="Ventajas del FOSS4G"/>
          <p:cNvSpPr txBox="1"/>
          <p:nvPr>
            <p:ph type="ctrTitle" idx="4294967295"/>
          </p:nvPr>
        </p:nvSpPr>
        <p:spPr>
          <a:xfrm>
            <a:off x="503237" y="455612"/>
            <a:ext cx="9070976" cy="1744663"/>
          </a:xfrm>
          <a:prstGeom prst="rect">
            <a:avLst/>
          </a:prstGeom>
          <a:ln w="9525">
            <a:round/>
          </a:ln>
        </p:spPr>
        <p:txBody>
          <a:bodyPr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89916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Ventajas del FOSS4G</a:t>
            </a:r>
          </a:p>
        </p:txBody>
      </p:sp>
      <p:sp>
        <p:nvSpPr>
          <p:cNvPr id="106" name="Reducción de costos.…"/>
          <p:cNvSpPr txBox="1"/>
          <p:nvPr>
            <p:ph type="subTitle" sz="half" idx="4294967295"/>
          </p:nvPr>
        </p:nvSpPr>
        <p:spPr>
          <a:xfrm>
            <a:off x="500062" y="2530475"/>
            <a:ext cx="4432301" cy="4432300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 Reducción de costos.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Innovación Tecnológica.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Desarrollos con rapidez y calidad.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Trabajos colaborativos y apoyo de las comunidades.</a:t>
            </a:r>
          </a:p>
          <a:p>
            <a:pPr marL="431800" indent="-323850">
              <a:buClr>
                <a:srgbClr val="000000"/>
              </a:buClr>
              <a:buSzPct val="45000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4495800" algn="l"/>
              </a:tabLst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Uso de estándares.</a:t>
            </a:r>
          </a:p>
        </p:txBody>
      </p:sp>
      <p:pic>
        <p:nvPicPr>
          <p:cNvPr id="107" name="image.png" descr="image.png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1437" y="2670175"/>
            <a:ext cx="4425951" cy="31861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42464D"/>
      </a:dk2>
      <a:lt2>
        <a:srgbClr val="D4D6D9"/>
      </a:lt2>
      <a:accent1>
        <a:srgbClr val="095CC4"/>
      </a:accent1>
      <a:accent2>
        <a:srgbClr val="1B8518"/>
      </a:accent2>
      <a:accent3>
        <a:srgbClr val="D3B21C"/>
      </a:accent3>
      <a:accent4>
        <a:srgbClr val="D45510"/>
      </a:accent4>
      <a:accent5>
        <a:srgbClr val="BA120A"/>
      </a:accent5>
      <a:accent6>
        <a:srgbClr val="62298A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