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19"/>
  </p:notesMasterIdLst>
  <p:handoutMasterIdLst>
    <p:handoutMasterId r:id="rId20"/>
  </p:handoutMasterIdLst>
  <p:sldIdLst>
    <p:sldId id="287" r:id="rId5"/>
    <p:sldId id="294" r:id="rId6"/>
    <p:sldId id="290" r:id="rId7"/>
    <p:sldId id="296" r:id="rId8"/>
    <p:sldId id="295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285" r:id="rId17"/>
    <p:sldId id="280" r:id="rId18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page_Image version" id="{E8D0D622-F6C6-F44A-B365-B4A5FF6195C2}">
          <p14:sldIdLst>
            <p14:sldId id="287"/>
          </p14:sldIdLst>
        </p14:section>
        <p14:section name="Contents page" id="{9D221634-295C-7843-AF5C-A0CB4F229241}">
          <p14:sldIdLst>
            <p14:sldId id="294"/>
          </p14:sldIdLst>
        </p14:section>
        <p14:section name="Chapter page" id="{FD05EE94-C931-8C4B-83A2-004B32AA1207}">
          <p14:sldIdLst>
            <p14:sldId id="290"/>
            <p14:sldId id="296"/>
            <p14:sldId id="295"/>
            <p14:sldId id="297"/>
            <p14:sldId id="298"/>
            <p14:sldId id="299"/>
            <p14:sldId id="300"/>
            <p14:sldId id="301"/>
            <p14:sldId id="302"/>
            <p14:sldId id="303"/>
            <p14:sldId id="285"/>
          </p14:sldIdLst>
        </p14:section>
        <p14:section name="End page" id="{3F9D54A7-3BE2-2540-BB4C-DFE5509085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9002F"/>
    <a:srgbClr val="C7000B"/>
    <a:srgbClr val="575756"/>
    <a:srgbClr val="4B4C4B"/>
    <a:srgbClr val="353530"/>
    <a:srgbClr val="4D4D4C"/>
    <a:srgbClr val="DD4654"/>
    <a:srgbClr val="FFFFFF"/>
    <a:srgbClr val="F3D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5467"/>
  </p:normalViewPr>
  <p:slideViewPr>
    <p:cSldViewPr snapToGrid="0" snapToObjects="1">
      <p:cViewPr varScale="1">
        <p:scale>
          <a:sx n="120" d="100"/>
          <a:sy n="120" d="100"/>
        </p:scale>
        <p:origin x="8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5C5C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0F3-3D4F-8E8F-DC07C0A40CB4}"/>
              </c:ext>
            </c:extLst>
          </c:dPt>
          <c:dPt>
            <c:idx val="1"/>
            <c:invertIfNegative val="0"/>
            <c:bubble3D val="0"/>
            <c:spPr>
              <a:solidFill>
                <a:srgbClr val="92929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0F3-3D4F-8E8F-DC07C0A40CB4}"/>
              </c:ext>
            </c:extLst>
          </c:dPt>
          <c:dPt>
            <c:idx val="2"/>
            <c:invertIfNegative val="0"/>
            <c:bubble3D val="0"/>
            <c:spPr>
              <a:solidFill>
                <a:srgbClr val="66666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C0F3-3D4F-8E8F-DC07C0A40CB4}"/>
              </c:ext>
            </c:extLst>
          </c:dPt>
          <c:dPt>
            <c:idx val="3"/>
            <c:invertIfNegative val="0"/>
            <c:bubble3D val="0"/>
            <c:spPr>
              <a:solidFill>
                <a:srgbClr val="E9002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0F3-3D4F-8E8F-DC07C0A40CB4}"/>
              </c:ext>
            </c:extLst>
          </c:dPt>
          <c:dPt>
            <c:idx val="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C0F3-3D4F-8E8F-DC07C0A40CB4}"/>
              </c:ext>
            </c:extLst>
          </c:dPt>
          <c:dPt>
            <c:idx val="5"/>
            <c:invertIfNegative val="0"/>
            <c:bubble3D val="0"/>
            <c:spPr>
              <a:solidFill>
                <a:srgbClr val="FBA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0F3-3D4F-8E8F-DC07C0A40CB4}"/>
              </c:ext>
            </c:extLst>
          </c:dPt>
          <c:cat>
            <c:strRef>
              <c:f>Sheet1!$A$2:$A$7</c:f>
              <c:strCache>
                <c:ptCount val="6"/>
                <c:pt idx="0">
                  <c:v>North</c:v>
                </c:pt>
                <c:pt idx="1">
                  <c:v>S. &amp; Cent.</c:v>
                </c:pt>
                <c:pt idx="2">
                  <c:v>Europe &amp;</c:v>
                </c:pt>
                <c:pt idx="3">
                  <c:v>Middle</c:v>
                </c:pt>
                <c:pt idx="4">
                  <c:v>Africa</c:v>
                </c:pt>
                <c:pt idx="5">
                  <c:v>Asia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</c:v>
                </c:pt>
                <c:pt idx="1">
                  <c:v>50</c:v>
                </c:pt>
                <c:pt idx="2">
                  <c:v>70</c:v>
                </c:pt>
                <c:pt idx="3">
                  <c:v>140</c:v>
                </c:pt>
                <c:pt idx="4">
                  <c:v>70</c:v>
                </c:pt>
                <c:pt idx="5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F3-3D4F-8E8F-DC07C0A40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"/>
        <c:overlap val="9"/>
        <c:axId val="1500201648"/>
        <c:axId val="1500200016"/>
      </c:barChart>
      <c:catAx>
        <c:axId val="15002016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00200016"/>
        <c:crosses val="autoZero"/>
        <c:auto val="1"/>
        <c:lblAlgn val="ctr"/>
        <c:lblOffset val="100"/>
        <c:noMultiLvlLbl val="0"/>
      </c:catAx>
      <c:valAx>
        <c:axId val="1500200016"/>
        <c:scaling>
          <c:orientation val="minMax"/>
          <c:max val="160"/>
          <c:min val="0"/>
        </c:scaling>
        <c:delete val="1"/>
        <c:axPos val="l"/>
        <c:majorGridlines>
          <c:spPr>
            <a:ln w="9525" cap="flat" cmpd="sng" algn="ctr">
              <a:solidFill>
                <a:srgbClr val="C5C5C5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00201648"/>
        <c:crosses val="autoZero"/>
        <c:crossBetween val="between"/>
        <c:majorUnit val="4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51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lo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7"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C6FADA1-64AC-754D-8189-CC7486A73A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55" y="6237532"/>
            <a:ext cx="1483104" cy="279014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0221E27-F39A-5848-9F2D-07F8693DF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005" y="1940429"/>
            <a:ext cx="6522800" cy="1148459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08BA7CF-6D0E-3345-90BD-85C5AFAE5BE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4275" y="900634"/>
            <a:ext cx="6586025" cy="8138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lligenc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4"/>
          <a:stretch/>
        </p:blipFill>
        <p:spPr>
          <a:xfrm>
            <a:off x="0" y="375"/>
            <a:ext cx="12197432" cy="5599236"/>
          </a:xfrm>
          <a:prstGeom prst="rect">
            <a:avLst/>
          </a:prstGeom>
        </p:spPr>
      </p:pic>
      <p:sp>
        <p:nvSpPr>
          <p:cNvPr id="18" name="L 形 17"/>
          <p:cNvSpPr/>
          <p:nvPr userDrawn="1"/>
        </p:nvSpPr>
        <p:spPr>
          <a:xfrm rot="5400000">
            <a:off x="5352597" y="2376386"/>
            <a:ext cx="744262" cy="762208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0221E27-F39A-5848-9F2D-07F8693DF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005" y="1940429"/>
            <a:ext cx="4181685" cy="1148459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0C28CF6-72CE-7444-957F-92103ED405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55" y="6237532"/>
            <a:ext cx="1483104" cy="279014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BEE1CA6-ECDC-5D4C-AF96-D8818FE883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4275" y="900634"/>
            <a:ext cx="6586025" cy="8138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ova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476"/>
          <a:stretch/>
        </p:blipFill>
        <p:spPr>
          <a:xfrm>
            <a:off x="0" y="374"/>
            <a:ext cx="12197432" cy="5590529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221E27-F39A-5848-9F2D-07F8693DF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005" y="1940429"/>
            <a:ext cx="4913952" cy="1148459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894DB30-FB81-8C43-84D2-D602CEBBFC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55" y="6237532"/>
            <a:ext cx="1483104" cy="279014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547E01-69EF-354E-A3D7-2F57B5B164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4275" y="900634"/>
            <a:ext cx="6586025" cy="8138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94099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ce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02"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0221E27-F39A-5848-9F2D-07F8693DF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005" y="1940429"/>
            <a:ext cx="6522800" cy="1148459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25CFD13-9C9C-6F4D-9AC2-E2D74CD60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55" y="6237532"/>
            <a:ext cx="1483104" cy="279014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BE97340-3746-2843-A081-908ECE911D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4275" y="900634"/>
            <a:ext cx="6586025" cy="8138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page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707688"/>
            <a:ext cx="2238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kumimoji="1" lang="zh-CN" altLang="en-US" sz="3636" dirty="0">
              <a:solidFill>
                <a:schemeClr val="tx1"/>
              </a:solidFill>
              <a:latin typeface="Arial" panose="020B0604020202020204" pitchFamily="34" charset="0"/>
              <a:ea typeface="Microsoft YaHei" charset="-122"/>
              <a:cs typeface="Arial" panose="020B0604020202020204" pitchFamily="34" charset="0"/>
            </a:endParaRPr>
          </a:p>
        </p:txBody>
      </p:sp>
      <p:cxnSp>
        <p:nvCxnSpPr>
          <p:cNvPr id="3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7792" y="1349255"/>
            <a:ext cx="2009322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C44EC82C-525F-C34C-AB0C-24955CEA02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7908" y="1900238"/>
            <a:ext cx="10122060" cy="3013725"/>
          </a:xfrm>
          <a:prstGeom prst="rect">
            <a:avLst/>
          </a:prstGeom>
        </p:spPr>
        <p:txBody>
          <a:bodyPr lIns="0" tIns="0" rIns="0" bIns="0"/>
          <a:lstStyle>
            <a:lvl1pPr marL="412750" indent="-398463">
              <a:lnSpc>
                <a:spcPts val="2140"/>
              </a:lnSpc>
              <a:buFont typeface="+mj-lt"/>
              <a:buAutoNum type="arabicPeriod"/>
              <a:tabLst/>
              <a:defRPr sz="220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</a:defRPr>
            </a:lvl1pPr>
            <a:lvl2pPr marL="412750" indent="-398463">
              <a:buFont typeface="+mj-lt"/>
              <a:buAutoNum type="arabicPeriod"/>
              <a:tabLst/>
              <a:defRPr/>
            </a:lvl2pPr>
            <a:lvl3pPr marL="14287" indent="0">
              <a:buFont typeface="+mj-lt"/>
              <a:buNone/>
              <a:tabLst/>
              <a:defRPr sz="2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4287" indent="0">
              <a:buFont typeface="+mj-lt"/>
              <a:buNone/>
              <a:tabLst/>
              <a:defRPr sz="2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4287" indent="0">
              <a:buFont typeface="+mj-lt"/>
              <a:buNone/>
              <a:tabLst/>
              <a:defRPr sz="2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en-US" dirty="0"/>
              <a:t>Click to edit Master text style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422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59AE43-8096-BF49-A3DF-423FBC054CA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26021" y="1512875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baseline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46501" marR="0" indent="-285750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baseline="0">
                <a:latin typeface="+mn-lt"/>
                <a:ea typeface="Microsoft YaHei" panose="020B0503020204020204" pitchFamily="34" charset="-122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baseline="0">
                <a:latin typeface="+mn-lt"/>
                <a:ea typeface="Microsoft YaHei" panose="020B0503020204020204" pitchFamily="34" charset="-122"/>
              </a:defRPr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en-US" dirty="0"/>
              <a:t>Click to edit Master text style</a:t>
            </a:r>
          </a:p>
          <a:p>
            <a:pPr marL="329026" marR="0" lvl="1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en-US" dirty="0"/>
              <a:t>Click to edit Master text style</a:t>
            </a:r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en-US" dirty="0"/>
              <a:t>Click to edit Master text style</a:t>
            </a:r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endParaRPr lang="en-US" altLang="zh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599EA8-6349-3349-B5F3-BFB77398A869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tif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738613-2341-9046-8E35-A1048C744AF2}"/>
              </a:ext>
            </a:extLst>
          </p:cNvPr>
          <p:cNvSpPr/>
          <p:nvPr userDrawn="1"/>
        </p:nvSpPr>
        <p:spPr>
          <a:xfrm>
            <a:off x="0" y="5590903"/>
            <a:ext cx="12196763" cy="12670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4948CB-D146-5247-A1C4-675148CE077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076" y="5972665"/>
            <a:ext cx="2260800" cy="4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4" r:id="rId4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E886C4A9-2C5E-EC44-8D62-420DF3BE0B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852" y="6325091"/>
            <a:ext cx="1270800" cy="275024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E2171E79-11D3-8648-9BEA-3C7660378BC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69" y="2625389"/>
            <a:ext cx="1963324" cy="4233515"/>
            <a:chOff x="5343883" y="-48857"/>
            <a:chExt cx="3263588" cy="7037279"/>
          </a:xfrm>
        </p:grpSpPr>
        <p:sp>
          <p:nvSpPr>
            <p:cNvPr id="69" name="矩形 13">
              <a:extLst>
                <a:ext uri="{FF2B5EF4-FFF2-40B4-BE49-F238E27FC236}">
                  <a16:creationId xmlns:a16="http://schemas.microsoft.com/office/drawing/2014/main" id="{2056A118-9F13-2644-8C4D-19B83F915923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70" name="文本框 15">
              <a:extLst>
                <a:ext uri="{FF2B5EF4-FFF2-40B4-BE49-F238E27FC236}">
                  <a16:creationId xmlns:a16="http://schemas.microsoft.com/office/drawing/2014/main" id="{B22FD20B-FED1-F14A-B606-EFB600078EA5}"/>
                </a:ext>
              </a:extLst>
            </p:cNvPr>
            <p:cNvSpPr txBox="1"/>
            <p:nvPr userDrawn="1"/>
          </p:nvSpPr>
          <p:spPr>
            <a:xfrm>
              <a:off x="5352721" y="1694497"/>
              <a:ext cx="1636699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zh-CN" sz="8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Secondary Colors</a:t>
              </a:r>
              <a:endParaRPr kumimoji="1" lang="zh-CN" altLang="en-US" sz="8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id="{1BDF5E4A-1867-8E41-834A-BEF7F7DBCA4B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id="{C1206869-819B-184C-810B-151F92C62236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id="{7532BB58-5C8F-B442-A115-B92066928429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id="{19E144E8-C437-8E49-8068-D750BCB2B2F7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id="{F707D190-CC54-CA46-946B-8609C53E3CB9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id="{CA69D07A-4CB1-1C44-95EB-D5DD16C88C16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77" name="文本框 15">
              <a:extLst>
                <a:ext uri="{FF2B5EF4-FFF2-40B4-BE49-F238E27FC236}">
                  <a16:creationId xmlns:a16="http://schemas.microsoft.com/office/drawing/2014/main" id="{14051C33-7D8E-ED4E-A31B-8FAA52C8EDA5}"/>
                </a:ext>
              </a:extLst>
            </p:cNvPr>
            <p:cNvSpPr txBox="1"/>
            <p:nvPr userDrawn="1"/>
          </p:nvSpPr>
          <p:spPr>
            <a:xfrm>
              <a:off x="5343883" y="-48857"/>
              <a:ext cx="1358295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zh-CN" sz="8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Corporate Colors</a:t>
              </a:r>
              <a:endParaRPr kumimoji="1" lang="zh-CN" altLang="en-US" sz="8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id="{697139C8-6378-7346-AA26-3DE355486404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id="{F79CD551-CACB-A749-9460-B80C1456F4E8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id="{659202D4-1C13-564B-AD21-AF809769236B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id="{1D14C75E-3EEE-FA4D-8DA3-70B2C56F286F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id="{9844BDEE-1453-9A40-B91C-2C526D59737B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id="{533D13E9-5244-8E4F-9513-C00748CDDDF9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id="{4EBE9DBF-E87C-4F4D-BBB1-81632C549613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id="{422FC2B2-7928-F442-949E-D722F3DC9D01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id="{5F38502B-99C0-4640-9E8D-7247A3238E22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id="{1399EB62-5216-324F-B66C-AD6ED0004D51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88" name="矩形 13">
              <a:extLst>
                <a:ext uri="{FF2B5EF4-FFF2-40B4-BE49-F238E27FC236}">
                  <a16:creationId xmlns:a16="http://schemas.microsoft.com/office/drawing/2014/main" id="{DEDE780A-8050-FD48-B661-39532349131D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89" name="矩形 13">
              <a:extLst>
                <a:ext uri="{FF2B5EF4-FFF2-40B4-BE49-F238E27FC236}">
                  <a16:creationId xmlns:a16="http://schemas.microsoft.com/office/drawing/2014/main" id="{9BDB304C-5E40-9647-A3EF-75D9BFFB7E5B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0" name="矩形 13">
              <a:extLst>
                <a:ext uri="{FF2B5EF4-FFF2-40B4-BE49-F238E27FC236}">
                  <a16:creationId xmlns:a16="http://schemas.microsoft.com/office/drawing/2014/main" id="{EC3A6DD7-CCD1-0C4F-B8D4-3D01C9FFC289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:a16="http://schemas.microsoft.com/office/drawing/2014/main" id="{FC3F3193-22C2-A847-A957-DFCCDA9D1D88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:a16="http://schemas.microsoft.com/office/drawing/2014/main" id="{851DFAF5-0D1C-C64A-87B5-B0C9497BA3EB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id="{57EB9D15-6C1C-8340-A5D0-43B865B5951C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:a16="http://schemas.microsoft.com/office/drawing/2014/main" id="{2B29D96D-3B3D-B944-92CB-FE0973E33810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:a16="http://schemas.microsoft.com/office/drawing/2014/main" id="{35D234AC-C1A2-7248-94C0-BB95C4DFE743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96" name="矩形 13">
              <a:extLst>
                <a:ext uri="{FF2B5EF4-FFF2-40B4-BE49-F238E27FC236}">
                  <a16:creationId xmlns:a16="http://schemas.microsoft.com/office/drawing/2014/main" id="{2C241EB7-09A9-7E40-9241-F2D47E53E1FF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97" name="矩形 13">
              <a:extLst>
                <a:ext uri="{FF2B5EF4-FFF2-40B4-BE49-F238E27FC236}">
                  <a16:creationId xmlns:a16="http://schemas.microsoft.com/office/drawing/2014/main" id="{63833C81-CC87-004C-AE5E-CB387B992636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8" name="矩形 13">
              <a:extLst>
                <a:ext uri="{FF2B5EF4-FFF2-40B4-BE49-F238E27FC236}">
                  <a16:creationId xmlns:a16="http://schemas.microsoft.com/office/drawing/2014/main" id="{77A96C4C-F3F3-484A-95BE-7E52C33A2FE2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:a16="http://schemas.microsoft.com/office/drawing/2014/main" id="{66F0E6F8-F4D3-1B44-BB6D-F328A6CEA0C9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:a16="http://schemas.microsoft.com/office/drawing/2014/main" id="{EEFEFB0D-48AF-8147-BDEB-B01E99ED82A7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190/233/238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:a16="http://schemas.microsoft.com/office/drawing/2014/main" id="{3F7C47B0-D4EF-7047-9B96-1169C593055C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:a16="http://schemas.microsoft.com/office/drawing/2014/main" id="{26A0A468-A37D-824A-8DA2-0B437212E07E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:a16="http://schemas.microsoft.com/office/drawing/2014/main" id="{B0E79B3A-2E5F-ED4F-AA3D-00B685B18CA9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0/0/0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:a16="http://schemas.microsoft.com/office/drawing/2014/main" id="{32D85E93-C860-B646-A67C-3D2FDCC07E8E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:a16="http://schemas.microsoft.com/office/drawing/2014/main" id="{D9E271D3-C782-EA4B-B477-613B5CE7B0DA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:a16="http://schemas.microsoft.com/office/drawing/2014/main" id="{3F3501FC-1CA1-714F-BF48-934C859FA443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:a16="http://schemas.microsoft.com/office/drawing/2014/main" id="{55D4E001-16C8-3749-9816-95BDA789806E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:a16="http://schemas.microsoft.com/office/drawing/2014/main" id="{77AD797E-A6D4-8148-B9A9-59A0D242F0FA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23883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0" kern="1200" baseline="0" dirty="0">
                <a:solidFill>
                  <a:srgbClr val="1D1D1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Huawei Proprietary - Restricted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ACD1975-F435-0C43-9931-DC58CEAFFC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350" y="5239240"/>
            <a:ext cx="1875600" cy="40591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44" y="1474840"/>
            <a:ext cx="3984232" cy="281608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24FF637-3127-064E-84EE-A0C7EB5BEE96}"/>
              </a:ext>
            </a:extLst>
          </p:cNvPr>
          <p:cNvSpPr txBox="1">
            <a:spLocks/>
          </p:cNvSpPr>
          <p:nvPr userDrawn="1"/>
        </p:nvSpPr>
        <p:spPr>
          <a:xfrm>
            <a:off x="7979357" y="2343267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Copyright©2018 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9" name="Subtitle 6">
            <a:extLst>
              <a:ext uri="{FF2B5EF4-FFF2-40B4-BE49-F238E27FC236}">
                <a16:creationId xmlns:a16="http://schemas.microsoft.com/office/drawing/2014/main" id="{FBF16AD5-9EBA-8547-984B-E4E106BBD6C0}"/>
              </a:ext>
            </a:extLst>
          </p:cNvPr>
          <p:cNvSpPr txBox="1">
            <a:spLocks/>
          </p:cNvSpPr>
          <p:nvPr userDrawn="1"/>
        </p:nvSpPr>
        <p:spPr>
          <a:xfrm>
            <a:off x="7977672" y="1654431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angjie-lang.cn/en/download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9716F5-BA15-8E49-87BC-A78702BC98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Department name:</a:t>
            </a:r>
          </a:p>
          <a:p>
            <a:r>
              <a:rPr kumimoji="1" lang="en-US" altLang="zh-CN" dirty="0"/>
              <a:t>Author’s name:</a:t>
            </a:r>
          </a:p>
          <a:p>
            <a:r>
              <a:rPr kumimoji="1" lang="en-US" altLang="zh-CN" dirty="0"/>
              <a:t>Date:</a:t>
            </a:r>
            <a:endParaRPr kumimoji="1" lang="zh-CN" alt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38131F-E767-8C4B-9C7A-D10F13F75A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Security Level:</a:t>
            </a:r>
            <a:endParaRPr lang="en-US" dirty="0"/>
          </a:p>
          <a:p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82FEDA75-55DF-493B-ACF4-0E80738910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ASPLOS Cangjie Tutorial</a:t>
            </a:r>
          </a:p>
        </p:txBody>
      </p:sp>
    </p:spTree>
    <p:extLst>
      <p:ext uri="{BB962C8B-B14F-4D97-AF65-F5344CB8AC3E}">
        <p14:creationId xmlns:p14="http://schemas.microsoft.com/office/powerpoint/2010/main" val="73990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19640F-1F0A-4E7D-A22D-26A819E75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Exercise 5: Metaprogramming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2A7E01-6779-4FB9-A738-F04C83458E41}"/>
              </a:ext>
            </a:extLst>
          </p:cNvPr>
          <p:cNvSpPr txBox="1"/>
          <p:nvPr/>
        </p:nvSpPr>
        <p:spPr>
          <a:xfrm>
            <a:off x="729175" y="1881939"/>
            <a:ext cx="7128344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macro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Twice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Tokens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Tokens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"Compiling the macro `Twice` ...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quote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 $input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Twice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After Macro expand: foo(); foo()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21666-7BF4-4714-9F51-1F300FE44826}"/>
              </a:ext>
            </a:extLst>
          </p:cNvPr>
          <p:cNvSpPr txBox="1"/>
          <p:nvPr/>
        </p:nvSpPr>
        <p:spPr>
          <a:xfrm>
            <a:off x="850790" y="3975652"/>
            <a:ext cx="6694998" cy="3795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kumimoji="1" lang="en-GB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Basic macros in Cangjie</a:t>
            </a:r>
          </a:p>
        </p:txBody>
      </p:sp>
    </p:spTree>
    <p:extLst>
      <p:ext uri="{BB962C8B-B14F-4D97-AF65-F5344CB8AC3E}">
        <p14:creationId xmlns:p14="http://schemas.microsoft.com/office/powerpoint/2010/main" val="915480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209E90-D791-4A09-A6DB-6140B1EA92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Exercise 5: Metaprogramming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AC05C1-712E-484C-AA42-450D2598E626}"/>
              </a:ext>
            </a:extLst>
          </p:cNvPr>
          <p:cNvSpPr txBox="1"/>
          <p:nvPr/>
        </p:nvSpPr>
        <p:spPr>
          <a:xfrm>
            <a:off x="729175" y="1142298"/>
            <a:ext cx="8216042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transform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binex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BinaryExpr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=&gt;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binex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leftExpr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binex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rightExpr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binex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=&gt;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parseExpr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quote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Add($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$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=&gt;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"unimplemented"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}       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=&gt;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parseExpr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quote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Literal($ex)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        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9EDE78-C275-42D9-A7E1-C1BED56D2506}"/>
              </a:ext>
            </a:extLst>
          </p:cNvPr>
          <p:cNvSpPr txBox="1"/>
          <p:nvPr/>
        </p:nvSpPr>
        <p:spPr>
          <a:xfrm>
            <a:off x="9271221" y="1445015"/>
            <a:ext cx="2671638" cy="12516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kumimoji="1" lang="en-GB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Task: extend transform to support other </a:t>
            </a:r>
            <a:r>
              <a:rPr kumimoji="1" lang="en-GB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Arial" panose="020B0604020202020204" pitchFamily="34" charset="0"/>
              </a:rPr>
              <a:t>Expression</a:t>
            </a:r>
            <a:r>
              <a:rPr kumimoji="1" lang="en-GB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 types  </a:t>
            </a:r>
          </a:p>
        </p:txBody>
      </p:sp>
    </p:spTree>
    <p:extLst>
      <p:ext uri="{BB962C8B-B14F-4D97-AF65-F5344CB8AC3E}">
        <p14:creationId xmlns:p14="http://schemas.microsoft.com/office/powerpoint/2010/main" val="822159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1D430C-2612-465C-917C-D450989EA49C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GB" dirty="0"/>
              <a:t>Live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82963-2894-4FED-9D75-2C1C9E41F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Exercise 6: Cangjie Development on </a:t>
            </a:r>
            <a:r>
              <a:rPr lang="en-GB" dirty="0" err="1"/>
              <a:t>OpenHarmony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5280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7AF9F8-10E2-ED49-B5CD-A5C4243C1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699289"/>
              </p:ext>
            </p:extLst>
          </p:nvPr>
        </p:nvGraphicFramePr>
        <p:xfrm>
          <a:off x="4953403" y="2284225"/>
          <a:ext cx="6417697" cy="37058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4543">
                  <a:extLst>
                    <a:ext uri="{9D8B030D-6E8A-4147-A177-3AD203B41FA5}">
                      <a16:colId xmlns:a16="http://schemas.microsoft.com/office/drawing/2014/main" val="3290653754"/>
                    </a:ext>
                  </a:extLst>
                </a:gridCol>
                <a:gridCol w="936978">
                  <a:extLst>
                    <a:ext uri="{9D8B030D-6E8A-4147-A177-3AD203B41FA5}">
                      <a16:colId xmlns:a16="http://schemas.microsoft.com/office/drawing/2014/main" val="2226355419"/>
                    </a:ext>
                  </a:extLst>
                </a:gridCol>
                <a:gridCol w="948266">
                  <a:extLst>
                    <a:ext uri="{9D8B030D-6E8A-4147-A177-3AD203B41FA5}">
                      <a16:colId xmlns:a16="http://schemas.microsoft.com/office/drawing/2014/main" val="1019984887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4189785689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50060077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71514843"/>
                    </a:ext>
                  </a:extLst>
                </a:gridCol>
                <a:gridCol w="936976">
                  <a:extLst>
                    <a:ext uri="{9D8B030D-6E8A-4147-A177-3AD203B41FA5}">
                      <a16:colId xmlns:a16="http://schemas.microsoft.com/office/drawing/2014/main" val="3567691634"/>
                    </a:ext>
                  </a:extLst>
                </a:gridCol>
              </a:tblGrid>
              <a:tr h="5951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7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97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5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T-Mobile</a:t>
                      </a:r>
                      <a:endParaRPr lang="en-US" sz="95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7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7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Huawei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7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70" b="1" kern="12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Orange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70" b="1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970" b="1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50" b="1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China Mobile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50" b="1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950" b="1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50" b="1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China Telecom </a:t>
                      </a:r>
                      <a:endParaRPr lang="en-US" sz="95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50" b="1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950" b="1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950" b="1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China Unicom</a:t>
                      </a:r>
                      <a:endParaRPr lang="en-US" sz="95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218184"/>
                  </a:ext>
                </a:extLst>
              </a:tr>
              <a:tr h="59519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0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22M-40M</a:t>
                      </a:r>
                    </a:p>
                  </a:txBody>
                  <a:tcPr marL="7200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0"/>
                        </a:lnSpc>
                      </a:pPr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•</a:t>
                      </a:r>
                    </a:p>
                  </a:txBody>
                  <a:tcPr marL="90000" marR="90000" marT="46800" marB="4680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ts val="21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i="0" dirty="0">
                          <a:solidFill>
                            <a:srgbClr val="C00000"/>
                          </a:solidFill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•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0"/>
                        </a:lnSpc>
                      </a:pPr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•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140"/>
                        </a:lnSpc>
                      </a:pPr>
                      <a:endParaRPr lang="en-US" dirty="0"/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0"/>
                        </a:lnSpc>
                      </a:pPr>
                      <a:endParaRPr lang="en-US" sz="3600" dirty="0"/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0"/>
                        </a:lnSpc>
                      </a:pPr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•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1083839"/>
                  </a:ext>
                </a:extLst>
              </a:tr>
              <a:tr h="595196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50M-80M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•</a:t>
                      </a:r>
                    </a:p>
                  </a:txBody>
                  <a:tcPr marL="9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rgbClr val="C00000"/>
                          </a:solidFill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•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•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•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918238"/>
                  </a:ext>
                </a:extLst>
              </a:tr>
              <a:tr h="595196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18M-25M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•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i="0" dirty="0">
                          <a:solidFill>
                            <a:srgbClr val="C00000"/>
                          </a:solidFill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•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•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•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•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293942"/>
                  </a:ext>
                </a:extLst>
              </a:tr>
              <a:tr h="595196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22M-35M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•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i="0" dirty="0">
                          <a:solidFill>
                            <a:srgbClr val="C00000"/>
                          </a:solidFill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•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•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•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•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36679"/>
                  </a:ext>
                </a:extLst>
              </a:tr>
              <a:tr h="5951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76231359"/>
                  </a:ext>
                </a:extLst>
              </a:tr>
            </a:tbl>
          </a:graphicData>
        </a:graphic>
      </p:graphicFrame>
      <p:sp>
        <p:nvSpPr>
          <p:cNvPr id="8" name="Text Box 22">
            <a:extLst>
              <a:ext uri="{FF2B5EF4-FFF2-40B4-BE49-F238E27FC236}">
                <a16:creationId xmlns:a16="http://schemas.microsoft.com/office/drawing/2014/main" id="{11ED8A0D-165B-CA47-AFEE-CF1D6E2603D9}"/>
              </a:ext>
            </a:extLst>
          </p:cNvPr>
          <p:cNvSpPr txBox="1">
            <a:spLocks noChangeArrowheads="1"/>
          </p:cNvSpPr>
          <p:nvPr/>
        </p:nvSpPr>
        <p:spPr bwMode="auto">
          <a:xfrm rot="-1200000">
            <a:off x="6533771" y="4817634"/>
            <a:ext cx="5351617" cy="698051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square" lIns="105092" tIns="101810" rIns="105092" bIns="10181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 defTabSz="731838"/>
            <a:r>
              <a:rPr lang="en-HK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page is an illustration of how to apply 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HK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n-HK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plate. Please delete it before presenting.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D876C-8287-0742-B6A3-6E7B041121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9" name="Chart 5">
            <a:extLst>
              <a:ext uri="{FF2B5EF4-FFF2-40B4-BE49-F238E27FC236}">
                <a16:creationId xmlns:a16="http://schemas.microsoft.com/office/drawing/2014/main" id="{B6415000-2029-1847-813A-3EE841878F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8035224"/>
              </p:ext>
            </p:extLst>
          </p:nvPr>
        </p:nvGraphicFramePr>
        <p:xfrm>
          <a:off x="781810" y="2597851"/>
          <a:ext cx="3852104" cy="2950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929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5250E6-9A98-A349-9E55-0FC2F62C7A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8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53A0C7-E727-E943-B886-A847BF608D8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 visit </a:t>
            </a:r>
            <a:r>
              <a:rPr lang="en-GB" b="0" i="0" u="sng" dirty="0">
                <a:effectLst/>
                <a:latin typeface="-apple-system"/>
                <a:hlinkClick r:id="rId2"/>
              </a:rPr>
              <a:t>https://cangjie-lang.cn/en/download</a:t>
            </a:r>
            <a:endParaRPr lang="en-GB" b="0" i="0" u="sng" dirty="0">
              <a:effectLst/>
              <a:latin typeface="-apple-system"/>
            </a:endParaRPr>
          </a:p>
          <a:p>
            <a:r>
              <a:rPr lang="en-GB" dirty="0">
                <a:latin typeface="-apple-system"/>
              </a:rPr>
              <a:t>Download STS version of Cangjie</a:t>
            </a:r>
          </a:p>
          <a:p>
            <a:r>
              <a:rPr lang="en-GB" dirty="0">
                <a:latin typeface="-apple-system"/>
              </a:rPr>
              <a:t>Extract </a:t>
            </a:r>
            <a:r>
              <a:rPr lang="en-GB" dirty="0" err="1">
                <a:latin typeface="-apple-system"/>
              </a:rPr>
              <a:t>tarball</a:t>
            </a:r>
            <a:r>
              <a:rPr lang="en-GB" dirty="0">
                <a:latin typeface="-apple-system"/>
              </a:rPr>
              <a:t> and  </a:t>
            </a:r>
            <a:r>
              <a:rPr lang="en-GB" dirty="0">
                <a:latin typeface="Consolas" panose="020B0609020204030204" pitchFamily="49" charset="0"/>
              </a:rPr>
              <a:t>source </a:t>
            </a:r>
            <a:r>
              <a:rPr lang="en-GB" b="0" i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envsetup.sh</a:t>
            </a:r>
          </a:p>
          <a:p>
            <a:r>
              <a:rPr lang="en-GB" dirty="0">
                <a:solidFill>
                  <a:srgbClr val="1F2328"/>
                </a:solidFill>
              </a:rPr>
              <a:t>Invoke compiler with </a:t>
            </a:r>
            <a:r>
              <a:rPr lang="en-GB" dirty="0" err="1">
                <a:solidFill>
                  <a:srgbClr val="1F2328"/>
                </a:solidFill>
                <a:latin typeface="Consolas" panose="020B0609020204030204" pitchFamily="49" charset="0"/>
              </a:rPr>
              <a:t>cjc</a:t>
            </a:r>
            <a:r>
              <a:rPr lang="en-GB" dirty="0">
                <a:solidFill>
                  <a:srgbClr val="1F2328"/>
                </a:solidFill>
                <a:latin typeface="Consolas" panose="020B0609020204030204" pitchFamily="49" charset="0"/>
              </a:rPr>
              <a:t> &lt;</a:t>
            </a:r>
            <a:r>
              <a:rPr lang="en-GB" dirty="0" err="1">
                <a:solidFill>
                  <a:srgbClr val="1F2328"/>
                </a:solidFill>
                <a:latin typeface="Consolas" panose="020B0609020204030204" pitchFamily="49" charset="0"/>
              </a:rPr>
              <a:t>filename.cj</a:t>
            </a:r>
            <a:r>
              <a:rPr lang="en-GB" dirty="0">
                <a:solidFill>
                  <a:srgbClr val="1F2328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D1B7A-1BF1-9243-B4C2-FD446E0C20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6572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F5DED4-51C5-49CF-91C3-C64242B4B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Exercise 1: Hello world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E13773-5574-43A4-9CE4-A10B51E0D0F1}"/>
              </a:ext>
            </a:extLst>
          </p:cNvPr>
          <p:cNvSpPr txBox="1"/>
          <p:nvPr/>
        </p:nvSpPr>
        <p:spPr>
          <a:xfrm>
            <a:off x="729175" y="1591068"/>
            <a:ext cx="477312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3ABDD-7396-402B-94DF-3A917F66F0D1}"/>
              </a:ext>
            </a:extLst>
          </p:cNvPr>
          <p:cNvSpPr txBox="1"/>
          <p:nvPr/>
        </p:nvSpPr>
        <p:spPr>
          <a:xfrm>
            <a:off x="834887" y="3776870"/>
            <a:ext cx="2862470" cy="3795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kumimoji="1" lang="en-GB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Task: compile and run this</a:t>
            </a:r>
          </a:p>
        </p:txBody>
      </p:sp>
    </p:spTree>
    <p:extLst>
      <p:ext uri="{BB962C8B-B14F-4D97-AF65-F5344CB8AC3E}">
        <p14:creationId xmlns:p14="http://schemas.microsoft.com/office/powerpoint/2010/main" val="327225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B84D290-2F3D-4AD2-B940-481F561BCC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Exercise 2: Object orientation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3ACA4-36B7-498A-84B9-48DFE4CC20E6}"/>
              </a:ext>
            </a:extLst>
          </p:cNvPr>
          <p:cNvSpPr txBox="1"/>
          <p:nvPr/>
        </p:nvSpPr>
        <p:spPr>
          <a:xfrm>
            <a:off x="729175" y="1582340"/>
            <a:ext cx="6355437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exercise02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Rectangle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&lt;: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h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Float64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Float64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side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Float64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side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side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area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by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rectangle"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53BE40-A0A5-4991-9319-B705DF42D9D1}"/>
              </a:ext>
            </a:extLst>
          </p:cNvPr>
          <p:cNvSpPr txBox="1"/>
          <p:nvPr/>
        </p:nvSpPr>
        <p:spPr>
          <a:xfrm>
            <a:off x="7513983" y="1586330"/>
            <a:ext cx="4071067" cy="21236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lnSpc>
                <a:spcPts val="3440"/>
              </a:lnSpc>
              <a:buFont typeface="Arial" panose="020B0604020202020204" pitchFamily="34" charset="0"/>
              <a:buChar char="•"/>
            </a:pPr>
            <a:r>
              <a:rPr kumimoji="1" lang="en-GB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Single inheritance</a:t>
            </a:r>
          </a:p>
          <a:p>
            <a:pPr marL="285750" indent="-285750" algn="l">
              <a:lnSpc>
                <a:spcPts val="3440"/>
              </a:lnSpc>
              <a:buFont typeface="Arial" panose="020B0604020202020204" pitchFamily="34" charset="0"/>
              <a:buChar char="•"/>
            </a:pPr>
            <a:r>
              <a:rPr kumimoji="1" lang="en-GB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Multiple interfaces</a:t>
            </a:r>
          </a:p>
          <a:p>
            <a:pPr marL="285750" indent="-285750" algn="l">
              <a:lnSpc>
                <a:spcPts val="3440"/>
              </a:lnSpc>
              <a:buFont typeface="Arial" panose="020B0604020202020204" pitchFamily="34" charset="0"/>
              <a:buChar char="•"/>
            </a:pPr>
            <a:r>
              <a:rPr kumimoji="1" lang="en-GB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Virtual dispatch for override methods</a:t>
            </a:r>
          </a:p>
          <a:p>
            <a:pPr marL="285750" indent="-285750" algn="l">
              <a:lnSpc>
                <a:spcPts val="3440"/>
              </a:lnSpc>
              <a:buFont typeface="Arial" panose="020B0604020202020204" pitchFamily="34" charset="0"/>
              <a:buChar char="•"/>
            </a:pPr>
            <a:r>
              <a:rPr kumimoji="1" lang="en-GB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One primary constructer</a:t>
            </a:r>
          </a:p>
          <a:p>
            <a:pPr marL="285750" indent="-285750" algn="l">
              <a:lnSpc>
                <a:spcPts val="3440"/>
              </a:lnSpc>
              <a:buFont typeface="Arial" panose="020B0604020202020204" pitchFamily="34" charset="0"/>
              <a:buChar char="•"/>
            </a:pPr>
            <a:r>
              <a:rPr kumimoji="1" lang="en-GB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Other constructors that call </a:t>
            </a:r>
            <a:r>
              <a:rPr kumimoji="1" lang="en-GB" dirty="0" err="1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primrary</a:t>
            </a:r>
            <a:endParaRPr kumimoji="1" lang="en-GB" dirty="0">
              <a:solidFill>
                <a:srgbClr val="000000"/>
              </a:solidFill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991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B84D290-2F3D-4AD2-B940-481F561BCC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Exercise 2: Object orientation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CF6EE4-B964-4047-B7AB-BE40DA1E994D}"/>
              </a:ext>
            </a:extLst>
          </p:cNvPr>
          <p:cNvSpPr txBox="1"/>
          <p:nvPr/>
        </p:nvSpPr>
        <p:spPr>
          <a:xfrm>
            <a:off x="726947" y="1449534"/>
            <a:ext cx="8432955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Circle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&lt;: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Float64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TODO: define the correct implementation for this function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HINT: FLoat64.PI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area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TODO: define a suitable string representation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9C3516-34EC-43AC-A79F-38D3FD356C22}"/>
              </a:ext>
            </a:extLst>
          </p:cNvPr>
          <p:cNvSpPr txBox="1"/>
          <p:nvPr/>
        </p:nvSpPr>
        <p:spPr>
          <a:xfrm>
            <a:off x="9581323" y="1852654"/>
            <a:ext cx="2186608" cy="12516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kumimoji="1" lang="en-GB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Task: complete these methods, then define new class Square</a:t>
            </a:r>
          </a:p>
        </p:txBody>
      </p:sp>
    </p:spTree>
    <p:extLst>
      <p:ext uri="{BB962C8B-B14F-4D97-AF65-F5344CB8AC3E}">
        <p14:creationId xmlns:p14="http://schemas.microsoft.com/office/powerpoint/2010/main" val="218170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EDC53B3-71EC-4AF3-8E0C-F0DACF954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Exercise 3: Functional programming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5242F2-04A4-4CC4-BB42-B09A6472574F}"/>
              </a:ext>
            </a:extLst>
          </p:cNvPr>
          <p:cNvSpPr txBox="1"/>
          <p:nvPr/>
        </p:nvSpPr>
        <p:spPr>
          <a:xfrm>
            <a:off x="729175" y="1069439"/>
            <a:ext cx="5198165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Expression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|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Literal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Int64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|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|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|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eval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Int64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Literal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TODO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TODO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TODO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036D5E-37C6-4354-8378-07B90375739C}"/>
              </a:ext>
            </a:extLst>
          </p:cNvPr>
          <p:cNvSpPr txBox="1"/>
          <p:nvPr/>
        </p:nvSpPr>
        <p:spPr>
          <a:xfrm>
            <a:off x="6456459" y="1661823"/>
            <a:ext cx="3888188" cy="8209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kumimoji="1" lang="en-GB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Task: complete the cases. Add some new </a:t>
            </a:r>
            <a:r>
              <a:rPr kumimoji="1" lang="en-GB" dirty="0">
                <a:solidFill>
                  <a:srgbClr val="00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Arial" panose="020B0604020202020204" pitchFamily="34" charset="0"/>
              </a:rPr>
              <a:t>Expression</a:t>
            </a:r>
            <a:r>
              <a:rPr kumimoji="1" lang="en-GB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 types</a:t>
            </a:r>
          </a:p>
        </p:txBody>
      </p:sp>
    </p:spTree>
    <p:extLst>
      <p:ext uri="{BB962C8B-B14F-4D97-AF65-F5344CB8AC3E}">
        <p14:creationId xmlns:p14="http://schemas.microsoft.com/office/powerpoint/2010/main" val="736869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8B0FF88-928D-40DB-9555-36F466A800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Exercise 4: Concurrency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77FD31-6286-4256-BE87-75E611769E96}"/>
              </a:ext>
            </a:extLst>
          </p:cNvPr>
          <p:cNvSpPr txBox="1"/>
          <p:nvPr/>
        </p:nvSpPr>
        <p:spPr>
          <a:xfrm>
            <a:off x="729175" y="1903200"/>
            <a:ext cx="712834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future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spawn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someFunc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result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7D06A-0B4F-48B7-9CB8-7835FF6F7AF3}"/>
              </a:ext>
            </a:extLst>
          </p:cNvPr>
          <p:cNvSpPr txBox="1"/>
          <p:nvPr/>
        </p:nvSpPr>
        <p:spPr>
          <a:xfrm>
            <a:off x="729175" y="3124863"/>
            <a:ext cx="7031298" cy="12516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kumimoji="1" lang="en-GB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Basic concurrency in Cangjie</a:t>
            </a:r>
          </a:p>
          <a:p>
            <a:pPr algn="l">
              <a:lnSpc>
                <a:spcPts val="3440"/>
              </a:lnSpc>
            </a:pPr>
            <a:endParaRPr kumimoji="1" lang="en-GB" dirty="0">
              <a:solidFill>
                <a:srgbClr val="000000"/>
              </a:solidFill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l">
              <a:lnSpc>
                <a:spcPts val="3440"/>
              </a:lnSpc>
            </a:pPr>
            <a:r>
              <a:rPr kumimoji="1" lang="en-GB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M:N lightweight threads</a:t>
            </a:r>
          </a:p>
        </p:txBody>
      </p:sp>
    </p:spTree>
    <p:extLst>
      <p:ext uri="{BB962C8B-B14F-4D97-AF65-F5344CB8AC3E}">
        <p14:creationId xmlns:p14="http://schemas.microsoft.com/office/powerpoint/2010/main" val="4005770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8B0FF88-928D-40DB-9555-36F466A800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Exercise 4: Concurrency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3C26B2-F78E-4A8A-9CF5-526AC102A32D}"/>
              </a:ext>
            </a:extLst>
          </p:cNvPr>
          <p:cNvSpPr txBox="1"/>
          <p:nvPr/>
        </p:nvSpPr>
        <p:spPr>
          <a:xfrm>
            <a:off x="729175" y="1681126"/>
            <a:ext cx="6315681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TODO: parallelise using spawn and .get()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eval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Int64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Literal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-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656BD-0444-4B12-AFD9-98991FF9437A}"/>
              </a:ext>
            </a:extLst>
          </p:cNvPr>
          <p:cNvSpPr txBox="1"/>
          <p:nvPr/>
        </p:nvSpPr>
        <p:spPr>
          <a:xfrm>
            <a:off x="7418567" y="1820849"/>
            <a:ext cx="3888188" cy="3795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kumimoji="1" lang="en-GB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Task: parallelise eval </a:t>
            </a:r>
          </a:p>
        </p:txBody>
      </p:sp>
    </p:spTree>
    <p:extLst>
      <p:ext uri="{BB962C8B-B14F-4D97-AF65-F5344CB8AC3E}">
        <p14:creationId xmlns:p14="http://schemas.microsoft.com/office/powerpoint/2010/main" val="259443553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page_Image version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ts val="3440"/>
          </a:lnSpc>
          <a:defRPr kumimoji="1" sz="3200" dirty="0" err="1" smtClean="0">
            <a:solidFill>
              <a:srgbClr val="000000"/>
            </a:solidFill>
            <a:latin typeface="Arial" panose="020B0604020202020204" pitchFamily="34" charset="0"/>
            <a:ea typeface="Microsoft YaHei" panose="020B0503020204020204" pitchFamily="34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8" id="{10D78E51-8D5A-4682-A2B0-43C2A5B5BB4F}" vid="{2CAB3CEB-A314-40CA-9193-70DA3C6C90B9}"/>
    </a:ext>
  </a:extLst>
</a:theme>
</file>

<file path=ppt/theme/theme2.xml><?xml version="1.0" encoding="utf-8"?>
<a:theme xmlns:a="http://schemas.openxmlformats.org/drawingml/2006/main" name="Contents page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ts val="3440"/>
          </a:lnSpc>
          <a:defRPr kumimoji="1" sz="2200" dirty="0" err="1" smtClean="0">
            <a:solidFill>
              <a:srgbClr val="000000"/>
            </a:solidFill>
            <a:ea typeface="Microsoft YaHei" panose="020B0503020204020204" pitchFamily="34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8" id="{10D78E51-8D5A-4682-A2B0-43C2A5B5BB4F}" vid="{BD6C002A-145D-48C4-BC37-8F185842FDD8}"/>
    </a:ext>
  </a:extLst>
</a:theme>
</file>

<file path=ppt/theme/theme3.xml><?xml version="1.0" encoding="utf-8"?>
<a:theme xmlns:a="http://schemas.openxmlformats.org/drawingml/2006/main" name="Chapter page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ts val="3440"/>
          </a:lnSpc>
          <a:defRPr kumimoji="1" dirty="0" err="1" smtClean="0">
            <a:solidFill>
              <a:srgbClr val="000000"/>
            </a:solidFill>
            <a:ea typeface="Microsoft YaHei" panose="020B0503020204020204" pitchFamily="34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8" id="{10D78E51-8D5A-4682-A2B0-43C2A5B5BB4F}" vid="{9EF9C519-0329-4EF9-B266-404C2A0B68C0}"/>
    </a:ext>
  </a:extLst>
</a:theme>
</file>

<file path=ppt/theme/theme4.xml><?xml version="1.0" encoding="utf-8"?>
<a:theme xmlns:a="http://schemas.openxmlformats.org/drawingml/2006/main" name="End page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4800" dirty="0" err="1" smtClean="0">
            <a:solidFill>
              <a:srgbClr val="000000"/>
            </a:solidFill>
            <a:latin typeface="Arial" panose="020B0604020202020204" pitchFamily="34" charset="0"/>
            <a:ea typeface="Microsoft YaHei" panose="020B0503020204020204" pitchFamily="34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8" id="{10D78E51-8D5A-4682-A2B0-43C2A5B5BB4F}" vid="{19CE10E0-DEB1-4025-A926-EA35B177B1A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75</TotalTime>
  <Words>1024</Words>
  <Application>Microsoft Office PowerPoint</Application>
  <PresentationFormat>Custom</PresentationFormat>
  <Paragraphs>149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.AppleSystemUIFont</vt:lpstr>
      <vt:lpstr>-apple-system</vt:lpstr>
      <vt:lpstr>Microsoft YaHei</vt:lpstr>
      <vt:lpstr>Arial</vt:lpstr>
      <vt:lpstr>Arial Black</vt:lpstr>
      <vt:lpstr>Calibri</vt:lpstr>
      <vt:lpstr>Consolas</vt:lpstr>
      <vt:lpstr>Cover page_Image version</vt:lpstr>
      <vt:lpstr>Contents page</vt:lpstr>
      <vt:lpstr>Chapter page</vt:lpstr>
      <vt:lpstr>End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Morton</dc:creator>
  <cp:lastModifiedBy>Magnus Morton</cp:lastModifiedBy>
  <cp:revision>13</cp:revision>
  <dcterms:created xsi:type="dcterms:W3CDTF">2025-03-28T13:55:16Z</dcterms:created>
  <dcterms:modified xsi:type="dcterms:W3CDTF">2025-03-28T15:11:09Z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(3)ugBKOaJyAF+2ZR8jdmExaFyacnrLcOwJqVgt/eiAt7/9uRLjr3/83KfJXffCG1wvFVPSeP10
Dc9NNvHGUWrwtwKACI6q6nDY7NcezUIoD4FKlBcwq+4v0WlhdB9lj0DU9yPD/pgUXpzsro2u
qH2gSWTEwE78MEIg1nzvtxQ2ZrfVnJBql/WHhocm4WT+ALysekkM6h0D9v0dW90TDYeYAG8j
F4acTwDjPQB6Jvly/+</vt:lpwstr>
  </property>
  <property fmtid="{D5CDD505-2E9C-101B-9397-08002B2CF9AE}" pid="3" name="_2015_ms_pID_7253431">
    <vt:lpwstr>ziE1NCCJC2r3LDBHX5YS2y7Ei0yQjdt8IjSc6yaAzte6h9Vt2gm8GZ
IM9TVOOKsMVISWjPqTgRugMCEJJWz6zy8rzra4pEkJAAB9dSeb5WK2/Db6SCD4fOzPUpgWrB
TOuzAnrO4ie8dOvwiDydG3gULlJEXIFwJA5FjFT/amCZXakQtTLPQt9wmFCgTXIE+0BQ1Dnl
DNFUwz7BcD0XcrT4PaEJA2t/uvsWcaRAofjt</vt:lpwstr>
  </property>
  <property fmtid="{D5CDD505-2E9C-101B-9397-08002B2CF9AE}" pid="4" name="_2015_ms_pID_7253432">
    <vt:lpwstr>IQ==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1598576536</vt:lpwstr>
  </property>
</Properties>
</file>