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3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guide_mechan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7955" y="971550"/>
            <a:ext cx="6648450" cy="5886450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682625" y="483235"/>
            <a:ext cx="6653530" cy="5890895"/>
            <a:chOff x="1075" y="761"/>
            <a:chExt cx="10478" cy="9277"/>
          </a:xfrm>
        </p:grpSpPr>
        <p:graphicFrame>
          <p:nvGraphicFramePr>
            <p:cNvPr id="6" name="对象 5"/>
            <p:cNvGraphicFramePr/>
            <p:nvPr/>
          </p:nvGraphicFramePr>
          <p:xfrm>
            <a:off x="1075" y="761"/>
            <a:ext cx="10478" cy="9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2" imgW="6648450" imgH="5886450" progId="Paint.Picture">
                    <p:embed/>
                  </p:oleObj>
                </mc:Choice>
                <mc:Fallback>
                  <p:oleObj name="" r:id="rId2" imgW="6648450" imgH="5886450" progId="Paint.Picture">
                    <p:embed/>
                    <p:pic>
                      <p:nvPicPr>
                        <p:cNvPr id="0" name="图片 6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075" y="761"/>
                          <a:ext cx="10478" cy="92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文本框 8"/>
            <p:cNvSpPr txBox="1"/>
            <p:nvPr/>
          </p:nvSpPr>
          <p:spPr>
            <a:xfrm>
              <a:off x="1184" y="1148"/>
              <a:ext cx="159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HarmonyOS Sans" panose="00000500000000000000" charset="0"/>
                  <a:cs typeface="HarmonyOS Sans" panose="00000500000000000000" charset="0"/>
                </a:rPr>
                <a:t>Application layer</a:t>
              </a:r>
              <a:endParaRPr lang="en-US" altLang="zh-CN" sz="1200">
                <a:latin typeface="HarmonyOS Sans" panose="00000500000000000000" charset="0"/>
                <a:cs typeface="HarmonyOS Sans" panose="00000500000000000000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184" y="2943"/>
              <a:ext cx="159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HarmonyOS Sans" panose="00000500000000000000" charset="0"/>
                  <a:cs typeface="HarmonyOS Sans" panose="00000500000000000000" charset="0"/>
                </a:rPr>
                <a:t>API layer</a:t>
              </a:r>
              <a:endParaRPr lang="en-US" altLang="zh-CN" sz="1200">
                <a:latin typeface="HarmonyOS Sans" panose="00000500000000000000" charset="0"/>
                <a:cs typeface="HarmonyOS Sans" panose="00000500000000000000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184" y="5733"/>
              <a:ext cx="143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HarmonyOS Sans" panose="00000500000000000000" charset="0"/>
                  <a:cs typeface="HarmonyOS Sans" panose="00000500000000000000" charset="0"/>
                </a:rPr>
                <a:t>System service layer</a:t>
              </a:r>
              <a:endParaRPr lang="en-US" altLang="zh-CN" sz="1200">
                <a:latin typeface="HarmonyOS Sans" panose="00000500000000000000" charset="0"/>
                <a:cs typeface="HarmonyOS Sans" panose="00000500000000000000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84" y="9022"/>
              <a:ext cx="143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latin typeface="HarmonyOS Sans" panose="00000500000000000000" charset="0"/>
                  <a:cs typeface="HarmonyOS Sans" panose="00000500000000000000" charset="0"/>
                </a:rPr>
                <a:t>Driver layer</a:t>
              </a:r>
              <a:endParaRPr lang="en-US" altLang="zh-CN" sz="1200">
                <a:latin typeface="HarmonyOS Sans" panose="00000500000000000000" charset="0"/>
                <a:cs typeface="HarmonyOS Sans" panose="00000500000000000000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618" y="1148"/>
              <a:ext cx="215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latin typeface="HarmonyOS Sans" panose="00000500000000000000" charset="0"/>
                  <a:cs typeface="HarmonyOS Sans" panose="00000500000000000000" charset="0"/>
                </a:rPr>
                <a:t>Common applications</a:t>
              </a:r>
              <a:endParaRPr lang="en-US" altLang="zh-CN" sz="1200">
                <a:latin typeface="HarmonyOS Sans" panose="00000500000000000000" charset="0"/>
                <a:cs typeface="HarmonyOS Sans" panose="00000500000000000000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8" y="1148"/>
              <a:ext cx="215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latin typeface="HarmonyOS Sans" panose="00000500000000000000" charset="0"/>
                  <a:cs typeface="HarmonyOS Sans" panose="00000500000000000000" charset="0"/>
                </a:rPr>
                <a:t>System applications</a:t>
              </a:r>
              <a:endParaRPr lang="en-US" altLang="zh-CN" sz="1200">
                <a:latin typeface="HarmonyOS Sans" panose="00000500000000000000" charset="0"/>
                <a:cs typeface="HarmonyOS Sans" panose="00000500000000000000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578" y="1148"/>
              <a:ext cx="215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latin typeface="HarmonyOS Sans" panose="00000500000000000000" charset="0"/>
                  <a:cs typeface="HarmonyOS Sans" panose="00000500000000000000" charset="0"/>
                </a:rPr>
                <a:t>Third-party applications</a:t>
              </a:r>
              <a:endParaRPr lang="en-US" altLang="zh-CN" sz="1200">
                <a:latin typeface="HarmonyOS Sans" panose="00000500000000000000" charset="0"/>
                <a:cs typeface="HarmonyOS Sans" panose="00000500000000000000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538" y="2218"/>
              <a:ext cx="248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>
                  <a:latin typeface="HarmonyOS Sans" panose="00000500000000000000" charset="0"/>
                  <a:cs typeface="HarmonyOS Sans" panose="00000500000000000000" charset="0"/>
                </a:rPr>
                <a:t>Precise motion control</a:t>
              </a:r>
              <a:endParaRPr lang="en-US" altLang="zh-CN" sz="1000">
                <a:latin typeface="HarmonyOS Sans" panose="00000500000000000000" charset="0"/>
                <a:cs typeface="HarmonyOS Sans" panose="00000500000000000000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481" y="2218"/>
              <a:ext cx="207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>
                <a:buClrTx/>
                <a:buSzTx/>
                <a:buFontTx/>
              </a:pPr>
              <a:r>
                <a:rPr lang="en-US" altLang="zh-CN" sz="1000">
                  <a:latin typeface="HarmonyOS Sans" panose="00000500000000000000" charset="0"/>
                  <a:cs typeface="HarmonyOS Sans" panose="00000500000000000000" charset="0"/>
                </a:rPr>
                <a:t>Intelligent tracking </a:t>
              </a:r>
              <a:endParaRPr lang="en-US" altLang="zh-CN" sz="1000">
                <a:latin typeface="HarmonyOS Sans" panose="00000500000000000000" charset="0"/>
                <a:cs typeface="HarmonyOS Sans" panose="00000500000000000000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338" y="4988"/>
              <a:ext cx="185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latin typeface="HarmonyOS Sans" panose="00000500000000000000" charset="0"/>
                  <a:cs typeface="HarmonyOS Sans" panose="00000500000000000000" charset="0"/>
                </a:rPr>
                <a:t>Device management</a:t>
              </a:r>
              <a:endParaRPr lang="en-US" altLang="zh-CN" sz="1200">
                <a:latin typeface="HarmonyOS Sans" panose="00000500000000000000" charset="0"/>
                <a:cs typeface="HarmonyOS Sans" panose="00000500000000000000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398" y="5793"/>
              <a:ext cx="1672" cy="47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200">
                  <a:latin typeface="HarmonyOS Sans" panose="00000500000000000000" charset="0"/>
                  <a:cs typeface="HarmonyOS Sans" panose="00000500000000000000" charset="0"/>
                </a:rPr>
                <a:t>Speed control</a:t>
              </a:r>
              <a:endParaRPr lang="en-US" altLang="zh-CN" sz="1200">
                <a:latin typeface="HarmonyOS Sans" panose="00000500000000000000" charset="0"/>
                <a:cs typeface="HarmonyOS Sans" panose="00000500000000000000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748" y="4988"/>
              <a:ext cx="185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latin typeface="HarmonyOS Sans" panose="00000500000000000000" charset="0"/>
                  <a:cs typeface="HarmonyOS Sans" panose="00000500000000000000" charset="0"/>
                </a:rPr>
                <a:t>Action management</a:t>
              </a:r>
              <a:endParaRPr lang="en-US" altLang="zh-CN" sz="1200">
                <a:latin typeface="HarmonyOS Sans" panose="00000500000000000000" charset="0"/>
                <a:cs typeface="HarmonyOS Sans" panose="00000500000000000000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748" y="5793"/>
              <a:ext cx="185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latin typeface="HarmonyOS Sans" panose="00000500000000000000" charset="0"/>
                  <a:cs typeface="HarmonyOS Sans" panose="00000500000000000000" charset="0"/>
                </a:rPr>
                <a:t>Trajectory tracking</a:t>
              </a:r>
              <a:endParaRPr lang="en-US" altLang="zh-CN" sz="1200">
                <a:latin typeface="HarmonyOS Sans" panose="00000500000000000000" charset="0"/>
                <a:cs typeface="HarmonyOS Sans" panose="00000500000000000000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158" y="4988"/>
              <a:ext cx="185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latin typeface="HarmonyOS Sans" panose="00000500000000000000" charset="0"/>
                  <a:cs typeface="HarmonyOS Sans" panose="00000500000000000000" charset="0"/>
                </a:rPr>
                <a:t>Audio tracking</a:t>
              </a:r>
              <a:endParaRPr lang="en-US" altLang="zh-CN" sz="1200">
                <a:latin typeface="HarmonyOS Sans" panose="00000500000000000000" charset="0"/>
                <a:cs typeface="HarmonyOS Sans" panose="00000500000000000000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158" y="5793"/>
              <a:ext cx="185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latin typeface="HarmonyOS Sans" panose="00000500000000000000" charset="0"/>
                  <a:cs typeface="HarmonyOS Sans" panose="00000500000000000000" charset="0"/>
                </a:rPr>
                <a:t>Image tracking</a:t>
              </a:r>
              <a:endParaRPr lang="en-US" altLang="zh-CN" sz="1200">
                <a:latin typeface="HarmonyOS Sans" panose="00000500000000000000" charset="0"/>
                <a:cs typeface="HarmonyOS Sans" panose="00000500000000000000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363" y="6873"/>
              <a:ext cx="2490" cy="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50">
                  <a:latin typeface="HarmonyOS Sans" panose="00000500000000000000" charset="0"/>
                  <a:cs typeface="HarmonyOS Sans" panose="00000500000000000000" charset="0"/>
                </a:rPr>
                <a:t>Protocol interaction</a:t>
              </a:r>
              <a:endParaRPr lang="en-US" altLang="zh-CN" sz="1050">
                <a:latin typeface="HarmonyOS Sans" panose="00000500000000000000" charset="0"/>
                <a:cs typeface="HarmonyOS Sans" panose="00000500000000000000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716" y="6873"/>
              <a:ext cx="1854" cy="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50">
                  <a:latin typeface="HarmonyOS Sans" panose="00000500000000000000" charset="0"/>
                  <a:cs typeface="HarmonyOS Sans" panose="00000500000000000000" charset="0"/>
                </a:rPr>
                <a:t>Face target</a:t>
              </a:r>
              <a:endParaRPr lang="en-US" altLang="zh-CN" sz="1050">
                <a:latin typeface="HarmonyOS Sans" panose="00000500000000000000" charset="0"/>
                <a:cs typeface="HarmonyOS Sans" panose="00000500000000000000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618" y="7594"/>
              <a:ext cx="3633" cy="4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200">
                  <a:latin typeface="HarmonyOS Sans" panose="00000500000000000000" charset="0"/>
                  <a:cs typeface="HarmonyOS Sans" panose="00000500000000000000" charset="0"/>
                </a:rPr>
                <a:t>Bluetooth service</a:t>
              </a:r>
              <a:endParaRPr lang="en-US" altLang="zh-CN" sz="1200">
                <a:latin typeface="HarmonyOS Sans" panose="00000500000000000000" charset="0"/>
                <a:cs typeface="HarmonyOS Sans" panose="00000500000000000000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278" y="7594"/>
              <a:ext cx="3454" cy="4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200">
                  <a:latin typeface="HarmonyOS Sans" panose="00000500000000000000" charset="0"/>
                  <a:cs typeface="HarmonyOS Sans" panose="00000500000000000000" charset="0"/>
                </a:rPr>
                <a:t>Camera service</a:t>
              </a:r>
              <a:endParaRPr lang="en-US" altLang="zh-CN" sz="1200">
                <a:latin typeface="HarmonyOS Sans" panose="00000500000000000000" charset="0"/>
                <a:cs typeface="HarmonyOS Sans" panose="00000500000000000000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671" y="9174"/>
              <a:ext cx="3633" cy="49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200">
                  <a:latin typeface="HarmonyOS Sans" panose="00000500000000000000" charset="0"/>
                  <a:cs typeface="HarmonyOS Sans" panose="00000500000000000000" charset="0"/>
                </a:rPr>
                <a:t>BLE driver</a:t>
              </a:r>
              <a:endParaRPr lang="en-US" altLang="zh-CN" sz="1200">
                <a:latin typeface="HarmonyOS Sans" panose="00000500000000000000" charset="0"/>
                <a:cs typeface="HarmonyOS Sans" panose="00000500000000000000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992" y="9194"/>
              <a:ext cx="4032" cy="49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200">
                  <a:latin typeface="HarmonyOS Sans" panose="00000500000000000000" charset="0"/>
                  <a:cs typeface="HarmonyOS Sans" panose="00000500000000000000" charset="0"/>
                </a:rPr>
                <a:t>Camera driver (face detection)</a:t>
              </a:r>
              <a:endParaRPr lang="en-US" altLang="zh-CN" sz="1200">
                <a:latin typeface="HarmonyOS Sans" panose="00000500000000000000" charset="0"/>
                <a:cs typeface="HarmonyOS Sans" panose="00000500000000000000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748" y="3042"/>
              <a:ext cx="185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latin typeface="HarmonyOS Sans" panose="00000500000000000000" charset="0"/>
                  <a:cs typeface="HarmonyOS Sans" panose="00000500000000000000" charset="0"/>
                </a:rPr>
                <a:t>Mechanic Kit</a:t>
              </a:r>
              <a:endParaRPr lang="en-US" altLang="zh-CN" sz="1200">
                <a:latin typeface="HarmonyOS Sans" panose="00000500000000000000" charset="0"/>
                <a:cs typeface="HarmonyOS Sans" panose="00000500000000000000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89" y="4542"/>
              <a:ext cx="297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latin typeface="HarmonyOS Sans" panose="00000500000000000000" charset="0"/>
                  <a:cs typeface="HarmonyOS Sans" panose="00000500000000000000" charset="0"/>
                </a:rPr>
                <a:t>Mechanic Manager</a:t>
              </a:r>
              <a:endParaRPr lang="en-US" altLang="zh-CN" sz="1200">
                <a:latin typeface="HarmonyOS Sans" panose="00000500000000000000" charset="0"/>
                <a:cs typeface="HarmonyOS Sans" panose="00000500000000000000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856" y="8498"/>
              <a:ext cx="2139" cy="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50">
                  <a:latin typeface="HarmonyOS Sans" panose="00000500000000000000" charset="0"/>
                  <a:cs typeface="HarmonyOS Sans" panose="00000500000000000000" charset="0"/>
                </a:rPr>
                <a:t>Face metadata</a:t>
              </a:r>
              <a:endParaRPr lang="en-US" altLang="zh-CN" sz="1050">
                <a:latin typeface="HarmonyOS Sans" panose="00000500000000000000" charset="0"/>
                <a:cs typeface="HarmonyOS Sans" panose="00000500000000000000" charset="0"/>
              </a:endParaRPr>
            </a:p>
          </p:txBody>
        </p:sp>
      </p:grp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WPS 演示</Application>
  <PresentationFormat>宽屏</PresentationFormat>
  <Paragraphs>48</Paragraphs>
  <Slides>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Segoe UI Semibold</vt:lpstr>
      <vt:lpstr>HarmonyOS Sans</vt:lpstr>
      <vt:lpstr>WPS</vt:lpstr>
      <vt:lpstr>Paint.Picture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Shawn.HE</cp:lastModifiedBy>
  <cp:revision>155</cp:revision>
  <dcterms:created xsi:type="dcterms:W3CDTF">2019-06-19T02:08:00Z</dcterms:created>
  <dcterms:modified xsi:type="dcterms:W3CDTF">2025-09-30T09:51:02Z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D833F0E0DCB849BA988D8D9C5F01E147_11</vt:lpwstr>
  </property>
</Properties>
</file>