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133E57"/>
    <a:srgbClr val="184259"/>
    <a:srgbClr val="9C4E4E"/>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2237C-C954-4D3A-BC32-427C31654D90}" v="4" dt="2020-07-09T11:40:33.759"/>
    <p1510:client id="{BD7FA2E4-BE5F-4912-B99F-0599FCD48A39}" v="7" dt="2020-07-09T18:49:41.120"/>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52" autoAdjust="0"/>
  </p:normalViewPr>
  <p:slideViewPr>
    <p:cSldViewPr snapToGrid="0">
      <p:cViewPr varScale="1">
        <p:scale>
          <a:sx n="59" d="100"/>
          <a:sy n="59" d="100"/>
        </p:scale>
        <p:origin x="78" y="112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7/9/2020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7/9/2020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openplaques.org/" TargetMode="External"/><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The diversity of plaques in London and identifying ‘bad actors’</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r>
              <a:rPr lang="en-US" dirty="0"/>
              <a:t>Analyzing the diversity of the people commemorated on the open plaque database in London and </a:t>
            </a:r>
            <a:r>
              <a:rPr lang="en-US"/>
              <a:t>identifying ‘bad actors’</a:t>
            </a:r>
            <a:endParaRPr lang="en-US" dirty="0"/>
          </a:p>
        </p:txBody>
      </p:sp>
    </p:spTree>
    <p:extLst>
      <p:ext uri="{BB962C8B-B14F-4D97-AF65-F5344CB8AC3E}">
        <p14:creationId xmlns:p14="http://schemas.microsoft.com/office/powerpoint/2010/main" val="235274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CA23-2637-43B3-ADB0-A9CA025A70B7}"/>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0823FA37-D6C7-473E-BA6A-899009E7C85C}"/>
              </a:ext>
            </a:extLst>
          </p:cNvPr>
          <p:cNvSpPr>
            <a:spLocks noGrp="1"/>
          </p:cNvSpPr>
          <p:nvPr>
            <p:ph idx="1"/>
          </p:nvPr>
        </p:nvSpPr>
        <p:spPr>
          <a:xfrm>
            <a:off x="1206501" y="1869600"/>
            <a:ext cx="4127499" cy="3921600"/>
          </a:xfrm>
        </p:spPr>
        <p:txBody>
          <a:bodyPr>
            <a:normAutofit/>
          </a:bodyPr>
          <a:lstStyle/>
          <a:p>
            <a:r>
              <a:rPr lang="en-GB" sz="2400" dirty="0"/>
              <a:t>Why</a:t>
            </a:r>
          </a:p>
          <a:p>
            <a:r>
              <a:rPr lang="en-GB" sz="2400" dirty="0"/>
              <a:t>Who + What</a:t>
            </a:r>
          </a:p>
          <a:p>
            <a:r>
              <a:rPr lang="en-GB" sz="2400" dirty="0"/>
              <a:t>Where</a:t>
            </a:r>
          </a:p>
          <a:p>
            <a:r>
              <a:rPr lang="en-GB" sz="2400" dirty="0"/>
              <a:t>When</a:t>
            </a:r>
          </a:p>
          <a:p>
            <a:r>
              <a:rPr lang="en-GB" sz="2400" dirty="0"/>
              <a:t>How</a:t>
            </a:r>
          </a:p>
        </p:txBody>
      </p:sp>
      <p:pic>
        <p:nvPicPr>
          <p:cNvPr id="1026" name="Picture 2">
            <a:extLst>
              <a:ext uri="{FF2B5EF4-FFF2-40B4-BE49-F238E27FC236}">
                <a16:creationId xmlns:a16="http://schemas.microsoft.com/office/drawing/2014/main" id="{8ED130F5-AA77-426A-86C4-B628A6622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900" y="10668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3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7A89-DB4F-4D8B-8DFE-14D86D0CD93F}"/>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257AABDC-3B4E-4FE2-BFA6-C1FEC02F2448}"/>
              </a:ext>
            </a:extLst>
          </p:cNvPr>
          <p:cNvSpPr>
            <a:spLocks noGrp="1"/>
          </p:cNvSpPr>
          <p:nvPr>
            <p:ph idx="1"/>
          </p:nvPr>
        </p:nvSpPr>
        <p:spPr/>
        <p:txBody>
          <a:bodyPr/>
          <a:lstStyle/>
          <a:p>
            <a:r>
              <a:rPr lang="en-GB" dirty="0"/>
              <a:t>The recent interest in the ‘Black Liver Matter’ movement has led to the scrutiny of many public status and monuments as to whether the attributed person deserves to be kept up due to there links to the slave trade and racism.</a:t>
            </a:r>
          </a:p>
          <a:p>
            <a:r>
              <a:rPr lang="en-GB" dirty="0"/>
              <a:t>Plaques are in the public domain and thus should also undergo the same scrutiny.</a:t>
            </a:r>
          </a:p>
          <a:p>
            <a:r>
              <a:rPr lang="en-GB" dirty="0"/>
              <a:t>It is also of interest to see the diversity of those commemorated on the plaques to observe the extend of implicit and explicit bias’s.</a:t>
            </a:r>
          </a:p>
        </p:txBody>
      </p:sp>
    </p:spTree>
    <p:extLst>
      <p:ext uri="{BB962C8B-B14F-4D97-AF65-F5344CB8AC3E}">
        <p14:creationId xmlns:p14="http://schemas.microsoft.com/office/powerpoint/2010/main" val="6040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3BC5-6ABD-46A8-8F95-D9BBB00103CD}"/>
              </a:ext>
            </a:extLst>
          </p:cNvPr>
          <p:cNvSpPr>
            <a:spLocks noGrp="1"/>
          </p:cNvSpPr>
          <p:nvPr>
            <p:ph type="title"/>
          </p:nvPr>
        </p:nvSpPr>
        <p:spPr>
          <a:xfrm>
            <a:off x="685801" y="609600"/>
            <a:ext cx="10840914" cy="1260000"/>
          </a:xfrm>
        </p:spPr>
        <p:txBody>
          <a:bodyPr anchor="ctr">
            <a:normAutofit/>
          </a:bodyPr>
          <a:lstStyle/>
          <a:p>
            <a:r>
              <a:rPr lang="en-GB" dirty="0"/>
              <a:t>Who, what, where</a:t>
            </a:r>
          </a:p>
        </p:txBody>
      </p:sp>
      <p:pic>
        <p:nvPicPr>
          <p:cNvPr id="2050" name="Picture 2">
            <a:extLst>
              <a:ext uri="{FF2B5EF4-FFF2-40B4-BE49-F238E27FC236}">
                <a16:creationId xmlns:a16="http://schemas.microsoft.com/office/drawing/2014/main" id="{AC170033-D6BB-4622-85E6-629D29675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 r="2393" b="2"/>
          <a:stretch/>
        </p:blipFill>
        <p:spPr bwMode="auto">
          <a:xfrm>
            <a:off x="685802" y="1869600"/>
            <a:ext cx="5040000" cy="3921601"/>
          </a:xfrm>
          <a:prstGeom prst="roundRect">
            <a:avLst>
              <a:gd name="adj" fmla="val 1970"/>
            </a:avLst>
          </a:prstGeom>
          <a:solidFill>
            <a:srgbClr val="FFFFFF"/>
          </a:solidFill>
          <a:ln w="28575">
            <a:no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5A01C4-C29E-4F6A-AAB7-826A1B6B0F29}"/>
              </a:ext>
            </a:extLst>
          </p:cNvPr>
          <p:cNvSpPr>
            <a:spLocks noGrp="1"/>
          </p:cNvSpPr>
          <p:nvPr>
            <p:ph sz="half" idx="2"/>
          </p:nvPr>
        </p:nvSpPr>
        <p:spPr>
          <a:xfrm>
            <a:off x="6488644" y="1869601"/>
            <a:ext cx="5040000" cy="3921600"/>
          </a:xfrm>
        </p:spPr>
        <p:txBody>
          <a:bodyPr anchor="t">
            <a:normAutofit/>
          </a:bodyPr>
          <a:lstStyle/>
          <a:p>
            <a:r>
              <a:rPr lang="en-GB" dirty="0"/>
              <a:t>This report will look at individuals commemorated by plaques found in the London on the </a:t>
            </a:r>
            <a:r>
              <a:rPr lang="en-GB" dirty="0">
                <a:hlinkClick r:id="rId3"/>
              </a:rPr>
              <a:t>http://openplaques.org/</a:t>
            </a:r>
            <a:r>
              <a:rPr lang="en-GB" dirty="0"/>
              <a:t> database.</a:t>
            </a:r>
          </a:p>
          <a:p>
            <a:r>
              <a:rPr lang="en-GB" dirty="0"/>
              <a:t>The aim is to investigate the diversity of those commemorated on plaques in London and to identify those who have links to the slave trade.</a:t>
            </a:r>
          </a:p>
          <a:p>
            <a:endParaRPr lang="en-GB" dirty="0"/>
          </a:p>
        </p:txBody>
      </p:sp>
    </p:spTree>
    <p:extLst>
      <p:ext uri="{BB962C8B-B14F-4D97-AF65-F5344CB8AC3E}">
        <p14:creationId xmlns:p14="http://schemas.microsoft.com/office/powerpoint/2010/main" val="217343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4AD2-E6EE-4297-8B75-54EFD2BDD565}"/>
              </a:ext>
            </a:extLst>
          </p:cNvPr>
          <p:cNvSpPr>
            <a:spLocks noGrp="1"/>
          </p:cNvSpPr>
          <p:nvPr>
            <p:ph type="title"/>
          </p:nvPr>
        </p:nvSpPr>
        <p:spPr>
          <a:xfrm>
            <a:off x="685801" y="609600"/>
            <a:ext cx="10840914" cy="1260000"/>
          </a:xfrm>
        </p:spPr>
        <p:txBody>
          <a:bodyPr anchor="ctr">
            <a:normAutofit/>
          </a:bodyPr>
          <a:lstStyle/>
          <a:p>
            <a:r>
              <a:rPr lang="en-GB" dirty="0"/>
              <a:t>When</a:t>
            </a:r>
          </a:p>
        </p:txBody>
      </p:sp>
      <p:sp>
        <p:nvSpPr>
          <p:cNvPr id="3" name="Content Placeholder 2">
            <a:extLst>
              <a:ext uri="{FF2B5EF4-FFF2-40B4-BE49-F238E27FC236}">
                <a16:creationId xmlns:a16="http://schemas.microsoft.com/office/drawing/2014/main" id="{70062A91-7C83-4408-9E20-1EDB7BC20F66}"/>
              </a:ext>
            </a:extLst>
          </p:cNvPr>
          <p:cNvSpPr>
            <a:spLocks noGrp="1"/>
          </p:cNvSpPr>
          <p:nvPr>
            <p:ph sz="half" idx="1"/>
          </p:nvPr>
        </p:nvSpPr>
        <p:spPr>
          <a:xfrm>
            <a:off x="685802" y="1869600"/>
            <a:ext cx="5040000" cy="3921601"/>
          </a:xfrm>
        </p:spPr>
        <p:txBody>
          <a:bodyPr anchor="t">
            <a:normAutofit/>
          </a:bodyPr>
          <a:lstStyle/>
          <a:p>
            <a:r>
              <a:rPr lang="en-GB" dirty="0"/>
              <a:t>This report is a side project of the </a:t>
            </a:r>
            <a:r>
              <a:rPr lang="en-GB" dirty="0" err="1"/>
              <a:t>openplaques</a:t>
            </a:r>
            <a:r>
              <a:rPr lang="en-GB" dirty="0"/>
              <a:t> open source repository.</a:t>
            </a:r>
          </a:p>
          <a:p>
            <a:r>
              <a:rPr lang="en-GB" dirty="0"/>
              <a:t>Work on the report was done from: 11-06-2020 to 09-07-2020</a:t>
            </a:r>
          </a:p>
          <a:p>
            <a:endParaRPr lang="en-GB" dirty="0"/>
          </a:p>
        </p:txBody>
      </p:sp>
      <p:pic>
        <p:nvPicPr>
          <p:cNvPr id="4" name="Picture 3">
            <a:extLst>
              <a:ext uri="{FF2B5EF4-FFF2-40B4-BE49-F238E27FC236}">
                <a16:creationId xmlns:a16="http://schemas.microsoft.com/office/drawing/2014/main" id="{C37D857B-B344-4A79-BAF0-E753659B60EA}"/>
              </a:ext>
            </a:extLst>
          </p:cNvPr>
          <p:cNvPicPr>
            <a:picLocks noChangeAspect="1"/>
          </p:cNvPicPr>
          <p:nvPr/>
        </p:nvPicPr>
        <p:blipFill rotWithShape="1">
          <a:blip r:embed="rId2"/>
          <a:srcRect l="2835" r="3023" b="-2"/>
          <a:stretch/>
        </p:blipFill>
        <p:spPr>
          <a:xfrm>
            <a:off x="6488644" y="1869601"/>
            <a:ext cx="5040000" cy="3921600"/>
          </a:xfrm>
          <a:prstGeom prst="roundRect">
            <a:avLst>
              <a:gd name="adj" fmla="val 2211"/>
            </a:avLst>
          </a:prstGeom>
          <a:noFill/>
          <a:ln w="28575">
            <a:noFill/>
          </a:ln>
          <a:effectLst/>
        </p:spPr>
      </p:pic>
    </p:spTree>
    <p:extLst>
      <p:ext uri="{BB962C8B-B14F-4D97-AF65-F5344CB8AC3E}">
        <p14:creationId xmlns:p14="http://schemas.microsoft.com/office/powerpoint/2010/main" val="211841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A9D9-6689-4E28-99F7-E027B0AAE0E5}"/>
              </a:ext>
            </a:extLst>
          </p:cNvPr>
          <p:cNvSpPr>
            <a:spLocks noGrp="1"/>
          </p:cNvSpPr>
          <p:nvPr>
            <p:ph type="title"/>
          </p:nvPr>
        </p:nvSpPr>
        <p:spPr/>
        <p:txBody>
          <a:bodyPr/>
          <a:lstStyle/>
          <a:p>
            <a:r>
              <a:rPr lang="en-GB" dirty="0"/>
              <a:t>How – diversity of plaques In London</a:t>
            </a:r>
          </a:p>
        </p:txBody>
      </p:sp>
      <p:sp>
        <p:nvSpPr>
          <p:cNvPr id="3" name="Content Placeholder 2">
            <a:extLst>
              <a:ext uri="{FF2B5EF4-FFF2-40B4-BE49-F238E27FC236}">
                <a16:creationId xmlns:a16="http://schemas.microsoft.com/office/drawing/2014/main" id="{27616CBE-9053-492E-8D75-175BA4EC8743}"/>
              </a:ext>
            </a:extLst>
          </p:cNvPr>
          <p:cNvSpPr>
            <a:spLocks noGrp="1"/>
          </p:cNvSpPr>
          <p:nvPr>
            <p:ph idx="1"/>
          </p:nvPr>
        </p:nvSpPr>
        <p:spPr>
          <a:xfrm>
            <a:off x="655808" y="1935801"/>
            <a:ext cx="3813793" cy="4292600"/>
          </a:xfrm>
        </p:spPr>
        <p:txBody>
          <a:bodyPr>
            <a:normAutofit/>
          </a:bodyPr>
          <a:lstStyle/>
          <a:p>
            <a:r>
              <a:rPr lang="en-GB" dirty="0"/>
              <a:t>To retrieve the ethnicity of whose on the plaques, I used a </a:t>
            </a:r>
            <a:r>
              <a:rPr lang="en-GB" dirty="0" err="1"/>
              <a:t>qwikidata</a:t>
            </a:r>
            <a:r>
              <a:rPr lang="en-GB" dirty="0"/>
              <a:t> </a:t>
            </a:r>
            <a:r>
              <a:rPr lang="en-GB" dirty="0" err="1"/>
              <a:t>api</a:t>
            </a:r>
            <a:r>
              <a:rPr lang="en-GB" dirty="0"/>
              <a:t> to fetch data from the </a:t>
            </a:r>
            <a:r>
              <a:rPr lang="en-GB" dirty="0" err="1"/>
              <a:t>wikidata</a:t>
            </a:r>
            <a:r>
              <a:rPr lang="en-GB" dirty="0"/>
              <a:t> database for individual on the plaques.</a:t>
            </a:r>
          </a:p>
          <a:p>
            <a:r>
              <a:rPr lang="en-GB" dirty="0"/>
              <a:t>Not all entries had ethnicity fields as a property so the chart could be unreliable if there are correlations to the entry being there e.g. if the entry is more likely to be there if the individual is say White British.</a:t>
            </a:r>
          </a:p>
          <a:p>
            <a:r>
              <a:rPr lang="en-GB" dirty="0"/>
              <a:t>The chart shows the overwhelming majority of those commemorated are British/English.</a:t>
            </a:r>
          </a:p>
        </p:txBody>
      </p:sp>
      <p:grpSp>
        <p:nvGrpSpPr>
          <p:cNvPr id="5" name="Group 4">
            <a:extLst>
              <a:ext uri="{FF2B5EF4-FFF2-40B4-BE49-F238E27FC236}">
                <a16:creationId xmlns:a16="http://schemas.microsoft.com/office/drawing/2014/main" id="{53810FE8-716C-420B-88FF-9064AB67D7A3}"/>
              </a:ext>
            </a:extLst>
          </p:cNvPr>
          <p:cNvGrpSpPr/>
          <p:nvPr/>
        </p:nvGrpSpPr>
        <p:grpSpPr>
          <a:xfrm>
            <a:off x="4567115" y="1935800"/>
            <a:ext cx="6959600" cy="4292600"/>
            <a:chOff x="800100" y="3568700"/>
            <a:chExt cx="5961187" cy="3111500"/>
          </a:xfrm>
        </p:grpSpPr>
        <p:sp>
          <p:nvSpPr>
            <p:cNvPr id="6" name="Rectangle 5">
              <a:extLst>
                <a:ext uri="{FF2B5EF4-FFF2-40B4-BE49-F238E27FC236}">
                  <a16:creationId xmlns:a16="http://schemas.microsoft.com/office/drawing/2014/main" id="{6213E599-8E1E-4329-AE79-3D7D9C4351C7}"/>
                </a:ext>
              </a:extLst>
            </p:cNvPr>
            <p:cNvSpPr/>
            <p:nvPr/>
          </p:nvSpPr>
          <p:spPr>
            <a:xfrm>
              <a:off x="800100" y="3568700"/>
              <a:ext cx="5961187" cy="31115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7" name="Picture 6" descr="A screenshot of a cell phone&#10;&#10;Description automatically generated">
              <a:extLst>
                <a:ext uri="{FF2B5EF4-FFF2-40B4-BE49-F238E27FC236}">
                  <a16:creationId xmlns:a16="http://schemas.microsoft.com/office/drawing/2014/main" id="{9782A791-14F1-40F1-ABB2-B9171CF91FE7}"/>
                </a:ext>
              </a:extLst>
            </p:cNvPr>
            <p:cNvPicPr>
              <a:picLocks noChangeAspect="1"/>
            </p:cNvPicPr>
            <p:nvPr/>
          </p:nvPicPr>
          <p:blipFill>
            <a:blip r:embed="rId2"/>
            <a:stretch>
              <a:fillRect/>
            </a:stretch>
          </p:blipFill>
          <p:spPr>
            <a:xfrm>
              <a:off x="977900" y="3651249"/>
              <a:ext cx="5522063" cy="2946401"/>
            </a:xfrm>
            <a:prstGeom prst="rect">
              <a:avLst/>
            </a:prstGeom>
          </p:spPr>
        </p:pic>
      </p:grpSp>
    </p:spTree>
    <p:extLst>
      <p:ext uri="{BB962C8B-B14F-4D97-AF65-F5344CB8AC3E}">
        <p14:creationId xmlns:p14="http://schemas.microsoft.com/office/powerpoint/2010/main" val="39422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4CF3-D2F5-4319-AC4C-7E33DBCD5888}"/>
              </a:ext>
            </a:extLst>
          </p:cNvPr>
          <p:cNvSpPr>
            <a:spLocks noGrp="1"/>
          </p:cNvSpPr>
          <p:nvPr>
            <p:ph type="title"/>
          </p:nvPr>
        </p:nvSpPr>
        <p:spPr/>
        <p:txBody>
          <a:bodyPr/>
          <a:lstStyle/>
          <a:p>
            <a:r>
              <a:rPr lang="en-GB" dirty="0"/>
              <a:t>How – individuals with links to the slave trade</a:t>
            </a:r>
          </a:p>
        </p:txBody>
      </p:sp>
      <p:sp>
        <p:nvSpPr>
          <p:cNvPr id="3" name="Content Placeholder 2">
            <a:extLst>
              <a:ext uri="{FF2B5EF4-FFF2-40B4-BE49-F238E27FC236}">
                <a16:creationId xmlns:a16="http://schemas.microsoft.com/office/drawing/2014/main" id="{A461D00C-DD94-43C2-B1B9-7571434046AC}"/>
              </a:ext>
            </a:extLst>
          </p:cNvPr>
          <p:cNvSpPr>
            <a:spLocks noGrp="1"/>
          </p:cNvSpPr>
          <p:nvPr>
            <p:ph idx="1"/>
          </p:nvPr>
        </p:nvSpPr>
        <p:spPr/>
        <p:txBody>
          <a:bodyPr/>
          <a:lstStyle/>
          <a:p>
            <a:r>
              <a:rPr lang="en-GB" dirty="0"/>
              <a:t>To identify bad actors I made a scoring system taking into account the following:</a:t>
            </a:r>
          </a:p>
          <a:p>
            <a:pPr lvl="1"/>
            <a:r>
              <a:rPr lang="en-GB" dirty="0"/>
              <a:t>The presence of certain words on their Wikipedia pages</a:t>
            </a:r>
          </a:p>
          <a:p>
            <a:pPr lvl="1"/>
            <a:r>
              <a:rPr lang="en-GB" dirty="0"/>
              <a:t>Whether they appear on the slave owner list on Wikipedia or </a:t>
            </a:r>
            <a:r>
              <a:rPr lang="en-GB" dirty="0" err="1"/>
              <a:t>Wikidata</a:t>
            </a:r>
            <a:endParaRPr lang="en-GB" dirty="0"/>
          </a:p>
          <a:p>
            <a:pPr lvl="1"/>
            <a:r>
              <a:rPr lang="en-GB" dirty="0"/>
              <a:t>Whether they appear on the abolitionist list on Wikipedia</a:t>
            </a:r>
          </a:p>
          <a:p>
            <a:pPr lvl="1"/>
            <a:r>
              <a:rPr lang="en-GB" dirty="0"/>
              <a:t>Ethnicity</a:t>
            </a:r>
          </a:p>
          <a:p>
            <a:pPr lvl="1"/>
            <a:r>
              <a:rPr lang="en-GB" dirty="0"/>
              <a:t>Birth period</a:t>
            </a:r>
          </a:p>
          <a:p>
            <a:r>
              <a:rPr lang="en-GB" dirty="0"/>
              <a:t>The above criteria gave both positive and negative scores (higher the score the worse).</a:t>
            </a:r>
          </a:p>
          <a:p>
            <a:r>
              <a:rPr lang="en-GB" dirty="0"/>
              <a:t>Words such as ‘poet’/’author’/’composer’ appearing on the Wikipedia pages reduced the score, assuming the correlation that most poets/writers/… were against slavery.</a:t>
            </a:r>
          </a:p>
          <a:p>
            <a:pPr lvl="1"/>
            <a:endParaRPr lang="en-GB" dirty="0"/>
          </a:p>
        </p:txBody>
      </p:sp>
    </p:spTree>
    <p:extLst>
      <p:ext uri="{BB962C8B-B14F-4D97-AF65-F5344CB8AC3E}">
        <p14:creationId xmlns:p14="http://schemas.microsoft.com/office/powerpoint/2010/main" val="332864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967C-B230-48CC-8F84-7CDBF7898431}"/>
              </a:ext>
            </a:extLst>
          </p:cNvPr>
          <p:cNvSpPr>
            <a:spLocks noGrp="1"/>
          </p:cNvSpPr>
          <p:nvPr>
            <p:ph type="title"/>
          </p:nvPr>
        </p:nvSpPr>
        <p:spPr/>
        <p:txBody>
          <a:bodyPr/>
          <a:lstStyle/>
          <a:p>
            <a:r>
              <a:rPr lang="en-GB" dirty="0"/>
              <a:t>How – individuals with links to the slave trade</a:t>
            </a:r>
          </a:p>
        </p:txBody>
      </p:sp>
      <p:sp>
        <p:nvSpPr>
          <p:cNvPr id="3" name="Content Placeholder 2">
            <a:extLst>
              <a:ext uri="{FF2B5EF4-FFF2-40B4-BE49-F238E27FC236}">
                <a16:creationId xmlns:a16="http://schemas.microsoft.com/office/drawing/2014/main" id="{6487CF09-47FB-43BD-9B8F-F3F4BC98C3D9}"/>
              </a:ext>
            </a:extLst>
          </p:cNvPr>
          <p:cNvSpPr>
            <a:spLocks noGrp="1"/>
          </p:cNvSpPr>
          <p:nvPr>
            <p:ph idx="1"/>
          </p:nvPr>
        </p:nvSpPr>
        <p:spPr>
          <a:xfrm>
            <a:off x="685801" y="1869601"/>
            <a:ext cx="10134599" cy="3921600"/>
          </a:xfrm>
        </p:spPr>
        <p:txBody>
          <a:bodyPr>
            <a:normAutofit lnSpcReduction="10000"/>
          </a:bodyPr>
          <a:lstStyle/>
          <a:p>
            <a:r>
              <a:rPr lang="en-GB" dirty="0"/>
              <a:t>The results from this test finding those with the highest chance to links with slavery follow:</a:t>
            </a:r>
          </a:p>
          <a:p>
            <a:pPr marL="457200" lvl="1" indent="0">
              <a:buNone/>
            </a:pPr>
            <a:r>
              <a:rPr lang="en-GB" dirty="0">
                <a:highlight>
                  <a:srgbClr val="700000"/>
                </a:highlight>
              </a:rPr>
              <a:t>Robert Milligan</a:t>
            </a:r>
            <a:br>
              <a:rPr lang="en-GB" dirty="0"/>
            </a:br>
            <a:r>
              <a:rPr lang="en-GB" dirty="0"/>
              <a:t>William Ewart Gladstone</a:t>
            </a:r>
            <a:br>
              <a:rPr lang="en-GB" dirty="0"/>
            </a:br>
            <a:r>
              <a:rPr lang="en-GB" dirty="0">
                <a:highlight>
                  <a:srgbClr val="700000"/>
                </a:highlight>
              </a:rPr>
              <a:t>Admiral Sir Edward Codrington RN GCB FRS</a:t>
            </a:r>
            <a:br>
              <a:rPr lang="en-GB" dirty="0"/>
            </a:br>
            <a:r>
              <a:rPr lang="en-GB" dirty="0">
                <a:highlight>
                  <a:srgbClr val="700000"/>
                </a:highlight>
              </a:rPr>
              <a:t>Simón Bolívar</a:t>
            </a:r>
            <a:br>
              <a:rPr lang="en-GB" dirty="0"/>
            </a:br>
            <a:r>
              <a:rPr lang="en-GB" dirty="0">
                <a:highlight>
                  <a:srgbClr val="700000"/>
                </a:highlight>
              </a:rPr>
              <a:t>John Gladstone FRSE</a:t>
            </a:r>
            <a:br>
              <a:rPr lang="en-GB" dirty="0"/>
            </a:br>
            <a:r>
              <a:rPr lang="en-GB" dirty="0"/>
              <a:t>Quintin Hogg</a:t>
            </a:r>
            <a:br>
              <a:rPr lang="en-GB" dirty="0"/>
            </a:br>
            <a:r>
              <a:rPr lang="en-GB" dirty="0">
                <a:highlight>
                  <a:srgbClr val="700000"/>
                </a:highlight>
              </a:rPr>
              <a:t>George Whitefield</a:t>
            </a:r>
            <a:br>
              <a:rPr lang="en-GB" dirty="0"/>
            </a:br>
            <a:r>
              <a:rPr lang="en-GB" dirty="0"/>
              <a:t>Richard Cobden</a:t>
            </a:r>
            <a:br>
              <a:rPr lang="en-GB" dirty="0"/>
            </a:br>
            <a:r>
              <a:rPr lang="en-GB" dirty="0"/>
              <a:t>Dr James Wilson</a:t>
            </a:r>
            <a:br>
              <a:rPr lang="en-GB" dirty="0"/>
            </a:br>
            <a:r>
              <a:rPr lang="en-GB" dirty="0"/>
              <a:t>William Murray, 1st Earl of Mansfield</a:t>
            </a:r>
            <a:br>
              <a:rPr lang="en-GB" dirty="0"/>
            </a:br>
            <a:r>
              <a:rPr lang="en-GB" dirty="0"/>
              <a:t>John Graves Simcoe</a:t>
            </a:r>
            <a:br>
              <a:rPr lang="en-GB" dirty="0"/>
            </a:br>
            <a:r>
              <a:rPr lang="en-GB" dirty="0">
                <a:highlight>
                  <a:srgbClr val="700000"/>
                </a:highlight>
              </a:rPr>
              <a:t>Thomas Drayton</a:t>
            </a:r>
            <a:br>
              <a:rPr lang="en-GB" dirty="0"/>
            </a:br>
            <a:r>
              <a:rPr lang="en-GB" dirty="0"/>
              <a:t>Sir Lt Gen Thomas </a:t>
            </a:r>
            <a:r>
              <a:rPr lang="en-GB" dirty="0" err="1"/>
              <a:t>Picton</a:t>
            </a:r>
            <a:r>
              <a:rPr lang="en-GB" dirty="0"/>
              <a:t> GCB</a:t>
            </a:r>
            <a:br>
              <a:rPr lang="en-GB" dirty="0"/>
            </a:br>
            <a:r>
              <a:rPr lang="en-GB" dirty="0">
                <a:highlight>
                  <a:srgbClr val="700000"/>
                </a:highlight>
              </a:rPr>
              <a:t>Sir Francis Drake</a:t>
            </a:r>
            <a:br>
              <a:rPr lang="en-GB" dirty="0"/>
            </a:br>
            <a:r>
              <a:rPr lang="en-GB" dirty="0"/>
              <a:t>John Hancock</a:t>
            </a:r>
          </a:p>
        </p:txBody>
      </p:sp>
      <p:sp>
        <p:nvSpPr>
          <p:cNvPr id="4" name="TextBox 3">
            <a:extLst>
              <a:ext uri="{FF2B5EF4-FFF2-40B4-BE49-F238E27FC236}">
                <a16:creationId xmlns:a16="http://schemas.microsoft.com/office/drawing/2014/main" id="{514B3DE0-8D04-46D1-936F-661F37E9A81F}"/>
              </a:ext>
            </a:extLst>
          </p:cNvPr>
          <p:cNvSpPr txBox="1"/>
          <p:nvPr/>
        </p:nvSpPr>
        <p:spPr>
          <a:xfrm>
            <a:off x="6096000" y="3118188"/>
            <a:ext cx="4394200" cy="2031325"/>
          </a:xfrm>
          <a:prstGeom prst="rect">
            <a:avLst/>
          </a:prstGeom>
          <a:noFill/>
        </p:spPr>
        <p:txBody>
          <a:bodyPr wrap="square" rtlCol="0">
            <a:spAutoFit/>
          </a:bodyPr>
          <a:lstStyle/>
          <a:p>
            <a:r>
              <a:rPr lang="en-GB" dirty="0"/>
              <a:t>Key:</a:t>
            </a:r>
          </a:p>
          <a:p>
            <a:r>
              <a:rPr lang="en-GB" dirty="0"/>
              <a:t>	</a:t>
            </a:r>
            <a:r>
              <a:rPr lang="en-GB" dirty="0">
                <a:highlight>
                  <a:srgbClr val="700000"/>
                </a:highlight>
              </a:rPr>
              <a:t>Slave trader/owned slaves</a:t>
            </a:r>
          </a:p>
          <a:p>
            <a:endParaRPr lang="en-GB" dirty="0"/>
          </a:p>
          <a:p>
            <a:r>
              <a:rPr lang="en-GB" dirty="0"/>
              <a:t> That is not to say that the other names certainly deserve a place but they are not slave traders/owners from the Wikipedia search I conducted.</a:t>
            </a:r>
          </a:p>
        </p:txBody>
      </p:sp>
    </p:spTree>
    <p:extLst>
      <p:ext uri="{BB962C8B-B14F-4D97-AF65-F5344CB8AC3E}">
        <p14:creationId xmlns:p14="http://schemas.microsoft.com/office/powerpoint/2010/main" val="296406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7195-C384-49F5-A35D-E7A85AA1425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2619B6D-1867-4860-9893-EE653B091F62}"/>
              </a:ext>
            </a:extLst>
          </p:cNvPr>
          <p:cNvSpPr>
            <a:spLocks noGrp="1"/>
          </p:cNvSpPr>
          <p:nvPr>
            <p:ph idx="1"/>
          </p:nvPr>
        </p:nvSpPr>
        <p:spPr/>
        <p:txBody>
          <a:bodyPr/>
          <a:lstStyle/>
          <a:p>
            <a:r>
              <a:rPr lang="en-GB" dirty="0"/>
              <a:t>There is not a large diversity of those commemorated by plaques in London</a:t>
            </a:r>
          </a:p>
          <a:p>
            <a:r>
              <a:rPr lang="en-GB" dirty="0"/>
              <a:t>The bad actor scoring system does effectively filter down the number of possible candidates, reducing the time needed for a human to check those commemorated.</a:t>
            </a:r>
          </a:p>
          <a:p>
            <a:r>
              <a:rPr lang="en-GB" dirty="0"/>
              <a:t>The scoring system still needs a human to validate the choices – often the links are more complicated e.g. money/slaves inherited from family which the simply model cannot differentiate.</a:t>
            </a:r>
          </a:p>
        </p:txBody>
      </p:sp>
    </p:spTree>
    <p:extLst>
      <p:ext uri="{BB962C8B-B14F-4D97-AF65-F5344CB8AC3E}">
        <p14:creationId xmlns:p14="http://schemas.microsoft.com/office/powerpoint/2010/main" val="741771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Celestial</vt:lpstr>
      <vt:lpstr>The diversity of plaques in London and identifying ‘bad actors’</vt:lpstr>
      <vt:lpstr>Contents</vt:lpstr>
      <vt:lpstr>Why</vt:lpstr>
      <vt:lpstr>Who, what, where</vt:lpstr>
      <vt:lpstr>When</vt:lpstr>
      <vt:lpstr>How – diversity of plaques In London</vt:lpstr>
      <vt:lpstr>How – individuals with links to the slave trade</vt:lpstr>
      <vt:lpstr>How – individuals with links to the slave trade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2020-07-09T18:48:54Z</dcterms:created>
  <dcterms:modified xsi:type="dcterms:W3CDTF">2020-07-09T18:50:03Z</dcterms:modified>
</cp:coreProperties>
</file>