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133E57"/>
    <a:srgbClr val="184259"/>
    <a:srgbClr val="9C4E4E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4D9C7-08E6-458A-80DC-FC5B06C7F9BB}" v="6" dt="2020-07-12T20:20:36.021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52" autoAdjust="0"/>
  </p:normalViewPr>
  <p:slideViewPr>
    <p:cSldViewPr snapToGrid="0">
      <p:cViewPr>
        <p:scale>
          <a:sx n="80" d="100"/>
          <a:sy n="80" d="100"/>
        </p:scale>
        <p:origin x="-3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66" y="2716272"/>
            <a:ext cx="10296060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diversity of plaques in London and identifying ‘bad actors’ related to the slave trade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384" y="5683020"/>
            <a:ext cx="8683625" cy="7328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 experience project, Leo ellis, July 2020. Analyzing the diversity of the people commemorated on the open plaque database in London and identifying ‘bad actors’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7195-C384-49F5-A35D-E7A85AA1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9B6D-1867-4860-9893-EE653B09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not a large diversity </a:t>
            </a:r>
            <a:r>
              <a:rPr lang="en-GB" dirty="0">
                <a:highlight>
                  <a:srgbClr val="00FF00"/>
                </a:highlight>
              </a:rPr>
              <a:t>of nationality for </a:t>
            </a:r>
            <a:r>
              <a:rPr lang="en-GB" dirty="0"/>
              <a:t>those commemorated by plaques in London </a:t>
            </a:r>
            <a:r>
              <a:rPr lang="en-GB" dirty="0">
                <a:highlight>
                  <a:srgbClr val="00FF00"/>
                </a:highlight>
              </a:rPr>
              <a:t>(n from n were not white British)</a:t>
            </a:r>
          </a:p>
          <a:p>
            <a:r>
              <a:rPr lang="en-GB" dirty="0"/>
              <a:t>The bad actor scoring system does effectively filter down the number of possible candidates, reducing the time needed for a human to check those commemorated. </a:t>
            </a:r>
            <a:r>
              <a:rPr lang="en-GB" dirty="0">
                <a:highlight>
                  <a:srgbClr val="00FF00"/>
                </a:highlight>
              </a:rPr>
              <a:t>From x to y</a:t>
            </a:r>
          </a:p>
          <a:p>
            <a:r>
              <a:rPr lang="en-GB" dirty="0"/>
              <a:t>The scoring system still needs a human to validate the choices – often the links are more complicated e.g. money/slaves inherited from family which the </a:t>
            </a:r>
            <a:r>
              <a:rPr lang="en-GB" dirty="0">
                <a:highlight>
                  <a:srgbClr val="00FF00"/>
                </a:highlight>
              </a:rPr>
              <a:t>simply </a:t>
            </a:r>
            <a:r>
              <a:rPr lang="en-GB" dirty="0"/>
              <a:t>model cannot differentiate.</a:t>
            </a:r>
          </a:p>
          <a:p>
            <a:r>
              <a:rPr lang="en-GB" dirty="0">
                <a:highlight>
                  <a:srgbClr val="00FF00"/>
                </a:highlight>
              </a:rPr>
              <a:t>What did you learn</a:t>
            </a:r>
          </a:p>
        </p:txBody>
      </p:sp>
    </p:spTree>
    <p:extLst>
      <p:ext uri="{BB962C8B-B14F-4D97-AF65-F5344CB8AC3E}">
        <p14:creationId xmlns:p14="http://schemas.microsoft.com/office/powerpoint/2010/main" val="74177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CA23-2637-43B3-ADB0-A9CA025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FA37-D6C7-473E-BA6A-899009E7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869600"/>
            <a:ext cx="4127499" cy="3921600"/>
          </a:xfrm>
        </p:spPr>
        <p:txBody>
          <a:bodyPr>
            <a:normAutofit/>
          </a:bodyPr>
          <a:lstStyle/>
          <a:p>
            <a:r>
              <a:rPr lang="en-GB" sz="2400" dirty="0"/>
              <a:t>Why</a:t>
            </a:r>
          </a:p>
          <a:p>
            <a:r>
              <a:rPr lang="en-GB" sz="2400" dirty="0"/>
              <a:t>Who + What</a:t>
            </a:r>
          </a:p>
          <a:p>
            <a:r>
              <a:rPr lang="en-GB" sz="2400" dirty="0"/>
              <a:t>Where</a:t>
            </a:r>
          </a:p>
          <a:p>
            <a:r>
              <a:rPr lang="en-GB" sz="2400" dirty="0"/>
              <a:t>When</a:t>
            </a:r>
          </a:p>
          <a:p>
            <a:r>
              <a:rPr lang="en-GB" sz="2400" dirty="0"/>
              <a:t>How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D130F5-AA77-426A-86C4-B628A662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0668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7A89-DB4F-4D8B-8DFE-14D86D0C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ABDC-3B4E-4FE2-BFA6-C1FEC02F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recent interest in the ‘Black </a:t>
            </a:r>
            <a:r>
              <a:rPr lang="en-GB" dirty="0">
                <a:highlight>
                  <a:srgbClr val="00FF00"/>
                </a:highlight>
              </a:rPr>
              <a:t>Lives </a:t>
            </a:r>
            <a:r>
              <a:rPr lang="en-GB" dirty="0"/>
              <a:t>Matter’ movement has led to the scrutiny of many public stat</a:t>
            </a:r>
            <a:r>
              <a:rPr lang="en-GB" dirty="0">
                <a:highlight>
                  <a:srgbClr val="00FF00"/>
                </a:highlight>
              </a:rPr>
              <a:t>ues </a:t>
            </a:r>
            <a:r>
              <a:rPr lang="en-GB" dirty="0"/>
              <a:t>and monuments as to whether the attributed person deserves to be kept up due to </a:t>
            </a:r>
            <a:r>
              <a:rPr lang="en-GB" dirty="0">
                <a:highlight>
                  <a:srgbClr val="00FF00"/>
                </a:highlight>
              </a:rPr>
              <a:t>their </a:t>
            </a:r>
            <a:r>
              <a:rPr lang="en-GB" dirty="0"/>
              <a:t>links to the slave trade and racism.</a:t>
            </a:r>
          </a:p>
          <a:p>
            <a:r>
              <a:rPr lang="en-GB" dirty="0"/>
              <a:t>Plaques are in the public domain and thus should also undergo the same scrutiny.</a:t>
            </a:r>
          </a:p>
          <a:p>
            <a:r>
              <a:rPr lang="en-GB" dirty="0"/>
              <a:t>It is also of interest to see the ethnic diversity of those commemorated on the plaques.</a:t>
            </a:r>
          </a:p>
          <a:p>
            <a:r>
              <a:rPr lang="en-US" dirty="0"/>
              <a:t>What are Open Plaques, how many, linked to a database which means can use coding and </a:t>
            </a:r>
            <a:r>
              <a:rPr lang="en-US" dirty="0" err="1"/>
              <a:t>xxxx</a:t>
            </a:r>
            <a:r>
              <a:rPr lang="en-US" dirty="0"/>
              <a:t> to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Why did you do this – </a:t>
            </a:r>
            <a:r>
              <a:rPr lang="en-US" dirty="0" err="1"/>
              <a:t>i.e</a:t>
            </a:r>
            <a:r>
              <a:rPr lang="en-US" dirty="0"/>
              <a:t> coding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Learn about workflow</a:t>
            </a:r>
          </a:p>
          <a:p>
            <a:pPr lvl="1"/>
            <a:r>
              <a:rPr lang="en-US" dirty="0"/>
              <a:t>Learn about web scrapping</a:t>
            </a:r>
          </a:p>
          <a:p>
            <a:pPr lvl="1"/>
            <a:r>
              <a:rPr lang="en-US" dirty="0"/>
              <a:t>Real world useful outcome</a:t>
            </a:r>
          </a:p>
          <a:p>
            <a:r>
              <a:rPr lang="en-US" dirty="0"/>
              <a:t>Who gave you the project, what do they do</a:t>
            </a:r>
          </a:p>
          <a:p>
            <a:pPr lvl="1"/>
            <a:r>
              <a:rPr lang="en-US" dirty="0"/>
              <a:t>Open plaques – open source database documenting plaques</a:t>
            </a:r>
          </a:p>
          <a:p>
            <a:pPr lvl="1"/>
            <a:r>
              <a:rPr lang="en-US" dirty="0"/>
              <a:t>Jez</a:t>
            </a:r>
          </a:p>
          <a:p>
            <a:r>
              <a:rPr lang="en-US" dirty="0"/>
              <a:t>Talk about the data you had to use</a:t>
            </a:r>
          </a:p>
          <a:p>
            <a:pPr lvl="1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040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BC5-6ABD-46A8-8F95-D9BBB001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GB" dirty="0"/>
              <a:t>Who, what, where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70033-D6BB-4622-85E6-629D29675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r="2393" b="2"/>
          <a:stretch/>
        </p:blipFill>
        <p:spPr bwMode="auto"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solidFill>
            <a:srgbClr val="FFFFFF"/>
          </a:solidFill>
          <a:ln w="28575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01C4-C29E-4F6A-AAB7-826A1B6B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</p:spPr>
        <p:txBody>
          <a:bodyPr anchor="t">
            <a:normAutofit lnSpcReduction="10000"/>
          </a:bodyPr>
          <a:lstStyle/>
          <a:p>
            <a:r>
              <a:rPr lang="en-GB" dirty="0"/>
              <a:t>This report will look at individuals commemorated by plaques found in London on the Open Plaque database.</a:t>
            </a:r>
          </a:p>
          <a:p>
            <a:r>
              <a:rPr lang="en-GB" dirty="0"/>
              <a:t>The aim is to investigate the diversity of those commemorated on plaques in London and to identify those who have links to the slave trade.</a:t>
            </a:r>
          </a:p>
          <a:p>
            <a:r>
              <a:rPr lang="en-GB" dirty="0">
                <a:highlight>
                  <a:srgbClr val="00FF00"/>
                </a:highlight>
              </a:rPr>
              <a:t>What was the data you analysed, what did you do to analyse it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2.7k people</a:t>
            </a:r>
          </a:p>
          <a:p>
            <a:r>
              <a:rPr lang="en-GB" dirty="0">
                <a:highlight>
                  <a:srgbClr val="00FF00"/>
                </a:highlight>
              </a:rPr>
              <a:t>Describe the range of people, </a:t>
            </a:r>
            <a:r>
              <a:rPr lang="en-GB" dirty="0">
                <a:highlight>
                  <a:srgbClr val="FFFF00"/>
                </a:highlight>
              </a:rPr>
              <a:t>an dhow do </a:t>
            </a:r>
            <a:r>
              <a:rPr lang="en-GB" dirty="0">
                <a:highlight>
                  <a:srgbClr val="00FF00"/>
                </a:highlight>
              </a:rPr>
              <a:t>they qualify to have a plaque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No specific criteria</a:t>
            </a:r>
          </a:p>
        </p:txBody>
      </p:sp>
    </p:spTree>
    <p:extLst>
      <p:ext uri="{BB962C8B-B14F-4D97-AF65-F5344CB8AC3E}">
        <p14:creationId xmlns:p14="http://schemas.microsoft.com/office/powerpoint/2010/main" val="21734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4AD2-E6EE-4297-8B75-54EFD2BD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GB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2A91-7C83-4408-9E20-1EDB7BC20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</p:spPr>
        <p:txBody>
          <a:bodyPr anchor="t">
            <a:normAutofit/>
          </a:bodyPr>
          <a:lstStyle/>
          <a:p>
            <a:r>
              <a:rPr lang="en-GB" dirty="0"/>
              <a:t>This report is a side project of the </a:t>
            </a:r>
            <a:r>
              <a:rPr lang="en-GB" dirty="0" err="1"/>
              <a:t>openplaques</a:t>
            </a:r>
            <a:r>
              <a:rPr lang="en-GB" dirty="0"/>
              <a:t> open source </a:t>
            </a:r>
            <a:r>
              <a:rPr lang="en-GB" dirty="0" err="1"/>
              <a:t>repository.</a:t>
            </a:r>
            <a:r>
              <a:rPr lang="en-GB" dirty="0" err="1">
                <a:highlight>
                  <a:srgbClr val="00FF00"/>
                </a:highlight>
              </a:rPr>
              <a:t>link</a:t>
            </a:r>
            <a:endParaRPr lang="en-GB" dirty="0">
              <a:highlight>
                <a:srgbClr val="00FF00"/>
              </a:highlight>
            </a:endParaRPr>
          </a:p>
          <a:p>
            <a:r>
              <a:rPr lang="en-GB" dirty="0"/>
              <a:t>Work on the report was done from: 11-06-2020 to 09-07-2020</a:t>
            </a:r>
          </a:p>
          <a:p>
            <a:r>
              <a:rPr lang="en-GB" dirty="0">
                <a:highlight>
                  <a:srgbClr val="FFFF00"/>
                </a:highlight>
              </a:rPr>
              <a:t>Data covers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D857B-B344-4A79-BAF0-E753659B6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5" r="3023" b="-2"/>
          <a:stretch/>
        </p:blipFill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noFill/>
          <a:ln w="285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184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9D9-6689-4E28-99F7-E027B0AA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– diversity of plaques In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6CBE-9053-492E-8D75-175BA4E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08" y="1935801"/>
            <a:ext cx="3813793" cy="4292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To retrieve the ethnicity of whose on the plaques, I used a </a:t>
            </a:r>
            <a:r>
              <a:rPr lang="en-GB" dirty="0" err="1"/>
              <a:t>qwikidata</a:t>
            </a:r>
            <a:r>
              <a:rPr lang="en-GB" dirty="0"/>
              <a:t> </a:t>
            </a:r>
            <a:r>
              <a:rPr lang="en-GB" dirty="0" err="1"/>
              <a:t>api</a:t>
            </a:r>
            <a:r>
              <a:rPr lang="en-GB" dirty="0"/>
              <a:t> to fetch data from the </a:t>
            </a:r>
            <a:r>
              <a:rPr lang="en-GB" dirty="0" err="1"/>
              <a:t>wikidata</a:t>
            </a:r>
            <a:r>
              <a:rPr lang="en-GB" dirty="0"/>
              <a:t> database for </a:t>
            </a:r>
            <a:r>
              <a:rPr lang="en-GB" dirty="0">
                <a:highlight>
                  <a:srgbClr val="00FF00"/>
                </a:highlight>
              </a:rPr>
              <a:t>the</a:t>
            </a:r>
            <a:r>
              <a:rPr lang="en-GB" dirty="0"/>
              <a:t> individual on the plaques. </a:t>
            </a:r>
            <a:r>
              <a:rPr lang="en-GB" dirty="0">
                <a:highlight>
                  <a:srgbClr val="00FF00"/>
                </a:highlight>
              </a:rPr>
              <a:t>Describe your process/code</a:t>
            </a:r>
          </a:p>
          <a:p>
            <a:r>
              <a:rPr lang="en-GB" dirty="0"/>
              <a:t>~5% of the entries had ethnicity fields as a property so the chart could be bias if there are correlations </a:t>
            </a:r>
            <a:r>
              <a:rPr lang="en-GB" dirty="0">
                <a:highlight>
                  <a:srgbClr val="00FF00"/>
                </a:highlight>
              </a:rPr>
              <a:t>to the entry being there </a:t>
            </a:r>
            <a:r>
              <a:rPr lang="en-GB" dirty="0"/>
              <a:t>e.g. if the entry is more likely to be there if the individual is say White British.</a:t>
            </a:r>
          </a:p>
          <a:p>
            <a:r>
              <a:rPr lang="en-GB" dirty="0"/>
              <a:t>The chart shows the overwhelming majority of those commemorated are British/English.</a:t>
            </a:r>
          </a:p>
          <a:p>
            <a:pPr lvl="1"/>
            <a:r>
              <a:rPr lang="en-GB" dirty="0"/>
              <a:t>Stas – total no</a:t>
            </a:r>
          </a:p>
          <a:p>
            <a:pPr lvl="1"/>
            <a:r>
              <a:rPr lang="en-GB" dirty="0"/>
              <a:t>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810FE8-716C-420B-88FF-9064AB67D7A3}"/>
              </a:ext>
            </a:extLst>
          </p:cNvPr>
          <p:cNvGrpSpPr/>
          <p:nvPr/>
        </p:nvGrpSpPr>
        <p:grpSpPr>
          <a:xfrm>
            <a:off x="4567115" y="1935800"/>
            <a:ext cx="6959600" cy="4292600"/>
            <a:chOff x="800100" y="3568700"/>
            <a:chExt cx="5961187" cy="3111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13E599-8E1E-4329-AE79-3D7D9C4351C7}"/>
                </a:ext>
              </a:extLst>
            </p:cNvPr>
            <p:cNvSpPr/>
            <p:nvPr/>
          </p:nvSpPr>
          <p:spPr>
            <a:xfrm>
              <a:off x="800100" y="3568700"/>
              <a:ext cx="5961187" cy="3111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82A791-14F1-40F1-ABB2-B9171CF9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900" y="3651249"/>
              <a:ext cx="5522063" cy="294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3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CF3-D2F5-4319-AC4C-7E33DBC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– individuals with links to the slave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00C-DD94-43C2-B1B9-75714340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identify bad actors I made a scoring system, </a:t>
            </a:r>
            <a:r>
              <a:rPr lang="en-GB" dirty="0">
                <a:highlight>
                  <a:srgbClr val="00FF00"/>
                </a:highlight>
              </a:rPr>
              <a:t>using python, </a:t>
            </a:r>
            <a:r>
              <a:rPr lang="en-GB" dirty="0"/>
              <a:t>taking into account the following:</a:t>
            </a:r>
          </a:p>
          <a:p>
            <a:pPr lvl="1"/>
            <a:r>
              <a:rPr lang="en-GB" dirty="0"/>
              <a:t>The presence of certain words on their Wikipedia pages </a:t>
            </a:r>
            <a:r>
              <a:rPr lang="en-GB" dirty="0">
                <a:highlight>
                  <a:srgbClr val="00FF00"/>
                </a:highlight>
              </a:rPr>
              <a:t>list</a:t>
            </a:r>
          </a:p>
          <a:p>
            <a:pPr lvl="1"/>
            <a:r>
              <a:rPr lang="en-GB" dirty="0"/>
              <a:t>Whether they appear on the slave owner list on Wikipedia or </a:t>
            </a:r>
            <a:r>
              <a:rPr lang="en-GB" dirty="0" err="1"/>
              <a:t>Wikidata</a:t>
            </a:r>
            <a:endParaRPr lang="en-GB" dirty="0"/>
          </a:p>
          <a:p>
            <a:pPr lvl="1"/>
            <a:r>
              <a:rPr lang="en-GB" dirty="0"/>
              <a:t>Whether they appear on the abolitionist list on Wikipedia</a:t>
            </a:r>
          </a:p>
          <a:p>
            <a:pPr lvl="1"/>
            <a:r>
              <a:rPr lang="en-GB" dirty="0"/>
              <a:t>Ethnicity</a:t>
            </a:r>
          </a:p>
          <a:p>
            <a:pPr lvl="1"/>
            <a:r>
              <a:rPr lang="en-GB" dirty="0"/>
              <a:t>Birth period</a:t>
            </a:r>
          </a:p>
          <a:p>
            <a:r>
              <a:rPr lang="en-GB" dirty="0"/>
              <a:t>The above criteria gave both positive and negative scores (higher the score the worse). </a:t>
            </a:r>
            <a:r>
              <a:rPr lang="en-GB" dirty="0">
                <a:highlight>
                  <a:srgbClr val="00FF00"/>
                </a:highlight>
              </a:rPr>
              <a:t>List scores and formula? I thought you included plantation etc, Didn’t you analyse the known slave owners to pick up key words</a:t>
            </a:r>
          </a:p>
          <a:p>
            <a:r>
              <a:rPr lang="en-GB" dirty="0"/>
              <a:t>Words such as ‘poet’/’author’/’composer’ appearing on the Wikipedia pages reduced the score, assuming the correlation that most poets/writers/… were against slavery.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How did to test this, how did you pick the words Mention Hodge in a funny slide and problems</a:t>
            </a:r>
          </a:p>
        </p:txBody>
      </p:sp>
    </p:spTree>
    <p:extLst>
      <p:ext uri="{BB962C8B-B14F-4D97-AF65-F5344CB8AC3E}">
        <p14:creationId xmlns:p14="http://schemas.microsoft.com/office/powerpoint/2010/main" val="33286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D59E-F0AE-43CB-8CC9-72391765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1F9D6-07A3-425B-AE76-D8975E31B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3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967C-B230-48CC-8F84-7CDBF78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– individuals with links to the slave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CF09-47FB-43BD-9B8F-F3F4BC98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134599" cy="3921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results from this test finding those with the highest chance to links with slavery follow: </a:t>
            </a:r>
            <a:r>
              <a:rPr lang="en-GB" dirty="0">
                <a:highlight>
                  <a:srgbClr val="00FF00"/>
                </a:highlight>
              </a:rPr>
              <a:t>add scores to list, why did you cut off here, total from how many?, range in scores, how did you check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700000"/>
                </a:highlight>
              </a:rPr>
              <a:t>Robert Milligan</a:t>
            </a:r>
            <a:br>
              <a:rPr lang="en-GB" dirty="0"/>
            </a:br>
            <a:r>
              <a:rPr lang="en-GB" dirty="0"/>
              <a:t>William Ewart Gladstone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Admiral Sir Edward Codrington RN GCB FRS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Simón Bolívar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John Gladstone FRSE</a:t>
            </a:r>
            <a:br>
              <a:rPr lang="en-GB" dirty="0"/>
            </a:br>
            <a:r>
              <a:rPr lang="en-GB" dirty="0"/>
              <a:t>Quintin Hogg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George Whitefield</a:t>
            </a:r>
            <a:br>
              <a:rPr lang="en-GB" dirty="0"/>
            </a:br>
            <a:r>
              <a:rPr lang="en-GB" dirty="0"/>
              <a:t>Richard Cobden</a:t>
            </a:r>
            <a:br>
              <a:rPr lang="en-GB" dirty="0"/>
            </a:br>
            <a:r>
              <a:rPr lang="en-GB" dirty="0"/>
              <a:t>Dr James Wilson</a:t>
            </a:r>
            <a:br>
              <a:rPr lang="en-GB" dirty="0"/>
            </a:br>
            <a:r>
              <a:rPr lang="en-GB" dirty="0"/>
              <a:t>William Murray, 1st Earl of Mansfield</a:t>
            </a:r>
            <a:br>
              <a:rPr lang="en-GB" dirty="0"/>
            </a:br>
            <a:r>
              <a:rPr lang="en-GB" dirty="0"/>
              <a:t>John Graves Simcoe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Thomas Drayton</a:t>
            </a:r>
            <a:br>
              <a:rPr lang="en-GB" dirty="0"/>
            </a:br>
            <a:r>
              <a:rPr lang="en-GB" dirty="0"/>
              <a:t>Sir Lt Gen Thomas </a:t>
            </a:r>
            <a:r>
              <a:rPr lang="en-GB" dirty="0" err="1"/>
              <a:t>Picton</a:t>
            </a:r>
            <a:r>
              <a:rPr lang="en-GB" dirty="0"/>
              <a:t> GCB</a:t>
            </a:r>
            <a:br>
              <a:rPr lang="en-GB" dirty="0"/>
            </a:br>
            <a:r>
              <a:rPr lang="en-GB" dirty="0">
                <a:highlight>
                  <a:srgbClr val="700000"/>
                </a:highlight>
              </a:rPr>
              <a:t>Sir Francis Drake</a:t>
            </a:r>
            <a:br>
              <a:rPr lang="en-GB" dirty="0"/>
            </a:br>
            <a:r>
              <a:rPr lang="en-GB" dirty="0"/>
              <a:t>John Hancock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B3DE0-8D04-46D1-936F-661F37E9A81F}"/>
              </a:ext>
            </a:extLst>
          </p:cNvPr>
          <p:cNvSpPr txBox="1"/>
          <p:nvPr/>
        </p:nvSpPr>
        <p:spPr>
          <a:xfrm>
            <a:off x="6096000" y="3118188"/>
            <a:ext cx="439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dirty="0"/>
              <a:t>	</a:t>
            </a:r>
            <a:r>
              <a:rPr lang="en-GB" dirty="0">
                <a:highlight>
                  <a:srgbClr val="700000"/>
                </a:highlight>
              </a:rPr>
              <a:t>Slave trader/owned slaves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>
                <a:highlight>
                  <a:srgbClr val="00FF00"/>
                </a:highlight>
              </a:rPr>
              <a:t>That is not to say that the other names certainly deserve a place but they are not </a:t>
            </a:r>
            <a:r>
              <a:rPr lang="en-GB" dirty="0"/>
              <a:t>slave traders/owners from the Wikipedia search I conducted. </a:t>
            </a:r>
            <a:r>
              <a:rPr lang="en-GB" dirty="0">
                <a:highlight>
                  <a:srgbClr val="00FF00"/>
                </a:highlight>
              </a:rPr>
              <a:t>Explain/reword</a:t>
            </a:r>
          </a:p>
        </p:txBody>
      </p:sp>
    </p:spTree>
    <p:extLst>
      <p:ext uri="{BB962C8B-B14F-4D97-AF65-F5344CB8AC3E}">
        <p14:creationId xmlns:p14="http://schemas.microsoft.com/office/powerpoint/2010/main" val="296406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B9F52B7CF1D49920E76CA15E33433" ma:contentTypeVersion="10" ma:contentTypeDescription="Create a new document." ma:contentTypeScope="" ma:versionID="9bca7bd676c177df2916dc4e7ceec9cb">
  <xsd:schema xmlns:xsd="http://www.w3.org/2001/XMLSchema" xmlns:xs="http://www.w3.org/2001/XMLSchema" xmlns:p="http://schemas.microsoft.com/office/2006/metadata/properties" xmlns:ns3="d9cc2b2a-c808-481a-ab86-5d35f8a2a5f5" targetNamespace="http://schemas.microsoft.com/office/2006/metadata/properties" ma:root="true" ma:fieldsID="32d0a091b97fc02b04e9c221e34947e7" ns3:_="">
    <xsd:import namespace="d9cc2b2a-c808-481a-ab86-5d35f8a2a5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c2b2a-c808-481a-ab86-5d35f8a2a5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cc2b2a-c808-481a-ab86-5d35f8a2a5f5" xsi:nil="true"/>
  </documentManagement>
</p:properties>
</file>

<file path=customXml/itemProps1.xml><?xml version="1.0" encoding="utf-8"?>
<ds:datastoreItem xmlns:ds="http://schemas.openxmlformats.org/officeDocument/2006/customXml" ds:itemID="{CA9E88E4-5B3C-4778-9714-E714628D2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c2b2a-c808-481a-ab86-5d35f8a2a5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9cc2b2a-c808-481a-ab86-5d35f8a2a5f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</vt:lpstr>
      <vt:lpstr>The diversity of plaques in London and identifying ‘bad actors’ related to the slave trade</vt:lpstr>
      <vt:lpstr>Contents</vt:lpstr>
      <vt:lpstr>Why</vt:lpstr>
      <vt:lpstr>Who, what, where</vt:lpstr>
      <vt:lpstr>When</vt:lpstr>
      <vt:lpstr>How – diversity of plaques In London</vt:lpstr>
      <vt:lpstr>How – individuals with links to the slave trade</vt:lpstr>
      <vt:lpstr>PowerPoint Presentation</vt:lpstr>
      <vt:lpstr>How – individuals with links to the slave trade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2020-07-09T18:48:54Z</dcterms:created>
  <dcterms:modified xsi:type="dcterms:W3CDTF">2020-07-12T20:20:36Z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0x010100E21B9F52B7CF1D49920E76CA15E33433</vt:lpwstr>
  </property>
</Properties>
</file>