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68" r:id="rId5"/>
    <p:sldId id="270" r:id="rId6"/>
    <p:sldId id="278" r:id="rId7"/>
    <p:sldId id="279" r:id="rId8"/>
    <p:sldId id="273" r:id="rId9"/>
    <p:sldId id="280" r:id="rId10"/>
    <p:sldId id="281" r:id="rId11"/>
    <p:sldId id="274" r:id="rId12"/>
    <p:sldId id="275" r:id="rId13"/>
    <p:sldId id="282" r:id="rId14"/>
    <p:sldId id="276"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133E57"/>
    <a:srgbClr val="184259"/>
    <a:srgbClr val="9C4E4E"/>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9CFE14-85CC-4C14-96E8-E61B1D0CD012}" v="36" dt="2020-07-13T21:27:16.824"/>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52" autoAdjust="0"/>
  </p:normalViewPr>
  <p:slideViewPr>
    <p:cSldViewPr snapToGrid="0">
      <p:cViewPr varScale="1">
        <p:scale>
          <a:sx n="76" d="100"/>
          <a:sy n="76" d="100"/>
        </p:scale>
        <p:origin x="126" y="76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7/13/2020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7/13/2020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7/13/2020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864066" y="2716272"/>
            <a:ext cx="10296060" cy="2421464"/>
          </a:xfrm>
        </p:spPr>
        <p:txBody>
          <a:bodyPr>
            <a:normAutofit fontScale="90000"/>
          </a:bodyPr>
          <a:lstStyle/>
          <a:p>
            <a:pPr algn="l"/>
            <a:r>
              <a:rPr lang="en-US" dirty="0"/>
              <a:t>The diversity of plaques in London and identifying ‘bad actors’ related to the slave trade</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864066" y="5397500"/>
            <a:ext cx="9926943" cy="1018360"/>
          </a:xfrm>
        </p:spPr>
        <p:txBody>
          <a:bodyPr>
            <a:normAutofit/>
          </a:bodyPr>
          <a:lstStyle/>
          <a:p>
            <a:pPr algn="l"/>
            <a:r>
              <a:rPr lang="en-US" dirty="0"/>
              <a:t>Work experience project, Leo ellis, July 2020</a:t>
            </a:r>
          </a:p>
          <a:p>
            <a:pPr algn="l"/>
            <a:r>
              <a:rPr lang="en-US" sz="1600" dirty="0"/>
              <a:t>Analyzing the diversity of the people commemorated on the open plaque database in London and identifying ‘bad actors’</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1E95-02C1-4C65-8570-8FD9AD49C26C}"/>
              </a:ext>
            </a:extLst>
          </p:cNvPr>
          <p:cNvSpPr>
            <a:spLocks noGrp="1"/>
          </p:cNvSpPr>
          <p:nvPr>
            <p:ph type="title"/>
          </p:nvPr>
        </p:nvSpPr>
        <p:spPr>
          <a:xfrm>
            <a:off x="685801" y="609600"/>
            <a:ext cx="10840914" cy="1260000"/>
          </a:xfrm>
        </p:spPr>
        <p:txBody>
          <a:bodyPr anchor="ctr">
            <a:normAutofit/>
          </a:bodyPr>
          <a:lstStyle/>
          <a:p>
            <a:r>
              <a:rPr lang="en-GB" dirty="0"/>
              <a:t>Discussion</a:t>
            </a:r>
          </a:p>
        </p:txBody>
      </p:sp>
      <p:pic>
        <p:nvPicPr>
          <p:cNvPr id="1026" name="Picture 2" descr="Monument to Hodge the Cat – London, England - Atlas Obscura">
            <a:extLst>
              <a:ext uri="{FF2B5EF4-FFF2-40B4-BE49-F238E27FC236}">
                <a16:creationId xmlns:a16="http://schemas.microsoft.com/office/drawing/2014/main" id="{4F0EE0EE-A3ED-47E0-B7CD-80F59E1484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216" b="2"/>
          <a:stretch/>
        </p:blipFill>
        <p:spPr bwMode="auto">
          <a:xfrm>
            <a:off x="685802" y="1869600"/>
            <a:ext cx="5040000" cy="3921601"/>
          </a:xfrm>
          <a:prstGeom prst="roundRect">
            <a:avLst>
              <a:gd name="adj" fmla="val 1970"/>
            </a:avLst>
          </a:prstGeom>
          <a:solidFill>
            <a:srgbClr val="FFFFFF"/>
          </a:solidFill>
          <a:ln w="28575">
            <a:noFill/>
          </a:ln>
          <a:effectLst/>
        </p:spPr>
      </p:pic>
      <p:sp>
        <p:nvSpPr>
          <p:cNvPr id="3" name="Content Placeholder 2">
            <a:extLst>
              <a:ext uri="{FF2B5EF4-FFF2-40B4-BE49-F238E27FC236}">
                <a16:creationId xmlns:a16="http://schemas.microsoft.com/office/drawing/2014/main" id="{F2E490F8-EF2D-4306-9868-F7B5B29C8D2D}"/>
              </a:ext>
            </a:extLst>
          </p:cNvPr>
          <p:cNvSpPr>
            <a:spLocks noGrp="1"/>
          </p:cNvSpPr>
          <p:nvPr>
            <p:ph sz="half" idx="2"/>
          </p:nvPr>
        </p:nvSpPr>
        <p:spPr>
          <a:xfrm>
            <a:off x="6488644" y="1869601"/>
            <a:ext cx="5040000" cy="3921600"/>
          </a:xfrm>
        </p:spPr>
        <p:txBody>
          <a:bodyPr anchor="t">
            <a:normAutofit/>
          </a:bodyPr>
          <a:lstStyle/>
          <a:p>
            <a:r>
              <a:rPr lang="en-GB" dirty="0"/>
              <a:t>The presence of words as a use of a filter means that the scoring system is slightly bias towards longer Wikipedia pages i.e. more well known people.</a:t>
            </a:r>
          </a:p>
          <a:p>
            <a:r>
              <a:rPr lang="en-GB" dirty="0"/>
              <a:t>False positives have arisen when finding the entries present on the list of slave traders. For example Hodge the cat was one such result because of a mix up between names. No evidence of this cat being a slave trader has been found</a:t>
            </a:r>
          </a:p>
        </p:txBody>
      </p:sp>
    </p:spTree>
    <p:extLst>
      <p:ext uri="{BB962C8B-B14F-4D97-AF65-F5344CB8AC3E}">
        <p14:creationId xmlns:p14="http://schemas.microsoft.com/office/powerpoint/2010/main" val="362503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7195-C384-49F5-A35D-E7A85AA1425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2619B6D-1867-4860-9893-EE653B091F62}"/>
              </a:ext>
            </a:extLst>
          </p:cNvPr>
          <p:cNvSpPr>
            <a:spLocks noGrp="1"/>
          </p:cNvSpPr>
          <p:nvPr>
            <p:ph idx="1"/>
          </p:nvPr>
        </p:nvSpPr>
        <p:spPr/>
        <p:txBody>
          <a:bodyPr/>
          <a:lstStyle/>
          <a:p>
            <a:r>
              <a:rPr lang="en-GB" dirty="0"/>
              <a:t>In order to be useful, the number of sample with an ethnicity field must be increased</a:t>
            </a:r>
          </a:p>
          <a:p>
            <a:r>
              <a:rPr lang="en-GB" dirty="0"/>
              <a:t>The bad actor scoring system does effectively filter down the number of possible candidates, reducing the time needed for a human to check those commemorated from 12 thousand to a number determined by a score threshold</a:t>
            </a:r>
          </a:p>
          <a:p>
            <a:r>
              <a:rPr lang="en-GB" dirty="0"/>
              <a:t>The scoring system still needs a human to validate the choices – often the links are more complicated e.g. money/slaves inherited from family which the simple model cannot differentiate.</a:t>
            </a:r>
          </a:p>
          <a:p>
            <a:r>
              <a:rPr lang="en-GB" dirty="0"/>
              <a:t>From this project I learn a lot of new skills from workflow to web scrapping as well as aspect of a real world problem which need to be accounted for.</a:t>
            </a:r>
          </a:p>
        </p:txBody>
      </p:sp>
    </p:spTree>
    <p:extLst>
      <p:ext uri="{BB962C8B-B14F-4D97-AF65-F5344CB8AC3E}">
        <p14:creationId xmlns:p14="http://schemas.microsoft.com/office/powerpoint/2010/main" val="74177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87A8-FE7C-4D02-8BA1-C651F4EFCF38}"/>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0A433E31-79D3-450C-BC89-A901FF6E9193}"/>
              </a:ext>
            </a:extLst>
          </p:cNvPr>
          <p:cNvSpPr>
            <a:spLocks noGrp="1"/>
          </p:cNvSpPr>
          <p:nvPr>
            <p:ph idx="1"/>
          </p:nvPr>
        </p:nvSpPr>
        <p:spPr/>
        <p:txBody>
          <a:bodyPr/>
          <a:lstStyle/>
          <a:p>
            <a:r>
              <a:rPr lang="en-GB" dirty="0"/>
              <a:t>Investigate the use of Machine Learning techniques to identify slave traders</a:t>
            </a:r>
          </a:p>
          <a:p>
            <a:r>
              <a:rPr lang="en-GB" dirty="0"/>
              <a:t>Find other open source databases to help these predictions</a:t>
            </a:r>
          </a:p>
          <a:p>
            <a:r>
              <a:rPr lang="en-GB" dirty="0"/>
              <a:t>Validate, using manual checking, to quantify the scoring system.</a:t>
            </a:r>
          </a:p>
        </p:txBody>
      </p:sp>
    </p:spTree>
    <p:extLst>
      <p:ext uri="{BB962C8B-B14F-4D97-AF65-F5344CB8AC3E}">
        <p14:creationId xmlns:p14="http://schemas.microsoft.com/office/powerpoint/2010/main" val="299031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7A89-DB4F-4D8B-8DFE-14D86D0CD93F}"/>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257AABDC-3B4E-4FE2-BFA6-C1FEC02F2448}"/>
              </a:ext>
            </a:extLst>
          </p:cNvPr>
          <p:cNvSpPr>
            <a:spLocks noGrp="1"/>
          </p:cNvSpPr>
          <p:nvPr>
            <p:ph idx="1"/>
          </p:nvPr>
        </p:nvSpPr>
        <p:spPr>
          <a:xfrm>
            <a:off x="685801" y="1869600"/>
            <a:ext cx="10840914" cy="4523025"/>
          </a:xfrm>
        </p:spPr>
        <p:txBody>
          <a:bodyPr>
            <a:normAutofit fontScale="92500" lnSpcReduction="10000"/>
          </a:bodyPr>
          <a:lstStyle/>
          <a:p>
            <a:r>
              <a:rPr lang="en-GB" dirty="0"/>
              <a:t>The recent interest in the ‘Black Lives Matter’ movement has led to the scrutiny of many public statues and monuments as to whether the attributed person deserves to be kept up due to their links to the slave trade and racism. Plaques are in the public domain and thus should also undergo the same scrutiny. It is also of interest to see the ethnic diversity of those commemorated on the plaques.</a:t>
            </a:r>
          </a:p>
          <a:p>
            <a:endParaRPr lang="en-GB" dirty="0"/>
          </a:p>
          <a:p>
            <a:r>
              <a:rPr lang="en-GB" dirty="0"/>
              <a:t>The aims of the project are to:</a:t>
            </a:r>
          </a:p>
          <a:p>
            <a:pPr lvl="1"/>
            <a:r>
              <a:rPr lang="en-GB" dirty="0"/>
              <a:t>Analyse the ethnic diversity of the plaques found in London</a:t>
            </a:r>
          </a:p>
          <a:p>
            <a:pPr lvl="1"/>
            <a:r>
              <a:rPr lang="en-GB" dirty="0"/>
              <a:t>Identify bad actors with links  to the slave trade</a:t>
            </a:r>
          </a:p>
          <a:p>
            <a:pPr marL="457200" lvl="1" indent="0">
              <a:buNone/>
            </a:pPr>
            <a:endParaRPr lang="en-GB" dirty="0"/>
          </a:p>
          <a:p>
            <a:r>
              <a:rPr lang="en-GB" dirty="0"/>
              <a:t>There are 3 readily available databases to analyse:</a:t>
            </a:r>
          </a:p>
          <a:p>
            <a:pPr lvl="1"/>
            <a:r>
              <a:rPr lang="en-GB" dirty="0"/>
              <a:t>Open Plaques</a:t>
            </a:r>
          </a:p>
          <a:p>
            <a:pPr lvl="1"/>
            <a:r>
              <a:rPr lang="en-GB" dirty="0"/>
              <a:t>Wikipedia</a:t>
            </a:r>
          </a:p>
          <a:p>
            <a:pPr lvl="1"/>
            <a:r>
              <a:rPr lang="en-GB" dirty="0" err="1"/>
              <a:t>Wikidata</a:t>
            </a:r>
            <a:endParaRPr lang="en-GB" dirty="0"/>
          </a:p>
          <a:p>
            <a:pPr lvl="1"/>
            <a:endParaRPr lang="en-GB" dirty="0"/>
          </a:p>
        </p:txBody>
      </p:sp>
      <p:pic>
        <p:nvPicPr>
          <p:cNvPr id="4" name="Picture 2">
            <a:extLst>
              <a:ext uri="{FF2B5EF4-FFF2-40B4-BE49-F238E27FC236}">
                <a16:creationId xmlns:a16="http://schemas.microsoft.com/office/drawing/2014/main" id="{C38AE75C-279C-4ABF-81D0-B65B02DAD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3325576"/>
            <a:ext cx="40894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03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D433-ED98-495A-A0E5-2A614039B5E2}"/>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84096143-5111-4BC8-84BE-10873D2B6AEF}"/>
              </a:ext>
            </a:extLst>
          </p:cNvPr>
          <p:cNvSpPr>
            <a:spLocks noGrp="1"/>
          </p:cNvSpPr>
          <p:nvPr>
            <p:ph idx="1"/>
          </p:nvPr>
        </p:nvSpPr>
        <p:spPr/>
        <p:txBody>
          <a:bodyPr/>
          <a:lstStyle/>
          <a:p>
            <a:r>
              <a:rPr lang="en-US" dirty="0"/>
              <a:t>I personally undertook the project to learn new skills for data science and computing</a:t>
            </a:r>
          </a:p>
          <a:p>
            <a:pPr lvl="1"/>
            <a:r>
              <a:rPr lang="en-US" dirty="0"/>
              <a:t>Learn about workflow e.g. </a:t>
            </a:r>
            <a:r>
              <a:rPr lang="en-US" dirty="0" err="1"/>
              <a:t>Github</a:t>
            </a:r>
            <a:endParaRPr lang="en-US" dirty="0"/>
          </a:p>
          <a:p>
            <a:pPr lvl="1"/>
            <a:r>
              <a:rPr lang="en-US" dirty="0"/>
              <a:t>Learn about web scrapping</a:t>
            </a:r>
          </a:p>
          <a:p>
            <a:pPr lvl="1"/>
            <a:r>
              <a:rPr lang="en-US" dirty="0"/>
              <a:t>Real world useful outcome</a:t>
            </a:r>
          </a:p>
          <a:p>
            <a:pPr lvl="1"/>
            <a:r>
              <a:rPr lang="en-US" dirty="0"/>
              <a:t>Interested in the result of the project</a:t>
            </a:r>
          </a:p>
          <a:p>
            <a:pPr marL="0" indent="0">
              <a:buNone/>
            </a:pPr>
            <a:endParaRPr lang="en-GB" dirty="0"/>
          </a:p>
        </p:txBody>
      </p:sp>
      <p:pic>
        <p:nvPicPr>
          <p:cNvPr id="4" name="Picture 2">
            <a:extLst>
              <a:ext uri="{FF2B5EF4-FFF2-40B4-BE49-F238E27FC236}">
                <a16:creationId xmlns:a16="http://schemas.microsoft.com/office/drawing/2014/main" id="{6505D8D3-3B3C-4643-B43E-362355ABCC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 r="2393" b="2"/>
          <a:stretch/>
        </p:blipFill>
        <p:spPr bwMode="auto">
          <a:xfrm>
            <a:off x="5946556" y="2446099"/>
            <a:ext cx="5040000" cy="3921601"/>
          </a:xfrm>
          <a:prstGeom prst="roundRect">
            <a:avLst>
              <a:gd name="adj" fmla="val 1970"/>
            </a:avLst>
          </a:prstGeom>
          <a:solidFill>
            <a:srgbClr val="FFFFFF"/>
          </a:solidFill>
          <a:ln w="28575">
            <a:noFill/>
          </a:ln>
          <a:effectLst/>
        </p:spPr>
      </p:pic>
    </p:spTree>
    <p:extLst>
      <p:ext uri="{BB962C8B-B14F-4D97-AF65-F5344CB8AC3E}">
        <p14:creationId xmlns:p14="http://schemas.microsoft.com/office/powerpoint/2010/main" val="415230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8321-6063-4C22-A1AD-A65DC277086C}"/>
              </a:ext>
            </a:extLst>
          </p:cNvPr>
          <p:cNvSpPr>
            <a:spLocks noGrp="1"/>
          </p:cNvSpPr>
          <p:nvPr>
            <p:ph type="title"/>
          </p:nvPr>
        </p:nvSpPr>
        <p:spPr/>
        <p:txBody>
          <a:bodyPr/>
          <a:lstStyle/>
          <a:p>
            <a:r>
              <a:rPr lang="en-GB" dirty="0"/>
              <a:t>Who/what/where/when</a:t>
            </a:r>
          </a:p>
        </p:txBody>
      </p:sp>
      <p:sp>
        <p:nvSpPr>
          <p:cNvPr id="3" name="Content Placeholder 2">
            <a:extLst>
              <a:ext uri="{FF2B5EF4-FFF2-40B4-BE49-F238E27FC236}">
                <a16:creationId xmlns:a16="http://schemas.microsoft.com/office/drawing/2014/main" id="{24540B16-2C44-445A-B3C2-9F9A8D51C6B1}"/>
              </a:ext>
            </a:extLst>
          </p:cNvPr>
          <p:cNvSpPr>
            <a:spLocks noGrp="1"/>
          </p:cNvSpPr>
          <p:nvPr>
            <p:ph idx="1"/>
          </p:nvPr>
        </p:nvSpPr>
        <p:spPr/>
        <p:txBody>
          <a:bodyPr>
            <a:normAutofit/>
          </a:bodyPr>
          <a:lstStyle/>
          <a:p>
            <a:r>
              <a:rPr lang="en-US" dirty="0"/>
              <a:t>Open plaques is an open source database documenting</a:t>
            </a:r>
            <a:r>
              <a:rPr lang="en-GB" dirty="0"/>
              <a:t> the historical links between people and places as recorded by commemorative plaques</a:t>
            </a:r>
            <a:endParaRPr lang="en-US" dirty="0"/>
          </a:p>
          <a:p>
            <a:r>
              <a:rPr lang="en-GB" dirty="0"/>
              <a:t>This report will look at individuals commemorated by plaques found in London on the Open Plaque database. This includes 2899 plaques entries of individuals, organisations and objects. There is no specific criteria to have a plaque.</a:t>
            </a:r>
          </a:p>
          <a:p>
            <a:r>
              <a:rPr lang="en-GB" dirty="0"/>
              <a:t>I used the pandas library with Python along with other web scrapping libraries to get more information about the individuals.</a:t>
            </a:r>
          </a:p>
          <a:p>
            <a:r>
              <a:rPr lang="en-GB" dirty="0"/>
              <a:t>This project was done in June/July 2020 as a work experience project given to me by Open Plaques.</a:t>
            </a:r>
          </a:p>
          <a:p>
            <a:endParaRPr lang="en-US" dirty="0"/>
          </a:p>
          <a:p>
            <a:endParaRPr lang="en-GB" dirty="0"/>
          </a:p>
        </p:txBody>
      </p:sp>
    </p:spTree>
    <p:extLst>
      <p:ext uri="{BB962C8B-B14F-4D97-AF65-F5344CB8AC3E}">
        <p14:creationId xmlns:p14="http://schemas.microsoft.com/office/powerpoint/2010/main" val="265578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A9D9-6689-4E28-99F7-E027B0AAE0E5}"/>
              </a:ext>
            </a:extLst>
          </p:cNvPr>
          <p:cNvSpPr>
            <a:spLocks noGrp="1"/>
          </p:cNvSpPr>
          <p:nvPr>
            <p:ph type="title"/>
          </p:nvPr>
        </p:nvSpPr>
        <p:spPr/>
        <p:txBody>
          <a:bodyPr/>
          <a:lstStyle/>
          <a:p>
            <a:r>
              <a:rPr lang="en-GB" dirty="0"/>
              <a:t>How – diversity of plaques In London</a:t>
            </a:r>
          </a:p>
        </p:txBody>
      </p:sp>
      <p:sp>
        <p:nvSpPr>
          <p:cNvPr id="3" name="Content Placeholder 2">
            <a:extLst>
              <a:ext uri="{FF2B5EF4-FFF2-40B4-BE49-F238E27FC236}">
                <a16:creationId xmlns:a16="http://schemas.microsoft.com/office/drawing/2014/main" id="{27616CBE-9053-492E-8D75-175BA4EC8743}"/>
              </a:ext>
            </a:extLst>
          </p:cNvPr>
          <p:cNvSpPr>
            <a:spLocks noGrp="1"/>
          </p:cNvSpPr>
          <p:nvPr>
            <p:ph idx="1"/>
          </p:nvPr>
        </p:nvSpPr>
        <p:spPr>
          <a:xfrm>
            <a:off x="655808" y="1935801"/>
            <a:ext cx="10494792" cy="4292600"/>
          </a:xfrm>
        </p:spPr>
        <p:txBody>
          <a:bodyPr>
            <a:normAutofit/>
          </a:bodyPr>
          <a:lstStyle/>
          <a:p>
            <a:r>
              <a:rPr lang="en-GB" dirty="0"/>
              <a:t>To retrieve the ethnicity of whose on the plaques, I used a </a:t>
            </a:r>
            <a:r>
              <a:rPr lang="en-GB" dirty="0" err="1"/>
              <a:t>qwikidata</a:t>
            </a:r>
            <a:r>
              <a:rPr lang="en-GB" dirty="0"/>
              <a:t> </a:t>
            </a:r>
            <a:r>
              <a:rPr lang="en-GB" dirty="0" err="1"/>
              <a:t>api</a:t>
            </a:r>
            <a:r>
              <a:rPr lang="en-GB" dirty="0"/>
              <a:t> to fetch data from </a:t>
            </a:r>
            <a:r>
              <a:rPr lang="en-GB" dirty="0" err="1"/>
              <a:t>wikidata</a:t>
            </a:r>
            <a:r>
              <a:rPr lang="en-GB" dirty="0"/>
              <a:t>.</a:t>
            </a:r>
          </a:p>
          <a:p>
            <a:endParaRPr lang="en-GB" dirty="0"/>
          </a:p>
          <a:p>
            <a:r>
              <a:rPr lang="en-GB" dirty="0"/>
              <a:t>Of the 2900 plaques, 2100 had </a:t>
            </a:r>
            <a:r>
              <a:rPr lang="en-GB" dirty="0" err="1"/>
              <a:t>wikidata</a:t>
            </a:r>
            <a:r>
              <a:rPr lang="en-GB" dirty="0"/>
              <a:t> entries/ID and only 182 or 8.6% of those had ethnicity entries.</a:t>
            </a:r>
          </a:p>
          <a:p>
            <a:endParaRPr lang="en-GB" dirty="0"/>
          </a:p>
          <a:p>
            <a:r>
              <a:rPr lang="en-GB" dirty="0"/>
              <a:t>The code runs through the entries and searches for an ethnicity field for the corresponding </a:t>
            </a:r>
            <a:r>
              <a:rPr lang="en-GB" dirty="0" err="1"/>
              <a:t>wikidata</a:t>
            </a:r>
            <a:r>
              <a:rPr lang="en-GB" dirty="0"/>
              <a:t> ID</a:t>
            </a:r>
          </a:p>
          <a:p>
            <a:endParaRPr lang="en-GB" dirty="0"/>
          </a:p>
          <a:p>
            <a:endParaRPr lang="en-GB" dirty="0"/>
          </a:p>
        </p:txBody>
      </p:sp>
    </p:spTree>
    <p:extLst>
      <p:ext uri="{BB962C8B-B14F-4D97-AF65-F5344CB8AC3E}">
        <p14:creationId xmlns:p14="http://schemas.microsoft.com/office/powerpoint/2010/main" val="394223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0D72-320A-4A42-8E57-6A184A5A056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290905-8E91-40C3-8D8C-9E009A7925F5}"/>
              </a:ext>
            </a:extLst>
          </p:cNvPr>
          <p:cNvSpPr>
            <a:spLocks noGrp="1"/>
          </p:cNvSpPr>
          <p:nvPr>
            <p:ph idx="1"/>
          </p:nvPr>
        </p:nvSpPr>
        <p:spPr/>
        <p:txBody>
          <a:bodyPr/>
          <a:lstStyle/>
          <a:p>
            <a:endParaRPr lang="en-GB" dirty="0"/>
          </a:p>
        </p:txBody>
      </p:sp>
      <p:grpSp>
        <p:nvGrpSpPr>
          <p:cNvPr id="4" name="Group 3">
            <a:extLst>
              <a:ext uri="{FF2B5EF4-FFF2-40B4-BE49-F238E27FC236}">
                <a16:creationId xmlns:a16="http://schemas.microsoft.com/office/drawing/2014/main" id="{04DFC7D6-D161-4F03-8234-3B8822F19BEB}"/>
              </a:ext>
            </a:extLst>
          </p:cNvPr>
          <p:cNvGrpSpPr/>
          <p:nvPr/>
        </p:nvGrpSpPr>
        <p:grpSpPr>
          <a:xfrm>
            <a:off x="541215" y="411800"/>
            <a:ext cx="10985500" cy="6090600"/>
            <a:chOff x="800100" y="3568700"/>
            <a:chExt cx="5961187" cy="3111500"/>
          </a:xfrm>
        </p:grpSpPr>
        <p:sp>
          <p:nvSpPr>
            <p:cNvPr id="5" name="Rectangle 4">
              <a:extLst>
                <a:ext uri="{FF2B5EF4-FFF2-40B4-BE49-F238E27FC236}">
                  <a16:creationId xmlns:a16="http://schemas.microsoft.com/office/drawing/2014/main" id="{5009DC33-3E14-4134-ADF6-CC8E3B374B95}"/>
                </a:ext>
              </a:extLst>
            </p:cNvPr>
            <p:cNvSpPr/>
            <p:nvPr/>
          </p:nvSpPr>
          <p:spPr>
            <a:xfrm>
              <a:off x="800100" y="3568700"/>
              <a:ext cx="5961187" cy="31115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6" name="Picture 5" descr="A screenshot of a cell phone&#10;&#10;Description automatically generated">
              <a:extLst>
                <a:ext uri="{FF2B5EF4-FFF2-40B4-BE49-F238E27FC236}">
                  <a16:creationId xmlns:a16="http://schemas.microsoft.com/office/drawing/2014/main" id="{3E051873-A5A1-4B2D-B43B-FA631DDF3D71}"/>
                </a:ext>
              </a:extLst>
            </p:cNvPr>
            <p:cNvPicPr>
              <a:picLocks noChangeAspect="1"/>
            </p:cNvPicPr>
            <p:nvPr/>
          </p:nvPicPr>
          <p:blipFill>
            <a:blip r:embed="rId2"/>
            <a:stretch>
              <a:fillRect/>
            </a:stretch>
          </p:blipFill>
          <p:spPr>
            <a:xfrm>
              <a:off x="977900" y="3651249"/>
              <a:ext cx="5522063" cy="2946401"/>
            </a:xfrm>
            <a:prstGeom prst="rect">
              <a:avLst/>
            </a:prstGeom>
          </p:spPr>
        </p:pic>
      </p:grpSp>
    </p:spTree>
    <p:extLst>
      <p:ext uri="{BB962C8B-B14F-4D97-AF65-F5344CB8AC3E}">
        <p14:creationId xmlns:p14="http://schemas.microsoft.com/office/powerpoint/2010/main" val="250429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E772-E5C1-4306-BE45-B7D7EAA80B58}"/>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8A822A36-6CCF-4CF9-B46C-DD3C1CD50BD6}"/>
              </a:ext>
            </a:extLst>
          </p:cNvPr>
          <p:cNvSpPr>
            <a:spLocks noGrp="1"/>
          </p:cNvSpPr>
          <p:nvPr>
            <p:ph idx="1"/>
          </p:nvPr>
        </p:nvSpPr>
        <p:spPr/>
        <p:txBody>
          <a:bodyPr/>
          <a:lstStyle/>
          <a:p>
            <a:r>
              <a:rPr lang="en-GB" dirty="0"/>
              <a:t>The low proportion of the entries containing ethnicity fields (182) mean that the chart is likely to be bias. This could be due to a correlation between the presence of an entry and the likelihood of that entry being a certain value.</a:t>
            </a:r>
          </a:p>
          <a:p>
            <a:r>
              <a:rPr lang="en-GB" dirty="0"/>
              <a:t>The above condition necessitates that we do not draw conclusions from the chart.</a:t>
            </a:r>
          </a:p>
          <a:p>
            <a:r>
              <a:rPr lang="en-GB" dirty="0"/>
              <a:t>The chart indicates an approximate 50% proportion of non British nationality which is well above the results of the 2011 census of ~20%</a:t>
            </a:r>
          </a:p>
        </p:txBody>
      </p:sp>
    </p:spTree>
    <p:extLst>
      <p:ext uri="{BB962C8B-B14F-4D97-AF65-F5344CB8AC3E}">
        <p14:creationId xmlns:p14="http://schemas.microsoft.com/office/powerpoint/2010/main" val="258868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4CF3-D2F5-4319-AC4C-7E33DBCD5888}"/>
              </a:ext>
            </a:extLst>
          </p:cNvPr>
          <p:cNvSpPr>
            <a:spLocks noGrp="1"/>
          </p:cNvSpPr>
          <p:nvPr>
            <p:ph type="title"/>
          </p:nvPr>
        </p:nvSpPr>
        <p:spPr/>
        <p:txBody>
          <a:bodyPr/>
          <a:lstStyle/>
          <a:p>
            <a:r>
              <a:rPr lang="en-GB" dirty="0"/>
              <a:t>How – individuals with links to the slave trade</a:t>
            </a:r>
          </a:p>
        </p:txBody>
      </p:sp>
      <p:sp>
        <p:nvSpPr>
          <p:cNvPr id="3" name="Content Placeholder 2">
            <a:extLst>
              <a:ext uri="{FF2B5EF4-FFF2-40B4-BE49-F238E27FC236}">
                <a16:creationId xmlns:a16="http://schemas.microsoft.com/office/drawing/2014/main" id="{A461D00C-DD94-43C2-B1B9-7571434046AC}"/>
              </a:ext>
            </a:extLst>
          </p:cNvPr>
          <p:cNvSpPr>
            <a:spLocks noGrp="1"/>
          </p:cNvSpPr>
          <p:nvPr>
            <p:ph idx="1"/>
          </p:nvPr>
        </p:nvSpPr>
        <p:spPr/>
        <p:txBody>
          <a:bodyPr>
            <a:normAutofit lnSpcReduction="10000"/>
          </a:bodyPr>
          <a:lstStyle/>
          <a:p>
            <a:r>
              <a:rPr lang="en-GB" dirty="0"/>
              <a:t>To identify bad actors I made a scoring system, using python, taking into account the following:</a:t>
            </a:r>
          </a:p>
          <a:p>
            <a:pPr lvl="1"/>
            <a:r>
              <a:rPr lang="en-GB" dirty="0"/>
              <a:t> The presence of 10 selected words related to slavery and its converse on the Wikipedia page</a:t>
            </a:r>
            <a:endParaRPr lang="en-GB" dirty="0">
              <a:highlight>
                <a:srgbClr val="00FF00"/>
              </a:highlight>
            </a:endParaRPr>
          </a:p>
          <a:p>
            <a:pPr lvl="1"/>
            <a:r>
              <a:rPr lang="en-GB" dirty="0"/>
              <a:t>Whether they appear on the slave owner list on Wikipedia or </a:t>
            </a:r>
            <a:r>
              <a:rPr lang="en-GB" dirty="0" err="1"/>
              <a:t>Wikidata</a:t>
            </a:r>
            <a:endParaRPr lang="en-GB" dirty="0"/>
          </a:p>
          <a:p>
            <a:pPr lvl="1"/>
            <a:r>
              <a:rPr lang="en-GB" dirty="0"/>
              <a:t>Whether they appear on the abolitionist list on Wikipedia</a:t>
            </a:r>
          </a:p>
          <a:p>
            <a:pPr lvl="1"/>
            <a:r>
              <a:rPr lang="en-GB" dirty="0"/>
              <a:t>Ethnicity</a:t>
            </a:r>
          </a:p>
          <a:p>
            <a:pPr lvl="1"/>
            <a:r>
              <a:rPr lang="en-GB" dirty="0"/>
              <a:t>Birth period</a:t>
            </a:r>
          </a:p>
          <a:p>
            <a:r>
              <a:rPr lang="en-GB" dirty="0"/>
              <a:t>The above criteria gave both positive and negative scores (higher the score the worse). For example: slave = 10, plantation = 15, anti-slavery = -20.</a:t>
            </a:r>
          </a:p>
          <a:p>
            <a:r>
              <a:rPr lang="en-GB" dirty="0"/>
              <a:t>Analysis of known slave owners/traders were used to help come up with this list.</a:t>
            </a:r>
          </a:p>
          <a:p>
            <a:r>
              <a:rPr lang="en-GB" dirty="0"/>
              <a:t>Words such as ‘poet’/’author’/’composer’ appearing on the Wikipedia pages reduced the score, assuming the correlation that most poets/writers/… were against slavery.</a:t>
            </a:r>
          </a:p>
        </p:txBody>
      </p:sp>
    </p:spTree>
    <p:extLst>
      <p:ext uri="{BB962C8B-B14F-4D97-AF65-F5344CB8AC3E}">
        <p14:creationId xmlns:p14="http://schemas.microsoft.com/office/powerpoint/2010/main" val="332864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967C-B230-48CC-8F84-7CDBF7898431}"/>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6487CF09-47FB-43BD-9B8F-F3F4BC98C3D9}"/>
              </a:ext>
            </a:extLst>
          </p:cNvPr>
          <p:cNvSpPr>
            <a:spLocks noGrp="1"/>
          </p:cNvSpPr>
          <p:nvPr>
            <p:ph idx="1"/>
          </p:nvPr>
        </p:nvSpPr>
        <p:spPr>
          <a:xfrm>
            <a:off x="685801" y="1869600"/>
            <a:ext cx="10134599" cy="4378799"/>
          </a:xfrm>
        </p:spPr>
        <p:txBody>
          <a:bodyPr>
            <a:normAutofit lnSpcReduction="10000"/>
          </a:bodyPr>
          <a:lstStyle/>
          <a:p>
            <a:r>
              <a:rPr lang="en-GB" dirty="0"/>
              <a:t>The results from this test of the whole UK (11847 entries) finding those with the highest chance to links with slavery follow. These are the top 15 scores: </a:t>
            </a:r>
            <a:endParaRPr lang="en-GB" dirty="0">
              <a:highlight>
                <a:srgbClr val="00FF00"/>
              </a:highlight>
            </a:endParaRPr>
          </a:p>
          <a:p>
            <a:pPr marL="457200" lvl="1" indent="0">
              <a:buNone/>
            </a:pPr>
            <a:r>
              <a:rPr lang="en-GB" dirty="0"/>
              <a:t>110</a:t>
            </a:r>
            <a:r>
              <a:rPr lang="en-GB" dirty="0">
                <a:highlight>
                  <a:srgbClr val="700000"/>
                </a:highlight>
              </a:rPr>
              <a:t> Robert Milligan</a:t>
            </a:r>
            <a:br>
              <a:rPr lang="en-GB" dirty="0"/>
            </a:br>
            <a:r>
              <a:rPr lang="en-GB" dirty="0"/>
              <a:t>100 William Ewart Gladstone</a:t>
            </a:r>
            <a:br>
              <a:rPr lang="en-GB" dirty="0"/>
            </a:br>
            <a:r>
              <a:rPr lang="en-GB" dirty="0"/>
              <a:t>75 </a:t>
            </a:r>
            <a:r>
              <a:rPr lang="en-GB" dirty="0">
                <a:highlight>
                  <a:srgbClr val="700000"/>
                </a:highlight>
              </a:rPr>
              <a:t>Admiral Sir Edward Codrington RN GCB FRS</a:t>
            </a:r>
            <a:br>
              <a:rPr lang="en-GB" dirty="0"/>
            </a:br>
            <a:r>
              <a:rPr lang="en-GB" dirty="0"/>
              <a:t>70 </a:t>
            </a:r>
            <a:r>
              <a:rPr lang="en-GB" dirty="0">
                <a:highlight>
                  <a:srgbClr val="700000"/>
                </a:highlight>
              </a:rPr>
              <a:t>Simón Bolívar</a:t>
            </a:r>
            <a:br>
              <a:rPr lang="en-GB" dirty="0"/>
            </a:br>
            <a:r>
              <a:rPr lang="en-GB" dirty="0"/>
              <a:t>70 </a:t>
            </a:r>
            <a:r>
              <a:rPr lang="en-GB" dirty="0">
                <a:highlight>
                  <a:srgbClr val="700000"/>
                </a:highlight>
              </a:rPr>
              <a:t>John Gladstone FRSE</a:t>
            </a:r>
            <a:br>
              <a:rPr lang="en-GB" dirty="0"/>
            </a:br>
            <a:r>
              <a:rPr lang="en-GB" dirty="0"/>
              <a:t>65 Quintin Hogg</a:t>
            </a:r>
            <a:br>
              <a:rPr lang="en-GB" dirty="0"/>
            </a:br>
            <a:r>
              <a:rPr lang="en-GB" dirty="0"/>
              <a:t>65 </a:t>
            </a:r>
            <a:r>
              <a:rPr lang="en-GB" dirty="0">
                <a:highlight>
                  <a:srgbClr val="700000"/>
                </a:highlight>
              </a:rPr>
              <a:t>George Whitefield</a:t>
            </a:r>
            <a:br>
              <a:rPr lang="en-GB" dirty="0"/>
            </a:br>
            <a:r>
              <a:rPr lang="en-GB" dirty="0"/>
              <a:t>60 Richard Cobden</a:t>
            </a:r>
            <a:br>
              <a:rPr lang="en-GB" dirty="0"/>
            </a:br>
            <a:r>
              <a:rPr lang="en-GB" dirty="0"/>
              <a:t>60 Dr James Wilson</a:t>
            </a:r>
            <a:br>
              <a:rPr lang="en-GB" dirty="0"/>
            </a:br>
            <a:r>
              <a:rPr lang="en-GB" dirty="0"/>
              <a:t>60 William Murray, 1st Earl of Mansfield</a:t>
            </a:r>
            <a:br>
              <a:rPr lang="en-GB" dirty="0"/>
            </a:br>
            <a:r>
              <a:rPr lang="en-GB" dirty="0"/>
              <a:t>55 John Graves Simcoe</a:t>
            </a:r>
            <a:br>
              <a:rPr lang="en-GB" dirty="0"/>
            </a:br>
            <a:r>
              <a:rPr lang="en-GB" dirty="0"/>
              <a:t>50 </a:t>
            </a:r>
            <a:r>
              <a:rPr lang="en-GB" dirty="0">
                <a:highlight>
                  <a:srgbClr val="700000"/>
                </a:highlight>
              </a:rPr>
              <a:t>Thomas Drayton</a:t>
            </a:r>
            <a:br>
              <a:rPr lang="en-GB" dirty="0"/>
            </a:br>
            <a:r>
              <a:rPr lang="en-GB" dirty="0"/>
              <a:t>50 Sir Lt Gen Thomas </a:t>
            </a:r>
            <a:r>
              <a:rPr lang="en-GB" dirty="0" err="1"/>
              <a:t>Picton</a:t>
            </a:r>
            <a:r>
              <a:rPr lang="en-GB" dirty="0"/>
              <a:t> GCB</a:t>
            </a:r>
            <a:br>
              <a:rPr lang="en-GB" dirty="0"/>
            </a:br>
            <a:r>
              <a:rPr lang="en-GB" dirty="0"/>
              <a:t>50 </a:t>
            </a:r>
            <a:r>
              <a:rPr lang="en-GB" dirty="0">
                <a:highlight>
                  <a:srgbClr val="700000"/>
                </a:highlight>
              </a:rPr>
              <a:t>Sir Francis Drake</a:t>
            </a:r>
            <a:br>
              <a:rPr lang="en-GB" dirty="0"/>
            </a:br>
            <a:r>
              <a:rPr lang="en-GB" dirty="0"/>
              <a:t>50 John Hancock</a:t>
            </a:r>
          </a:p>
          <a:p>
            <a:pPr marL="457200" lvl="1" indent="0">
              <a:buNone/>
            </a:pPr>
            <a:r>
              <a:rPr lang="en-GB" dirty="0"/>
              <a:t>…</a:t>
            </a:r>
          </a:p>
        </p:txBody>
      </p:sp>
      <p:sp>
        <p:nvSpPr>
          <p:cNvPr id="4" name="TextBox 3">
            <a:extLst>
              <a:ext uri="{FF2B5EF4-FFF2-40B4-BE49-F238E27FC236}">
                <a16:creationId xmlns:a16="http://schemas.microsoft.com/office/drawing/2014/main" id="{514B3DE0-8D04-46D1-936F-661F37E9A81F}"/>
              </a:ext>
            </a:extLst>
          </p:cNvPr>
          <p:cNvSpPr txBox="1"/>
          <p:nvPr/>
        </p:nvSpPr>
        <p:spPr>
          <a:xfrm>
            <a:off x="6096000" y="3118188"/>
            <a:ext cx="4394200" cy="2031325"/>
          </a:xfrm>
          <a:prstGeom prst="rect">
            <a:avLst/>
          </a:prstGeom>
          <a:noFill/>
        </p:spPr>
        <p:txBody>
          <a:bodyPr wrap="square" rtlCol="0">
            <a:spAutoFit/>
          </a:bodyPr>
          <a:lstStyle/>
          <a:p>
            <a:r>
              <a:rPr lang="en-GB" dirty="0"/>
              <a:t>Key:</a:t>
            </a:r>
          </a:p>
          <a:p>
            <a:r>
              <a:rPr lang="en-GB" dirty="0"/>
              <a:t>	</a:t>
            </a:r>
            <a:r>
              <a:rPr lang="en-GB" dirty="0">
                <a:highlight>
                  <a:srgbClr val="700000"/>
                </a:highlight>
              </a:rPr>
              <a:t>Slave trader/owned slaves</a:t>
            </a:r>
          </a:p>
          <a:p>
            <a:endParaRPr lang="en-GB" dirty="0"/>
          </a:p>
          <a:p>
            <a:r>
              <a:rPr lang="en-GB" dirty="0"/>
              <a:t>The names in Red are those which, according to Wikipedia owned or traded slaves. The other names may have other links to the slave trade.</a:t>
            </a:r>
          </a:p>
        </p:txBody>
      </p:sp>
    </p:spTree>
    <p:extLst>
      <p:ext uri="{BB962C8B-B14F-4D97-AF65-F5344CB8AC3E}">
        <p14:creationId xmlns:p14="http://schemas.microsoft.com/office/powerpoint/2010/main" val="2964064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B9F52B7CF1D49920E76CA15E33433" ma:contentTypeVersion="10" ma:contentTypeDescription="Create a new document." ma:contentTypeScope="" ma:versionID="9bca7bd676c177df2916dc4e7ceec9cb">
  <xsd:schema xmlns:xsd="http://www.w3.org/2001/XMLSchema" xmlns:xs="http://www.w3.org/2001/XMLSchema" xmlns:p="http://schemas.microsoft.com/office/2006/metadata/properties" xmlns:ns3="d9cc2b2a-c808-481a-ab86-5d35f8a2a5f5" targetNamespace="http://schemas.microsoft.com/office/2006/metadata/properties" ma:root="true" ma:fieldsID="32d0a091b97fc02b04e9c221e34947e7" ns3:_="">
    <xsd:import namespace="d9cc2b2a-c808-481a-ab86-5d35f8a2a5f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cc2b2a-c808-481a-ab86-5d35f8a2a5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d9cc2b2a-c808-481a-ab86-5d35f8a2a5f5" xsi:nil="true"/>
  </documentManagement>
</p:properties>
</file>

<file path=customXml/itemProps1.xml><?xml version="1.0" encoding="utf-8"?>
<ds:datastoreItem xmlns:ds="http://schemas.openxmlformats.org/officeDocument/2006/customXml" ds:itemID="{CA9E88E4-5B3C-4778-9714-E714628D2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cc2b2a-c808-481a-ab86-5d35f8a2a5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d9cc2b2a-c808-481a-ab86-5d35f8a2a5f5"/>
  </ds:schemaRefs>
</ds:datastoreItem>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Celestial</vt:lpstr>
      <vt:lpstr>The diversity of plaques in London and identifying ‘bad actors’ related to the slave trade</vt:lpstr>
      <vt:lpstr>Introduction</vt:lpstr>
      <vt:lpstr>why</vt:lpstr>
      <vt:lpstr>Who/what/where/when</vt:lpstr>
      <vt:lpstr>How – diversity of plaques In London</vt:lpstr>
      <vt:lpstr>PowerPoint Presentation</vt:lpstr>
      <vt:lpstr>discussion</vt:lpstr>
      <vt:lpstr>How – individuals with links to the slave trade</vt:lpstr>
      <vt:lpstr>results</vt:lpstr>
      <vt:lpstr>Discussion</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2020-07-13T20:57:20Z</dcterms:created>
  <dcterms:modified xsi:type="dcterms:W3CDTF">2020-07-13T21:30:10Z</dcterms:modified>
</cp:coreProperties>
</file>