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4"/>
  </p:notesMasterIdLst>
  <p:handoutMasterIdLst>
    <p:handoutMasterId r:id="rId15"/>
  </p:handoutMasterIdLst>
  <p:sldIdLst>
    <p:sldId id="268" r:id="rId5"/>
    <p:sldId id="269" r:id="rId6"/>
    <p:sldId id="270" r:id="rId7"/>
    <p:sldId id="271" r:id="rId8"/>
    <p:sldId id="272" r:id="rId9"/>
    <p:sldId id="273" r:id="rId10"/>
    <p:sldId id="274" r:id="rId11"/>
    <p:sldId id="275" r:id="rId12"/>
    <p:sldId id="27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2237C-C954-4D3A-BC32-427C31654D90}" v="4" dt="2020-07-09T11:40:33.759"/>
  </p1510:revLst>
</p1510:revInfo>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52" autoAdjust="0"/>
  </p:normalViewPr>
  <p:slideViewPr>
    <p:cSldViewPr snapToGrid="0">
      <p:cViewPr varScale="1">
        <p:scale>
          <a:sx n="72" d="100"/>
          <a:sy n="72" d="100"/>
        </p:scale>
        <p:origin x="456" y="66"/>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7/9/2020</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7/9/2020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7/9/2020</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7/9/2020</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openplaques.org/"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p:txBody>
          <a:bodyPr/>
          <a:lstStyle/>
          <a:p>
            <a:r>
              <a:rPr lang="en-US" dirty="0"/>
              <a:t>The diversity of plaques in London and identifying ‘bad actors’</a:t>
            </a:r>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p:txBody>
          <a:bodyPr/>
          <a:lstStyle/>
          <a:p>
            <a:r>
              <a:rPr lang="en-US" dirty="0"/>
              <a:t>Analyzing the diversity of the people commemorated on the open plaque database in London and </a:t>
            </a:r>
            <a:r>
              <a:rPr lang="en-US"/>
              <a:t>identifying ‘bad actors’</a:t>
            </a:r>
            <a:endParaRPr lang="en-US" dirty="0"/>
          </a:p>
        </p:txBody>
      </p:sp>
    </p:spTree>
    <p:extLst>
      <p:ext uri="{BB962C8B-B14F-4D97-AF65-F5344CB8AC3E}">
        <p14:creationId xmlns:p14="http://schemas.microsoft.com/office/powerpoint/2010/main" val="2352749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3CA23-2637-43B3-ADB0-A9CA025A70B7}"/>
              </a:ext>
            </a:extLst>
          </p:cNvPr>
          <p:cNvSpPr>
            <a:spLocks noGrp="1"/>
          </p:cNvSpPr>
          <p:nvPr>
            <p:ph type="title"/>
          </p:nvPr>
        </p:nvSpPr>
        <p:spPr/>
        <p:txBody>
          <a:bodyPr/>
          <a:lstStyle/>
          <a:p>
            <a:r>
              <a:rPr lang="en-GB" dirty="0"/>
              <a:t>Contents</a:t>
            </a:r>
          </a:p>
        </p:txBody>
      </p:sp>
      <p:sp>
        <p:nvSpPr>
          <p:cNvPr id="3" name="Content Placeholder 2">
            <a:extLst>
              <a:ext uri="{FF2B5EF4-FFF2-40B4-BE49-F238E27FC236}">
                <a16:creationId xmlns:a16="http://schemas.microsoft.com/office/drawing/2014/main" id="{0823FA37-D6C7-473E-BA6A-899009E7C85C}"/>
              </a:ext>
            </a:extLst>
          </p:cNvPr>
          <p:cNvSpPr>
            <a:spLocks noGrp="1"/>
          </p:cNvSpPr>
          <p:nvPr>
            <p:ph idx="1"/>
          </p:nvPr>
        </p:nvSpPr>
        <p:spPr/>
        <p:txBody>
          <a:bodyPr/>
          <a:lstStyle/>
          <a:p>
            <a:r>
              <a:rPr lang="en-GB" dirty="0"/>
              <a:t>Why</a:t>
            </a:r>
          </a:p>
          <a:p>
            <a:r>
              <a:rPr lang="en-GB" dirty="0"/>
              <a:t>Who + What</a:t>
            </a:r>
          </a:p>
          <a:p>
            <a:r>
              <a:rPr lang="en-GB" dirty="0"/>
              <a:t>Where</a:t>
            </a:r>
          </a:p>
          <a:p>
            <a:r>
              <a:rPr lang="en-GB" dirty="0"/>
              <a:t>When</a:t>
            </a:r>
          </a:p>
          <a:p>
            <a:r>
              <a:rPr lang="en-GB" dirty="0"/>
              <a:t>How</a:t>
            </a:r>
          </a:p>
        </p:txBody>
      </p:sp>
    </p:spTree>
    <p:extLst>
      <p:ext uri="{BB962C8B-B14F-4D97-AF65-F5344CB8AC3E}">
        <p14:creationId xmlns:p14="http://schemas.microsoft.com/office/powerpoint/2010/main" val="3944932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7A89-DB4F-4D8B-8DFE-14D86D0CD93F}"/>
              </a:ext>
            </a:extLst>
          </p:cNvPr>
          <p:cNvSpPr>
            <a:spLocks noGrp="1"/>
          </p:cNvSpPr>
          <p:nvPr>
            <p:ph type="title"/>
          </p:nvPr>
        </p:nvSpPr>
        <p:spPr/>
        <p:txBody>
          <a:bodyPr/>
          <a:lstStyle/>
          <a:p>
            <a:r>
              <a:rPr lang="en-GB" dirty="0"/>
              <a:t>Why</a:t>
            </a:r>
          </a:p>
        </p:txBody>
      </p:sp>
      <p:sp>
        <p:nvSpPr>
          <p:cNvPr id="3" name="Content Placeholder 2">
            <a:extLst>
              <a:ext uri="{FF2B5EF4-FFF2-40B4-BE49-F238E27FC236}">
                <a16:creationId xmlns:a16="http://schemas.microsoft.com/office/drawing/2014/main" id="{257AABDC-3B4E-4FE2-BFA6-C1FEC02F2448}"/>
              </a:ext>
            </a:extLst>
          </p:cNvPr>
          <p:cNvSpPr>
            <a:spLocks noGrp="1"/>
          </p:cNvSpPr>
          <p:nvPr>
            <p:ph idx="1"/>
          </p:nvPr>
        </p:nvSpPr>
        <p:spPr/>
        <p:txBody>
          <a:bodyPr/>
          <a:lstStyle/>
          <a:p>
            <a:r>
              <a:rPr lang="en-GB" dirty="0"/>
              <a:t>The recent interest in the ‘Black Liver Matter’ movement has led to the scrutiny of many public status and monuments as to whether the attributed person deserves to be kept up due to there links to the slave trade and racism.</a:t>
            </a:r>
          </a:p>
          <a:p>
            <a:r>
              <a:rPr lang="en-GB" dirty="0"/>
              <a:t>Plaques are in the public domain and thus should also undergo the same scrutiny.</a:t>
            </a:r>
          </a:p>
          <a:p>
            <a:r>
              <a:rPr lang="en-GB" dirty="0"/>
              <a:t>It is also of interest to see the diversity of those commemorated on the plaques to observe the extend of implicit and explicit bias’s.</a:t>
            </a:r>
          </a:p>
        </p:txBody>
      </p:sp>
    </p:spTree>
    <p:extLst>
      <p:ext uri="{BB962C8B-B14F-4D97-AF65-F5344CB8AC3E}">
        <p14:creationId xmlns:p14="http://schemas.microsoft.com/office/powerpoint/2010/main" val="604038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E3BC5-6ABD-46A8-8F95-D9BBB00103CD}"/>
              </a:ext>
            </a:extLst>
          </p:cNvPr>
          <p:cNvSpPr>
            <a:spLocks noGrp="1"/>
          </p:cNvSpPr>
          <p:nvPr>
            <p:ph type="title"/>
          </p:nvPr>
        </p:nvSpPr>
        <p:spPr/>
        <p:txBody>
          <a:bodyPr/>
          <a:lstStyle/>
          <a:p>
            <a:r>
              <a:rPr lang="en-GB" dirty="0"/>
              <a:t>Who, what, where</a:t>
            </a:r>
          </a:p>
        </p:txBody>
      </p:sp>
      <p:sp>
        <p:nvSpPr>
          <p:cNvPr id="3" name="Content Placeholder 2">
            <a:extLst>
              <a:ext uri="{FF2B5EF4-FFF2-40B4-BE49-F238E27FC236}">
                <a16:creationId xmlns:a16="http://schemas.microsoft.com/office/drawing/2014/main" id="{775A01C4-C29E-4F6A-AAB7-826A1B6B0F29}"/>
              </a:ext>
            </a:extLst>
          </p:cNvPr>
          <p:cNvSpPr>
            <a:spLocks noGrp="1"/>
          </p:cNvSpPr>
          <p:nvPr>
            <p:ph idx="1"/>
          </p:nvPr>
        </p:nvSpPr>
        <p:spPr/>
        <p:txBody>
          <a:bodyPr/>
          <a:lstStyle/>
          <a:p>
            <a:r>
              <a:rPr lang="en-GB" dirty="0"/>
              <a:t>This report will look at individuals commemorated by plaques found in the London on the </a:t>
            </a:r>
            <a:r>
              <a:rPr lang="en-GB" dirty="0">
                <a:hlinkClick r:id="rId2"/>
              </a:rPr>
              <a:t>http://openplaques.org/</a:t>
            </a:r>
            <a:r>
              <a:rPr lang="en-GB" dirty="0"/>
              <a:t> database.</a:t>
            </a:r>
          </a:p>
          <a:p>
            <a:r>
              <a:rPr lang="en-GB" dirty="0"/>
              <a:t>The aim is to investigate the diversity of those commemorated on plaques in London and to identify those who have links to the slave trade.</a:t>
            </a:r>
          </a:p>
          <a:p>
            <a:endParaRPr lang="en-GB" dirty="0"/>
          </a:p>
        </p:txBody>
      </p:sp>
    </p:spTree>
    <p:extLst>
      <p:ext uri="{BB962C8B-B14F-4D97-AF65-F5344CB8AC3E}">
        <p14:creationId xmlns:p14="http://schemas.microsoft.com/office/powerpoint/2010/main" val="2173436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4AD2-E6EE-4297-8B75-54EFD2BDD565}"/>
              </a:ext>
            </a:extLst>
          </p:cNvPr>
          <p:cNvSpPr>
            <a:spLocks noGrp="1"/>
          </p:cNvSpPr>
          <p:nvPr>
            <p:ph type="title"/>
          </p:nvPr>
        </p:nvSpPr>
        <p:spPr/>
        <p:txBody>
          <a:bodyPr/>
          <a:lstStyle/>
          <a:p>
            <a:r>
              <a:rPr lang="en-GB" dirty="0"/>
              <a:t>When</a:t>
            </a:r>
          </a:p>
        </p:txBody>
      </p:sp>
      <p:sp>
        <p:nvSpPr>
          <p:cNvPr id="3" name="Content Placeholder 2">
            <a:extLst>
              <a:ext uri="{FF2B5EF4-FFF2-40B4-BE49-F238E27FC236}">
                <a16:creationId xmlns:a16="http://schemas.microsoft.com/office/drawing/2014/main" id="{70062A91-7C83-4408-9E20-1EDB7BC20F66}"/>
              </a:ext>
            </a:extLst>
          </p:cNvPr>
          <p:cNvSpPr>
            <a:spLocks noGrp="1"/>
          </p:cNvSpPr>
          <p:nvPr>
            <p:ph idx="1"/>
          </p:nvPr>
        </p:nvSpPr>
        <p:spPr/>
        <p:txBody>
          <a:bodyPr/>
          <a:lstStyle/>
          <a:p>
            <a:r>
              <a:rPr lang="en-GB" dirty="0"/>
              <a:t>This report is a side project of the </a:t>
            </a:r>
            <a:r>
              <a:rPr lang="en-GB" dirty="0" err="1"/>
              <a:t>openplaques</a:t>
            </a:r>
            <a:r>
              <a:rPr lang="en-GB" dirty="0"/>
              <a:t> open source repository.</a:t>
            </a:r>
          </a:p>
          <a:p>
            <a:r>
              <a:rPr lang="en-GB" dirty="0"/>
              <a:t>Work on the report was done from: 11-06-2020 to 07-07-2020</a:t>
            </a:r>
          </a:p>
          <a:p>
            <a:endParaRPr lang="en-GB" dirty="0"/>
          </a:p>
        </p:txBody>
      </p:sp>
    </p:spTree>
    <p:extLst>
      <p:ext uri="{BB962C8B-B14F-4D97-AF65-F5344CB8AC3E}">
        <p14:creationId xmlns:p14="http://schemas.microsoft.com/office/powerpoint/2010/main" val="2118411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1A9D9-6689-4E28-99F7-E027B0AAE0E5}"/>
              </a:ext>
            </a:extLst>
          </p:cNvPr>
          <p:cNvSpPr>
            <a:spLocks noGrp="1"/>
          </p:cNvSpPr>
          <p:nvPr>
            <p:ph type="title"/>
          </p:nvPr>
        </p:nvSpPr>
        <p:spPr/>
        <p:txBody>
          <a:bodyPr/>
          <a:lstStyle/>
          <a:p>
            <a:r>
              <a:rPr lang="en-GB" dirty="0"/>
              <a:t>How – diversity of plaques In London</a:t>
            </a:r>
          </a:p>
        </p:txBody>
      </p:sp>
      <p:sp>
        <p:nvSpPr>
          <p:cNvPr id="3" name="Content Placeholder 2">
            <a:extLst>
              <a:ext uri="{FF2B5EF4-FFF2-40B4-BE49-F238E27FC236}">
                <a16:creationId xmlns:a16="http://schemas.microsoft.com/office/drawing/2014/main" id="{27616CBE-9053-492E-8D75-175BA4EC8743}"/>
              </a:ext>
            </a:extLst>
          </p:cNvPr>
          <p:cNvSpPr>
            <a:spLocks noGrp="1"/>
          </p:cNvSpPr>
          <p:nvPr>
            <p:ph idx="1"/>
          </p:nvPr>
        </p:nvSpPr>
        <p:spPr>
          <a:xfrm>
            <a:off x="655808" y="1935801"/>
            <a:ext cx="3813793" cy="4292600"/>
          </a:xfrm>
        </p:spPr>
        <p:txBody>
          <a:bodyPr>
            <a:normAutofit/>
          </a:bodyPr>
          <a:lstStyle/>
          <a:p>
            <a:r>
              <a:rPr lang="en-GB" dirty="0"/>
              <a:t>To retrieve the ethnicity of whose on the plaques, I used a </a:t>
            </a:r>
            <a:r>
              <a:rPr lang="en-GB" dirty="0" err="1"/>
              <a:t>qwikidata</a:t>
            </a:r>
            <a:r>
              <a:rPr lang="en-GB" dirty="0"/>
              <a:t> </a:t>
            </a:r>
            <a:r>
              <a:rPr lang="en-GB" dirty="0" err="1"/>
              <a:t>api</a:t>
            </a:r>
            <a:r>
              <a:rPr lang="en-GB" dirty="0"/>
              <a:t> to fetch data from the </a:t>
            </a:r>
            <a:r>
              <a:rPr lang="en-GB" dirty="0" err="1"/>
              <a:t>wikidata</a:t>
            </a:r>
            <a:r>
              <a:rPr lang="en-GB" dirty="0"/>
              <a:t> database for individual on the plaques.</a:t>
            </a:r>
          </a:p>
          <a:p>
            <a:r>
              <a:rPr lang="en-GB" dirty="0"/>
              <a:t>Not all entries had ethnicity fields as a property so the chart could be unreliable if there are correlations to the entry being there e.g. if the entry is more likely to be there if the individual is say White British.</a:t>
            </a:r>
          </a:p>
          <a:p>
            <a:r>
              <a:rPr lang="en-GB" dirty="0"/>
              <a:t>The chart shows the overwhelming majority of those commemorated are British/English.</a:t>
            </a:r>
          </a:p>
        </p:txBody>
      </p:sp>
      <p:grpSp>
        <p:nvGrpSpPr>
          <p:cNvPr id="5" name="Group 4">
            <a:extLst>
              <a:ext uri="{FF2B5EF4-FFF2-40B4-BE49-F238E27FC236}">
                <a16:creationId xmlns:a16="http://schemas.microsoft.com/office/drawing/2014/main" id="{53810FE8-716C-420B-88FF-9064AB67D7A3}"/>
              </a:ext>
            </a:extLst>
          </p:cNvPr>
          <p:cNvGrpSpPr/>
          <p:nvPr/>
        </p:nvGrpSpPr>
        <p:grpSpPr>
          <a:xfrm>
            <a:off x="4567115" y="1935800"/>
            <a:ext cx="6959600" cy="4292600"/>
            <a:chOff x="800100" y="3568700"/>
            <a:chExt cx="5961187" cy="3111500"/>
          </a:xfrm>
        </p:grpSpPr>
        <p:sp>
          <p:nvSpPr>
            <p:cNvPr id="6" name="Rectangle 5">
              <a:extLst>
                <a:ext uri="{FF2B5EF4-FFF2-40B4-BE49-F238E27FC236}">
                  <a16:creationId xmlns:a16="http://schemas.microsoft.com/office/drawing/2014/main" id="{6213E599-8E1E-4329-AE79-3D7D9C4351C7}"/>
                </a:ext>
              </a:extLst>
            </p:cNvPr>
            <p:cNvSpPr/>
            <p:nvPr/>
          </p:nvSpPr>
          <p:spPr>
            <a:xfrm>
              <a:off x="800100" y="3568700"/>
              <a:ext cx="5961187" cy="31115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pic>
          <p:nvPicPr>
            <p:cNvPr id="7" name="Picture 6" descr="A screenshot of a cell phone&#10;&#10;Description automatically generated">
              <a:extLst>
                <a:ext uri="{FF2B5EF4-FFF2-40B4-BE49-F238E27FC236}">
                  <a16:creationId xmlns:a16="http://schemas.microsoft.com/office/drawing/2014/main" id="{9782A791-14F1-40F1-ABB2-B9171CF91FE7}"/>
                </a:ext>
              </a:extLst>
            </p:cNvPr>
            <p:cNvPicPr>
              <a:picLocks noChangeAspect="1"/>
            </p:cNvPicPr>
            <p:nvPr/>
          </p:nvPicPr>
          <p:blipFill>
            <a:blip r:embed="rId2"/>
            <a:stretch>
              <a:fillRect/>
            </a:stretch>
          </p:blipFill>
          <p:spPr>
            <a:xfrm>
              <a:off x="977900" y="3651249"/>
              <a:ext cx="5522063" cy="2946401"/>
            </a:xfrm>
            <a:prstGeom prst="rect">
              <a:avLst/>
            </a:prstGeom>
          </p:spPr>
        </p:pic>
      </p:grpSp>
    </p:spTree>
    <p:extLst>
      <p:ext uri="{BB962C8B-B14F-4D97-AF65-F5344CB8AC3E}">
        <p14:creationId xmlns:p14="http://schemas.microsoft.com/office/powerpoint/2010/main" val="394223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74CF3-D2F5-4319-AC4C-7E33DBCD5888}"/>
              </a:ext>
            </a:extLst>
          </p:cNvPr>
          <p:cNvSpPr>
            <a:spLocks noGrp="1"/>
          </p:cNvSpPr>
          <p:nvPr>
            <p:ph type="title"/>
          </p:nvPr>
        </p:nvSpPr>
        <p:spPr/>
        <p:txBody>
          <a:bodyPr/>
          <a:lstStyle/>
          <a:p>
            <a:r>
              <a:rPr lang="en-GB" dirty="0"/>
              <a:t>How – individuals with links to the slave trade</a:t>
            </a:r>
          </a:p>
        </p:txBody>
      </p:sp>
      <p:sp>
        <p:nvSpPr>
          <p:cNvPr id="3" name="Content Placeholder 2">
            <a:extLst>
              <a:ext uri="{FF2B5EF4-FFF2-40B4-BE49-F238E27FC236}">
                <a16:creationId xmlns:a16="http://schemas.microsoft.com/office/drawing/2014/main" id="{A461D00C-DD94-43C2-B1B9-7571434046AC}"/>
              </a:ext>
            </a:extLst>
          </p:cNvPr>
          <p:cNvSpPr>
            <a:spLocks noGrp="1"/>
          </p:cNvSpPr>
          <p:nvPr>
            <p:ph idx="1"/>
          </p:nvPr>
        </p:nvSpPr>
        <p:spPr/>
        <p:txBody>
          <a:bodyPr/>
          <a:lstStyle/>
          <a:p>
            <a:r>
              <a:rPr lang="en-GB" dirty="0"/>
              <a:t>To identify bad actors I made a scoring system taking into account the following:</a:t>
            </a:r>
          </a:p>
          <a:p>
            <a:pPr lvl="1"/>
            <a:r>
              <a:rPr lang="en-GB" dirty="0"/>
              <a:t>The presence of certain words on their Wikipedia pages</a:t>
            </a:r>
          </a:p>
          <a:p>
            <a:pPr lvl="1"/>
            <a:r>
              <a:rPr lang="en-GB" dirty="0"/>
              <a:t>Whether they appear on the slave owner list on Wikipedia or </a:t>
            </a:r>
            <a:r>
              <a:rPr lang="en-GB" dirty="0" err="1"/>
              <a:t>Wikidata</a:t>
            </a:r>
            <a:endParaRPr lang="en-GB" dirty="0"/>
          </a:p>
          <a:p>
            <a:pPr lvl="1"/>
            <a:r>
              <a:rPr lang="en-GB" dirty="0"/>
              <a:t>Whether they appear on the abolitionist list on Wikipedia</a:t>
            </a:r>
          </a:p>
          <a:p>
            <a:pPr lvl="1"/>
            <a:r>
              <a:rPr lang="en-GB" dirty="0"/>
              <a:t>Ethnicity</a:t>
            </a:r>
          </a:p>
          <a:p>
            <a:pPr lvl="1"/>
            <a:r>
              <a:rPr lang="en-GB" dirty="0"/>
              <a:t>Birth period</a:t>
            </a:r>
          </a:p>
          <a:p>
            <a:r>
              <a:rPr lang="en-GB" dirty="0"/>
              <a:t>The above criteria gave both positive and negative scores (higher the score the worse).</a:t>
            </a:r>
          </a:p>
          <a:p>
            <a:r>
              <a:rPr lang="en-GB" dirty="0"/>
              <a:t>Words such as ‘poet’/’author’/’composer’ appearing on the Wikipedia pages reduced the score, assuming the correlation that most poets/writers/… were against slavery.</a:t>
            </a:r>
          </a:p>
          <a:p>
            <a:pPr lvl="1"/>
            <a:endParaRPr lang="en-GB" dirty="0"/>
          </a:p>
        </p:txBody>
      </p:sp>
    </p:spTree>
    <p:extLst>
      <p:ext uri="{BB962C8B-B14F-4D97-AF65-F5344CB8AC3E}">
        <p14:creationId xmlns:p14="http://schemas.microsoft.com/office/powerpoint/2010/main" val="3328646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967C-B230-48CC-8F84-7CDBF7898431}"/>
              </a:ext>
            </a:extLst>
          </p:cNvPr>
          <p:cNvSpPr>
            <a:spLocks noGrp="1"/>
          </p:cNvSpPr>
          <p:nvPr>
            <p:ph type="title"/>
          </p:nvPr>
        </p:nvSpPr>
        <p:spPr/>
        <p:txBody>
          <a:bodyPr/>
          <a:lstStyle/>
          <a:p>
            <a:r>
              <a:rPr lang="en-GB" dirty="0"/>
              <a:t>How – individuals with links to the slave trade</a:t>
            </a:r>
          </a:p>
        </p:txBody>
      </p:sp>
      <p:sp>
        <p:nvSpPr>
          <p:cNvPr id="3" name="Content Placeholder 2">
            <a:extLst>
              <a:ext uri="{FF2B5EF4-FFF2-40B4-BE49-F238E27FC236}">
                <a16:creationId xmlns:a16="http://schemas.microsoft.com/office/drawing/2014/main" id="{6487CF09-47FB-43BD-9B8F-F3F4BC98C3D9}"/>
              </a:ext>
            </a:extLst>
          </p:cNvPr>
          <p:cNvSpPr>
            <a:spLocks noGrp="1"/>
          </p:cNvSpPr>
          <p:nvPr>
            <p:ph idx="1"/>
          </p:nvPr>
        </p:nvSpPr>
        <p:spPr/>
        <p:txBody>
          <a:bodyPr/>
          <a:lstStyle/>
          <a:p>
            <a:r>
              <a:rPr lang="en-GB" dirty="0"/>
              <a:t>The </a:t>
            </a:r>
          </a:p>
        </p:txBody>
      </p:sp>
    </p:spTree>
    <p:extLst>
      <p:ext uri="{BB962C8B-B14F-4D97-AF65-F5344CB8AC3E}">
        <p14:creationId xmlns:p14="http://schemas.microsoft.com/office/powerpoint/2010/main" val="2964064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7195-C384-49F5-A35D-E7A85AA14257}"/>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F2619B6D-1867-4860-9893-EE653B091F6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741771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Famous event in history presentation_AAS_v4" id="{885A6F1E-651B-4F15-A7C5-F8866BEBEDBA}" vid="{A424914B-CB64-4CFE-A131-6ACB64D36A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6277B9-27DA-47CA-9593-62E4BB44AB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C94942-C689-461B-8649-1FD863C6BA2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8C25A74-1E0C-4362-AFA3-6197BD285F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0</TotalTime>
  <Words>414</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Corbel</vt:lpstr>
      <vt:lpstr>Celestial</vt:lpstr>
      <vt:lpstr>The diversity of plaques in London and identifying ‘bad actors’</vt:lpstr>
      <vt:lpstr>Contents</vt:lpstr>
      <vt:lpstr>Why</vt:lpstr>
      <vt:lpstr>Who, what, where</vt:lpstr>
      <vt:lpstr>When</vt:lpstr>
      <vt:lpstr>How – diversity of plaques In London</vt:lpstr>
      <vt:lpstr>How – individuals with links to the slave trade</vt:lpstr>
      <vt:lpstr>How – individuals with links to the slave trade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2020-06-26T21:28:30Z</dcterms:created>
  <dcterms:modified xsi:type="dcterms:W3CDTF">2020-07-09T11:41:19Z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