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8" r:id="rId2"/>
    <p:sldId id="269" r:id="rId3"/>
    <p:sldId id="270" r:id="rId4"/>
    <p:sldId id="271" r:id="rId5"/>
    <p:sldId id="267" r:id="rId6"/>
    <p:sldId id="266" r:id="rId7"/>
    <p:sldId id="265" r:id="rId8"/>
    <p:sldId id="259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44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lang="en-US" sz="2400" b="0" strike="noStrike" spc="-1">
              <a:solidFill>
                <a:srgbClr val="5F5F5F"/>
              </a:solidFill>
              <a:latin typeface="Open Sans"/>
            </a:endParaRP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F245C0-49C0-439F-AABF-C26A7DAFCEBB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9"/>
          <p:cNvPicPr/>
          <p:nvPr/>
        </p:nvPicPr>
        <p:blipFill>
          <a:blip r:embed="rId2"/>
          <a:srcRect l="10458" t="34376" r="11112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>
            <a:noFill/>
          </a:ln>
        </p:spPr>
      </p:pic>
      <p:pic>
        <p:nvPicPr>
          <p:cNvPr id="87" name="Picture 40"/>
          <p:cNvPicPr/>
          <p:nvPr/>
        </p:nvPicPr>
        <p:blipFill>
          <a:blip r:embed="rId3"/>
          <a:srcRect l="648" r="14497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br>
              <a:rPr dirty="0"/>
            </a:br>
            <a:br>
              <a:rPr dirty="0"/>
            </a:br>
            <a:r>
              <a:rPr lang="en-US" sz="6000" b="0" strike="noStrike" spc="-1" dirty="0" err="1">
                <a:solidFill>
                  <a:srgbClr val="17325D"/>
                </a:solidFill>
                <a:latin typeface="Open Sans"/>
                <a:ea typeface="Open Sans"/>
              </a:rPr>
              <a:t>OpenHW</a:t>
            </a:r>
            <a:r>
              <a:rPr lang="en-US" sz="6000" b="0" strike="noStrike" spc="-1" dirty="0">
                <a:solidFill>
                  <a:srgbClr val="17325D"/>
                </a:solidFill>
                <a:latin typeface="Open Sans"/>
                <a:ea typeface="Open Sans"/>
              </a:rPr>
              <a:t> Group</a:t>
            </a:r>
            <a:br>
              <a:rPr dirty="0"/>
            </a:br>
            <a:r>
              <a:rPr lang="en-US" sz="3600" b="0" strike="noStrike" spc="-1" dirty="0">
                <a:solidFill>
                  <a:srgbClr val="17325D"/>
                </a:solidFill>
                <a:latin typeface="Open Sans"/>
                <a:ea typeface="Open Sans"/>
              </a:rPr>
              <a:t>EVK Options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60A049"/>
                </a:solidFill>
                <a:latin typeface="Orbitron"/>
                <a:ea typeface="Open Sans"/>
              </a:rPr>
              <a:t>QuickLogic Engineering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3DE369-0B99-420C-B5F9-14AA8F0BF368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2" name="Picture 10"/>
          <p:cNvPicPr/>
          <p:nvPr/>
        </p:nvPicPr>
        <p:blipFill>
          <a:blip r:embed="rId4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>
            <a:noFill/>
          </a:ln>
        </p:spPr>
      </p:pic>
      <p:sp>
        <p:nvSpPr>
          <p:cNvPr id="93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July 21,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53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4000" dirty="0">
                <a:solidFill>
                  <a:schemeClr val="tx1"/>
                </a:solidFill>
              </a:rPr>
              <a:t>Potential Candidates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A4C702-F227-4A46-A96A-98430D51222E}"/>
              </a:ext>
            </a:extLst>
          </p:cNvPr>
          <p:cNvSpPr txBox="1">
            <a:spLocks/>
          </p:cNvSpPr>
          <p:nvPr/>
        </p:nvSpPr>
        <p:spPr>
          <a:xfrm>
            <a:off x="596184" y="1228775"/>
            <a:ext cx="11299372" cy="49760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Size: Arduino or Feather</a:t>
            </a:r>
          </a:p>
          <a:p>
            <a:r>
              <a:rPr lang="en-US" altLang="en-US" sz="2400" dirty="0"/>
              <a:t>Power: isolation for </a:t>
            </a:r>
            <a:r>
              <a:rPr lang="en-US" sz="2400" dirty="0"/>
              <a:t>CORE-V-MCU-SOC</a:t>
            </a:r>
            <a:r>
              <a:rPr lang="en-US" altLang="en-US" sz="2400" dirty="0"/>
              <a:t> Core and IO power measurement header</a:t>
            </a:r>
          </a:p>
          <a:p>
            <a:r>
              <a:rPr lang="en-US" altLang="en-US" sz="2400" dirty="0"/>
              <a:t>Connectors for expansion:</a:t>
            </a:r>
          </a:p>
          <a:p>
            <a:pPr lvl="1"/>
            <a:r>
              <a:rPr lang="en-US" altLang="en-US" dirty="0"/>
              <a:t>USB Type C</a:t>
            </a:r>
          </a:p>
          <a:p>
            <a:pPr lvl="1"/>
            <a:r>
              <a:rPr lang="en-US" altLang="en-US" dirty="0"/>
              <a:t>QWIIC: I2C sensor modules</a:t>
            </a:r>
          </a:p>
          <a:p>
            <a:pPr lvl="1"/>
            <a:r>
              <a:rPr lang="en-US" altLang="en-US" dirty="0"/>
              <a:t>Breakout headers: using form-factor modules or blue-wiring to available IO</a:t>
            </a:r>
          </a:p>
          <a:p>
            <a:pPr lvl="1"/>
            <a:r>
              <a:rPr lang="en-US" altLang="en-US" dirty="0"/>
              <a:t>Arduino only: PMOD for </a:t>
            </a:r>
            <a:r>
              <a:rPr lang="en-US" altLang="en-US" dirty="0" err="1"/>
              <a:t>SPIm</a:t>
            </a:r>
            <a:r>
              <a:rPr lang="en-US" altLang="en-US" dirty="0"/>
              <a:t>, UART, Selected Parallel Camera Interface</a:t>
            </a:r>
          </a:p>
          <a:p>
            <a:r>
              <a:rPr lang="en-US" altLang="en-US" sz="2400" dirty="0"/>
              <a:t>On board devices:</a:t>
            </a:r>
          </a:p>
          <a:p>
            <a:pPr lvl="1"/>
            <a:r>
              <a:rPr lang="en-US" altLang="en-US" dirty="0"/>
              <a:t>SPI Flash device</a:t>
            </a:r>
          </a:p>
          <a:p>
            <a:pPr lvl="1"/>
            <a:r>
              <a:rPr lang="en-US" altLang="en-US" dirty="0"/>
              <a:t>I2C Accel sensor</a:t>
            </a:r>
          </a:p>
          <a:p>
            <a:pPr lvl="1"/>
            <a:r>
              <a:rPr lang="en-US" altLang="en-US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40646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4000" dirty="0">
                <a:solidFill>
                  <a:schemeClr val="tx1"/>
                </a:solidFill>
              </a:rPr>
              <a:t>Considerations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July 21,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3921F0-2ABC-44C3-AC2D-432108129B01}"/>
              </a:ext>
            </a:extLst>
          </p:cNvPr>
          <p:cNvSpPr txBox="1">
            <a:spLocks/>
          </p:cNvSpPr>
          <p:nvPr/>
        </p:nvSpPr>
        <p:spPr>
          <a:xfrm>
            <a:off x="446314" y="1228775"/>
            <a:ext cx="11299372" cy="49760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Standard form factor to take advantage of available modules for feature expansion</a:t>
            </a:r>
          </a:p>
          <a:p>
            <a:r>
              <a:rPr lang="en-US" altLang="en-US" sz="2400" dirty="0"/>
              <a:t>Large enough size to contain main functions: power, CORE-V-MCU-SOC, Wireless modules (example: </a:t>
            </a:r>
            <a:r>
              <a:rPr lang="en-US" altLang="en-US" sz="2400" dirty="0" err="1"/>
              <a:t>Silicons</a:t>
            </a:r>
            <a:r>
              <a:rPr lang="en-US" altLang="en-US" sz="2400" dirty="0"/>
              <a:t> Lab WGM160P), USB communication (example: SILAB), Flash device and expansion connections (IO)</a:t>
            </a:r>
          </a:p>
          <a:p>
            <a:r>
              <a:rPr lang="en-US" altLang="en-US" sz="2400" dirty="0"/>
              <a:t>PCB Cost: Small enough with 4-layers to keep bare board cost below $0.50 (in quantity of 1000)</a:t>
            </a:r>
          </a:p>
          <a:p>
            <a:r>
              <a:rPr lang="en-US" altLang="en-US" sz="2400" dirty="0"/>
              <a:t>Simple setup for out of the box evaluation (example: no expansive JTAG modules – only need USB cables)</a:t>
            </a:r>
          </a:p>
          <a:p>
            <a:r>
              <a:rPr lang="en-US" altLang="en-US" sz="2400" dirty="0"/>
              <a:t>Easy to add new HW functions (standard connector such as PMOD)</a:t>
            </a:r>
          </a:p>
          <a:p>
            <a:r>
              <a:rPr lang="en-US" altLang="en-US" sz="2400" dirty="0"/>
              <a:t>Support Battery? (non rechargeable)</a:t>
            </a:r>
          </a:p>
        </p:txBody>
      </p:sp>
    </p:spTree>
    <p:extLst>
      <p:ext uri="{BB962C8B-B14F-4D97-AF65-F5344CB8AC3E}">
        <p14:creationId xmlns:p14="http://schemas.microsoft.com/office/powerpoint/2010/main" val="26510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4000" dirty="0">
                <a:solidFill>
                  <a:schemeClr val="tx1"/>
                </a:solidFill>
              </a:rPr>
              <a:t>Example of Sizes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July 21,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C9498-1678-4392-98BE-7D1D888006DB}"/>
              </a:ext>
            </a:extLst>
          </p:cNvPr>
          <p:cNvGrpSpPr/>
          <p:nvPr/>
        </p:nvGrpSpPr>
        <p:grpSpPr>
          <a:xfrm>
            <a:off x="557719" y="1387096"/>
            <a:ext cx="10855206" cy="4421610"/>
            <a:chOff x="557719" y="1147864"/>
            <a:chExt cx="10855206" cy="44216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482156-BD6C-4400-963C-341B544A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57719" y="1147864"/>
              <a:ext cx="2892358" cy="2892358"/>
            </a:xfrm>
            <a:prstGeom prst="rect">
              <a:avLst/>
            </a:prstGeom>
          </p:spPr>
        </p:pic>
        <p:pic>
          <p:nvPicPr>
            <p:cNvPr id="10" name="Picture 9" descr="A close-up of a motherboard&#10;&#10;Description automatically generated with medium confidence">
              <a:extLst>
                <a:ext uri="{FF2B5EF4-FFF2-40B4-BE49-F238E27FC236}">
                  <a16:creationId xmlns:a16="http://schemas.microsoft.com/office/drawing/2014/main" id="{3D80637D-5207-404A-8974-5AD93EB4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66" y="1147864"/>
              <a:ext cx="3110738" cy="2075234"/>
            </a:xfrm>
            <a:prstGeom prst="rect">
              <a:avLst/>
            </a:prstGeom>
          </p:spPr>
        </p:pic>
        <p:pic>
          <p:nvPicPr>
            <p:cNvPr id="11" name="Picture 10" descr="A picture containing text, electronics, circuit&#10;&#10;Description automatically generated">
              <a:extLst>
                <a:ext uri="{FF2B5EF4-FFF2-40B4-BE49-F238E27FC236}">
                  <a16:creationId xmlns:a16="http://schemas.microsoft.com/office/drawing/2014/main" id="{30C568F6-8C91-483B-92A5-138D6757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7079640" y="1779897"/>
              <a:ext cx="4421610" cy="315754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40351-78EC-447C-B6ED-903D0ED1B7DD}"/>
                </a:ext>
              </a:extLst>
            </p:cNvPr>
            <p:cNvSpPr txBox="1"/>
            <p:nvPr/>
          </p:nvSpPr>
          <p:spPr>
            <a:xfrm>
              <a:off x="953309" y="4195779"/>
              <a:ext cx="2273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Feather form factor</a:t>
              </a:r>
            </a:p>
            <a:p>
              <a:pPr algn="ctr"/>
              <a:r>
                <a:rPr lang="en-US" sz="1200" b="1" dirty="0"/>
                <a:t>(22mm x 60mm – 4 layers)</a:t>
              </a:r>
            </a:p>
            <a:p>
              <a:pPr algn="ctr"/>
              <a:r>
                <a:rPr lang="en-US" sz="1200" b="1" dirty="0"/>
                <a:t>CORE-V-MCU-SOC only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99CFE4-E40A-49EC-B6BC-5B47996F43C6}"/>
                </a:ext>
              </a:extLst>
            </p:cNvPr>
            <p:cNvSpPr txBox="1"/>
            <p:nvPr/>
          </p:nvSpPr>
          <p:spPr>
            <a:xfrm>
              <a:off x="4300435" y="3404070"/>
              <a:ext cx="2273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Arduino form factor</a:t>
              </a:r>
            </a:p>
            <a:p>
              <a:pPr algn="ctr"/>
              <a:r>
                <a:rPr lang="en-US" sz="1200" b="1" dirty="0"/>
                <a:t>(55mm x 80mm – 4 layers)</a:t>
              </a:r>
            </a:p>
            <a:p>
              <a:pPr algn="ctr"/>
              <a:r>
                <a:rPr lang="en-US" sz="1200" b="1" dirty="0"/>
                <a:t>CORE-V-MCU-SOC + WIFI module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2417D-9D72-49FB-A430-63BC011CB4D6}"/>
                </a:ext>
              </a:extLst>
            </p:cNvPr>
            <p:cNvSpPr txBox="1"/>
            <p:nvPr/>
          </p:nvSpPr>
          <p:spPr>
            <a:xfrm rot="5400000">
              <a:off x="10045221" y="3198167"/>
              <a:ext cx="2273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custom size</a:t>
              </a:r>
            </a:p>
            <a:p>
              <a:pPr algn="ctr"/>
              <a:r>
                <a:rPr lang="en-US" sz="1200" b="1" dirty="0"/>
                <a:t>(82mm x 127mm – 2 layers)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3200" dirty="0">
                <a:solidFill>
                  <a:schemeClr val="tx1"/>
                </a:solidFill>
              </a:rPr>
              <a:t>Examples of based EVK block diagram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July 21,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43471-9F44-45F9-9EEC-9A8A892CD905}"/>
              </a:ext>
            </a:extLst>
          </p:cNvPr>
          <p:cNvGrpSpPr/>
          <p:nvPr/>
        </p:nvGrpSpPr>
        <p:grpSpPr>
          <a:xfrm>
            <a:off x="1573877" y="1396517"/>
            <a:ext cx="8182734" cy="4485786"/>
            <a:chOff x="808333" y="1486894"/>
            <a:chExt cx="8182734" cy="44857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BBBA0-BA4F-446E-AC0F-C95F50C86AAC}"/>
                </a:ext>
              </a:extLst>
            </p:cNvPr>
            <p:cNvSpPr/>
            <p:nvPr/>
          </p:nvSpPr>
          <p:spPr>
            <a:xfrm>
              <a:off x="2251348" y="3358664"/>
              <a:ext cx="1595336" cy="1569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WGM160P</a:t>
              </a:r>
            </a:p>
            <a:p>
              <a:pPr algn="ctr"/>
              <a:r>
                <a:rPr lang="en-US" dirty="0"/>
                <a:t>(WIFI)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0F4DC2-F7C8-41FB-BD98-1F119372B41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66692" y="4143362"/>
              <a:ext cx="13846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A5484B-FF69-4390-A508-BE38BFE1B456}"/>
                </a:ext>
              </a:extLst>
            </p:cNvPr>
            <p:cNvSpPr txBox="1"/>
            <p:nvPr/>
          </p:nvSpPr>
          <p:spPr>
            <a:xfrm>
              <a:off x="808333" y="3887653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733B9-9E1B-4FDE-9381-2F282F0D4909}"/>
                </a:ext>
              </a:extLst>
            </p:cNvPr>
            <p:cNvSpPr/>
            <p:nvPr/>
          </p:nvSpPr>
          <p:spPr>
            <a:xfrm>
              <a:off x="2251348" y="1552420"/>
              <a:ext cx="1270461" cy="10847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5V -&gt; 3.3V</a:t>
              </a:r>
            </a:p>
            <a:p>
              <a:pPr algn="ctr"/>
              <a:r>
                <a:rPr lang="en-US" dirty="0"/>
                <a:t>LDO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384E21-0A34-4B51-948B-941690F3CE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871" y="2094814"/>
              <a:ext cx="5974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5B1191A-7467-4853-936A-042F990D7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039" y="2107711"/>
              <a:ext cx="0" cy="203565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509C60-201C-492C-87D2-ABDBF4872D9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684" y="3699414"/>
              <a:ext cx="10597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06AEC7-C9B4-4A24-B69F-3CB0984A6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6684" y="4519723"/>
              <a:ext cx="1059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BE2355-CC4E-4709-A6D3-91CF25621840}"/>
                </a:ext>
              </a:extLst>
            </p:cNvPr>
            <p:cNvSpPr txBox="1"/>
            <p:nvPr/>
          </p:nvSpPr>
          <p:spPr>
            <a:xfrm>
              <a:off x="1650414" y="183071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5V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141122-2166-4AEA-8EA2-DAB0BE97B64A}"/>
                </a:ext>
              </a:extLst>
            </p:cNvPr>
            <p:cNvSpPr txBox="1"/>
            <p:nvPr/>
          </p:nvSpPr>
          <p:spPr>
            <a:xfrm>
              <a:off x="4126345" y="342900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I2C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2564F0-752B-451B-BC5C-3E2FE776E424}"/>
                </a:ext>
              </a:extLst>
            </p:cNvPr>
            <p:cNvSpPr txBox="1"/>
            <p:nvPr/>
          </p:nvSpPr>
          <p:spPr>
            <a:xfrm>
              <a:off x="4103527" y="4242724"/>
              <a:ext cx="600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UART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2637F7-A504-48AA-AE6F-05133F56A17F}"/>
                </a:ext>
              </a:extLst>
            </p:cNvPr>
            <p:cNvSpPr/>
            <p:nvPr/>
          </p:nvSpPr>
          <p:spPr>
            <a:xfrm>
              <a:off x="7579428" y="2856055"/>
              <a:ext cx="1270461" cy="10847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FLASH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FA928-B2BB-4318-8233-B5B254F0912E}"/>
                </a:ext>
              </a:extLst>
            </p:cNvPr>
            <p:cNvSpPr/>
            <p:nvPr/>
          </p:nvSpPr>
          <p:spPr>
            <a:xfrm>
              <a:off x="7597274" y="1486894"/>
              <a:ext cx="1270461" cy="10847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RGB LED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BB18E3-B9AC-4027-9C3D-70C4A4A13260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47" y="2059765"/>
              <a:ext cx="1059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686C9A-5099-4E86-A1F7-404A84D198A4}"/>
                </a:ext>
              </a:extLst>
            </p:cNvPr>
            <p:cNvSpPr txBox="1"/>
            <p:nvPr/>
          </p:nvSpPr>
          <p:spPr>
            <a:xfrm>
              <a:off x="6856367" y="1782766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730349-E390-4FB1-8D0D-DB82936870F6}"/>
                </a:ext>
              </a:extLst>
            </p:cNvPr>
            <p:cNvCxnSpPr>
              <a:cxnSpLocks/>
            </p:cNvCxnSpPr>
            <p:nvPr/>
          </p:nvCxnSpPr>
          <p:spPr>
            <a:xfrm>
              <a:off x="6513921" y="3429000"/>
              <a:ext cx="1059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9620B5-D752-494E-AF9C-8A6BD1289CDA}"/>
                </a:ext>
              </a:extLst>
            </p:cNvPr>
            <p:cNvSpPr txBox="1"/>
            <p:nvPr/>
          </p:nvSpPr>
          <p:spPr>
            <a:xfrm>
              <a:off x="6850641" y="31520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SPI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4C75CCD-EB22-4872-822F-B3E2D92C00A8}"/>
                </a:ext>
              </a:extLst>
            </p:cNvPr>
            <p:cNvCxnSpPr>
              <a:cxnSpLocks/>
            </p:cNvCxnSpPr>
            <p:nvPr/>
          </p:nvCxnSpPr>
          <p:spPr>
            <a:xfrm>
              <a:off x="6537493" y="4581654"/>
              <a:ext cx="10597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99959E-1006-43A3-9CC4-564E2FFAE6F3}"/>
                </a:ext>
              </a:extLst>
            </p:cNvPr>
            <p:cNvSpPr txBox="1"/>
            <p:nvPr/>
          </p:nvSpPr>
          <p:spPr>
            <a:xfrm>
              <a:off x="6940869" y="4304655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CD6A0C-0F70-48F4-8888-472D1F85D5FB}"/>
                </a:ext>
              </a:extLst>
            </p:cNvPr>
            <p:cNvSpPr txBox="1"/>
            <p:nvPr/>
          </p:nvSpPr>
          <p:spPr>
            <a:xfrm>
              <a:off x="7710263" y="444315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BE7A05-743D-42BE-9FBA-BF1B5B701A16}"/>
                </a:ext>
              </a:extLst>
            </p:cNvPr>
            <p:cNvSpPr txBox="1"/>
            <p:nvPr/>
          </p:nvSpPr>
          <p:spPr>
            <a:xfrm>
              <a:off x="2601754" y="5511015"/>
              <a:ext cx="6389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NOTE: include JTAG module on board? This increases the cost of PCB</a:t>
              </a:r>
            </a:p>
            <a:p>
              <a:r>
                <a:rPr lang="en-US" sz="1200" dirty="0"/>
                <a:t>NOTE: what standard applications beyond toggling LED to include (for I2C, SPI, UART, IO)?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D2FB14-F164-4B7F-95AE-8C9510C23A0F}"/>
                </a:ext>
              </a:extLst>
            </p:cNvPr>
            <p:cNvSpPr/>
            <p:nvPr/>
          </p:nvSpPr>
          <p:spPr>
            <a:xfrm>
              <a:off x="4924310" y="1486894"/>
              <a:ext cx="1780143" cy="3441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CORE-V-MCU-SOC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6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9"/>
          <p:cNvPicPr/>
          <p:nvPr/>
        </p:nvPicPr>
        <p:blipFill>
          <a:blip r:embed="rId2"/>
          <a:srcRect l="10458" t="34376" r="11112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>
            <a:noFill/>
          </a:ln>
        </p:spPr>
      </p:pic>
      <p:pic>
        <p:nvPicPr>
          <p:cNvPr id="87" name="Picture 40"/>
          <p:cNvPicPr/>
          <p:nvPr/>
        </p:nvPicPr>
        <p:blipFill>
          <a:blip r:embed="rId3"/>
          <a:srcRect l="648" r="14497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br>
              <a:rPr dirty="0"/>
            </a:br>
            <a:br>
              <a:rPr dirty="0"/>
            </a:br>
            <a:r>
              <a:rPr lang="en-US" sz="6000" b="0" strike="noStrike" spc="-1" dirty="0" err="1">
                <a:solidFill>
                  <a:srgbClr val="17325D"/>
                </a:solidFill>
                <a:latin typeface="Open Sans"/>
                <a:ea typeface="Open Sans"/>
              </a:rPr>
              <a:t>OpenHW</a:t>
            </a:r>
            <a:r>
              <a:rPr lang="en-US" sz="6000" b="0" strike="noStrike" spc="-1" dirty="0">
                <a:solidFill>
                  <a:srgbClr val="17325D"/>
                </a:solidFill>
                <a:latin typeface="Open Sans"/>
                <a:ea typeface="Open Sans"/>
              </a:rPr>
              <a:t> Group</a:t>
            </a:r>
            <a:br>
              <a:rPr dirty="0"/>
            </a:br>
            <a:r>
              <a:rPr lang="en-US" sz="3600" b="0" strike="noStrike" spc="-1" dirty="0">
                <a:solidFill>
                  <a:srgbClr val="17325D"/>
                </a:solidFill>
                <a:latin typeface="Open Sans"/>
                <a:ea typeface="Open Sans"/>
              </a:rPr>
              <a:t>EVK PCB Cost &amp; Options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60A049"/>
                </a:solidFill>
                <a:latin typeface="Orbitron"/>
                <a:ea typeface="Open Sans"/>
              </a:rPr>
              <a:t>QuickLogic Engineering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3DE369-0B99-420C-B5F9-14AA8F0BF368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2" name="Picture 10"/>
          <p:cNvPicPr/>
          <p:nvPr/>
        </p:nvPicPr>
        <p:blipFill>
          <a:blip r:embed="rId4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>
            <a:noFill/>
          </a:ln>
        </p:spPr>
      </p:pic>
      <p:sp>
        <p:nvSpPr>
          <p:cNvPr id="93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8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28685" y="165193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3200" dirty="0">
                <a:solidFill>
                  <a:schemeClr val="tx1"/>
                </a:solidFill>
              </a:rPr>
              <a:t>Cost Factors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FF8D899-7109-46BA-AC18-2D410E718B03}"/>
              </a:ext>
            </a:extLst>
          </p:cNvPr>
          <p:cNvSpPr txBox="1">
            <a:spLocks/>
          </p:cNvSpPr>
          <p:nvPr/>
        </p:nvSpPr>
        <p:spPr>
          <a:xfrm>
            <a:off x="510363" y="993262"/>
            <a:ext cx="10520917" cy="49760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Exotic parts: hard to find parts or specialize parts such as IC socket, high-speed ADC, high speed (giga Hz connectors) and special assembly instructions</a:t>
            </a:r>
          </a:p>
          <a:p>
            <a:r>
              <a:rPr lang="en-US" altLang="en-US" sz="2000" dirty="0"/>
              <a:t># of Parts (functions): Number of parts contributes to total BOM cost plus assembly cost</a:t>
            </a:r>
          </a:p>
          <a:p>
            <a:r>
              <a:rPr lang="en-US" altLang="en-US" sz="2000" dirty="0"/>
              <a:t>Assembly cost – items that contributed to assembly cost are:</a:t>
            </a:r>
          </a:p>
          <a:p>
            <a:pPr lvl="1"/>
            <a:r>
              <a:rPr lang="en-US" altLang="en-US" sz="2000" dirty="0"/>
              <a:t>Special assembly instructions (density of parts or special temp profiles)</a:t>
            </a:r>
          </a:p>
          <a:p>
            <a:pPr lvl="1"/>
            <a:r>
              <a:rPr lang="en-US" altLang="en-US" sz="2000" dirty="0"/>
              <a:t>Components on both side of the boards</a:t>
            </a:r>
          </a:p>
          <a:p>
            <a:pPr lvl="1"/>
            <a:r>
              <a:rPr lang="en-US" altLang="en-US" sz="2000" dirty="0"/>
              <a:t>Mix of surface mount and thru-hole parts</a:t>
            </a:r>
          </a:p>
          <a:p>
            <a:pPr lvl="1"/>
            <a:r>
              <a:rPr lang="en-US" altLang="en-US" sz="2000" dirty="0"/>
              <a:t>Total # of solder pins</a:t>
            </a:r>
          </a:p>
          <a:p>
            <a:r>
              <a:rPr lang="en-US" altLang="en-US" sz="2000" dirty="0"/>
              <a:t>PCB cost – items that contributed to PCB cost are:</a:t>
            </a:r>
          </a:p>
          <a:p>
            <a:pPr lvl="1"/>
            <a:r>
              <a:rPr lang="en-US" altLang="en-US" sz="2000" dirty="0"/>
              <a:t>Special materials (impedance control / high speed)</a:t>
            </a:r>
          </a:p>
          <a:p>
            <a:pPr lvl="1"/>
            <a:r>
              <a:rPr lang="en-US" altLang="en-US" sz="2000" dirty="0"/>
              <a:t>Special making process (buried via, BGA fine pitch (&lt; 0.5))</a:t>
            </a:r>
          </a:p>
          <a:p>
            <a:pPr lvl="1"/>
            <a:r>
              <a:rPr lang="en-US" altLang="en-US" sz="2000" dirty="0"/>
              <a:t>Size</a:t>
            </a:r>
          </a:p>
          <a:p>
            <a:pPr lvl="1"/>
            <a:r>
              <a:rPr lang="en-US" altLang="en-US" sz="2000" dirty="0"/>
              <a:t># Layers</a:t>
            </a:r>
          </a:p>
        </p:txBody>
      </p:sp>
    </p:spTree>
    <p:extLst>
      <p:ext uri="{BB962C8B-B14F-4D97-AF65-F5344CB8AC3E}">
        <p14:creationId xmlns:p14="http://schemas.microsoft.com/office/powerpoint/2010/main" val="263120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237449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3200" dirty="0">
                <a:solidFill>
                  <a:schemeClr val="tx1"/>
                </a:solidFill>
              </a:rPr>
              <a:t>Some examples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8C96F-01EB-4FE1-9E9E-735784306B1F}"/>
              </a:ext>
            </a:extLst>
          </p:cNvPr>
          <p:cNvGrpSpPr/>
          <p:nvPr/>
        </p:nvGrpSpPr>
        <p:grpSpPr>
          <a:xfrm>
            <a:off x="1558761" y="852761"/>
            <a:ext cx="9173896" cy="5372129"/>
            <a:chOff x="1569394" y="714538"/>
            <a:chExt cx="9173896" cy="5372129"/>
          </a:xfrm>
        </p:grpSpPr>
        <p:pic>
          <p:nvPicPr>
            <p:cNvPr id="10" name="Picture 9" descr="A picture containing text, electronics, circuit&#10;&#10;Description automatically generated">
              <a:extLst>
                <a:ext uri="{FF2B5EF4-FFF2-40B4-BE49-F238E27FC236}">
                  <a16:creationId xmlns:a16="http://schemas.microsoft.com/office/drawing/2014/main" id="{8A1FB008-F0C3-4058-9614-91976D08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94" y="945371"/>
              <a:ext cx="8311931" cy="49775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274CD-EE4A-4EB7-8824-62146D8A1D4F}"/>
                </a:ext>
              </a:extLst>
            </p:cNvPr>
            <p:cNvSpPr txBox="1"/>
            <p:nvPr/>
          </p:nvSpPr>
          <p:spPr>
            <a:xfrm>
              <a:off x="1764908" y="1082926"/>
              <a:ext cx="2619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S3 Characterization Bench Board</a:t>
              </a:r>
            </a:p>
            <a:p>
              <a:pPr algn="ctr"/>
              <a:r>
                <a:rPr lang="en-US" sz="1200" b="1" dirty="0"/>
                <a:t>(128mm x 150mm – 10 layers)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B6B98-E494-4D6A-B7B7-2A27F1409918}"/>
                </a:ext>
              </a:extLst>
            </p:cNvPr>
            <p:cNvSpPr txBox="1"/>
            <p:nvPr/>
          </p:nvSpPr>
          <p:spPr>
            <a:xfrm>
              <a:off x="4789965" y="5625002"/>
              <a:ext cx="2255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Arnold1 EVK</a:t>
              </a:r>
            </a:p>
            <a:p>
              <a:pPr algn="ctr"/>
              <a:r>
                <a:rPr lang="en-US" sz="1200" b="1" dirty="0"/>
                <a:t>(128mm x 220mm – 6 layers)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368C4E-1209-413D-B9FA-77B35AAA45BD}"/>
                </a:ext>
              </a:extLst>
            </p:cNvPr>
            <p:cNvSpPr txBox="1"/>
            <p:nvPr/>
          </p:nvSpPr>
          <p:spPr>
            <a:xfrm>
              <a:off x="7199678" y="714538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S3 Arduino form factor</a:t>
              </a:r>
            </a:p>
            <a:p>
              <a:pPr algn="ctr"/>
              <a:r>
                <a:rPr lang="en-US" sz="1200" b="1" dirty="0"/>
                <a:t>(52mm x 95mm – 6 layers)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52C986-2220-4EAD-A3B1-A53F7A4448F7}"/>
                </a:ext>
              </a:extLst>
            </p:cNvPr>
            <p:cNvSpPr txBox="1"/>
            <p:nvPr/>
          </p:nvSpPr>
          <p:spPr>
            <a:xfrm>
              <a:off x="9260732" y="2094604"/>
              <a:ext cx="1482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Thing+ Feather form factor</a:t>
              </a:r>
            </a:p>
            <a:p>
              <a:pPr algn="ctr"/>
              <a:r>
                <a:rPr lang="en-US" sz="1200" b="1" dirty="0"/>
                <a:t>(22mm x 70mm – 6 layers)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328C4-72B6-4A4D-A602-B01F0C722019}"/>
                </a:ext>
              </a:extLst>
            </p:cNvPr>
            <p:cNvSpPr txBox="1"/>
            <p:nvPr/>
          </p:nvSpPr>
          <p:spPr>
            <a:xfrm>
              <a:off x="7677656" y="5625002"/>
              <a:ext cx="158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Nexys A7</a:t>
              </a:r>
            </a:p>
            <a:p>
              <a:pPr algn="ctr"/>
              <a:r>
                <a:rPr lang="en-US" sz="1200" b="1" dirty="0"/>
                <a:t>(110mm x 122mm)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1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3200" dirty="0">
                <a:solidFill>
                  <a:schemeClr val="tx1"/>
                </a:solidFill>
              </a:rPr>
              <a:t>PCB and Assembly Cost (no Parts)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1D657D1-380C-406C-BD49-E63CE1D7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95128"/>
              </p:ext>
            </p:extLst>
          </p:nvPr>
        </p:nvGraphicFramePr>
        <p:xfrm>
          <a:off x="637724" y="1281947"/>
          <a:ext cx="1055775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652">
                  <a:extLst>
                    <a:ext uri="{9D8B030D-6E8A-4147-A177-3AD203B41FA5}">
                      <a16:colId xmlns:a16="http://schemas.microsoft.com/office/drawing/2014/main" val="998311120"/>
                    </a:ext>
                  </a:extLst>
                </a:gridCol>
                <a:gridCol w="2237362">
                  <a:extLst>
                    <a:ext uri="{9D8B030D-6E8A-4147-A177-3AD203B41FA5}">
                      <a16:colId xmlns:a16="http://schemas.microsoft.com/office/drawing/2014/main" val="1840981630"/>
                    </a:ext>
                  </a:extLst>
                </a:gridCol>
                <a:gridCol w="2049294">
                  <a:extLst>
                    <a:ext uri="{9D8B030D-6E8A-4147-A177-3AD203B41FA5}">
                      <a16:colId xmlns:a16="http://schemas.microsoft.com/office/drawing/2014/main" val="2790651364"/>
                    </a:ext>
                  </a:extLst>
                </a:gridCol>
                <a:gridCol w="4377444">
                  <a:extLst>
                    <a:ext uri="{9D8B030D-6E8A-4147-A177-3AD203B41FA5}">
                      <a16:colId xmlns:a16="http://schemas.microsoft.com/office/drawing/2014/main" val="186764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9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 assembly cost $1.30 for S3 QFN; minimum thru hole components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passes assembly + thru holes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passes assembly + thru holes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Arnold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 holes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Nexys 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to be similar to Arnold1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269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70CF20-D1D4-4325-90BE-F330C67D89FE}"/>
              </a:ext>
            </a:extLst>
          </p:cNvPr>
          <p:cNvSpPr txBox="1">
            <a:spLocks/>
          </p:cNvSpPr>
          <p:nvPr/>
        </p:nvSpPr>
        <p:spPr>
          <a:xfrm>
            <a:off x="579779" y="4229454"/>
            <a:ext cx="11299372" cy="16691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Assumption</a:t>
            </a:r>
          </a:p>
          <a:p>
            <a:r>
              <a:rPr lang="en-US" altLang="en-US" sz="2400" dirty="0"/>
              <a:t>Volume: 250</a:t>
            </a:r>
          </a:p>
          <a:p>
            <a:r>
              <a:rPr lang="en-US" altLang="en-US" sz="2400" dirty="0"/>
              <a:t>No additional cost due to procurement</a:t>
            </a:r>
          </a:p>
          <a:p>
            <a:r>
              <a:rPr lang="en-US" altLang="en-US" sz="2400" dirty="0"/>
              <a:t>Cost does not include manufacturing setup, making stencil, handling</a:t>
            </a:r>
          </a:p>
        </p:txBody>
      </p:sp>
    </p:spTree>
    <p:extLst>
      <p:ext uri="{BB962C8B-B14F-4D97-AF65-F5344CB8AC3E}">
        <p14:creationId xmlns:p14="http://schemas.microsoft.com/office/powerpoint/2010/main" val="166164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defTabSz="914400"/>
            <a:r>
              <a:rPr lang="en-US" altLang="en-US" sz="4000" dirty="0">
                <a:solidFill>
                  <a:schemeClr val="tx1"/>
                </a:solidFill>
              </a:rPr>
              <a:t>Benefits Analysis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5F5F5F"/>
                </a:solidFill>
                <a:latin typeface="Open Sans"/>
                <a:ea typeface="Open Sans"/>
              </a:rPr>
              <a:t>June 15, 2021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F2C585-AC9D-4197-BCE5-642899EBEDEA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586F653-03A8-4A82-9956-39747F416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50468"/>
              </p:ext>
            </p:extLst>
          </p:nvPr>
        </p:nvGraphicFramePr>
        <p:xfrm>
          <a:off x="621211" y="1488791"/>
          <a:ext cx="10246469" cy="40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652">
                  <a:extLst>
                    <a:ext uri="{9D8B030D-6E8A-4147-A177-3AD203B41FA5}">
                      <a16:colId xmlns:a16="http://schemas.microsoft.com/office/drawing/2014/main" val="998311120"/>
                    </a:ext>
                  </a:extLst>
                </a:gridCol>
                <a:gridCol w="3988341">
                  <a:extLst>
                    <a:ext uri="{9D8B030D-6E8A-4147-A177-3AD203B41FA5}">
                      <a16:colId xmlns:a16="http://schemas.microsoft.com/office/drawing/2014/main" val="1840981630"/>
                    </a:ext>
                  </a:extLst>
                </a:gridCol>
                <a:gridCol w="4364476">
                  <a:extLst>
                    <a:ext uri="{9D8B030D-6E8A-4147-A177-3AD203B41FA5}">
                      <a16:colId xmlns:a16="http://schemas.microsoft.com/office/drawing/2014/main" val="2790651364"/>
                    </a:ext>
                  </a:extLst>
                </a:gridCol>
              </a:tblGrid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93980"/>
                  </a:ext>
                </a:extLst>
              </a:tr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Thing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Inexpensive, small size, support of Feather wings and Feather boards; standard battery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to implement power separation in small spaces; no IO isolation; no test mode; support only 1 IO voltage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6033"/>
                  </a:ext>
                </a:extLst>
              </a:tr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S3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expensive, small size, support Arduino shields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IO isolation; no test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7935"/>
                  </a:ext>
                </a:extLst>
              </a:tr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S3 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IO isolation, individual control of IO including test modes; individual power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board; very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87883"/>
                  </a:ext>
                </a:extLst>
              </a:tr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Arnold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IO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board; fairly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0995"/>
                  </a:ext>
                </a:extLst>
              </a:tr>
              <a:tr h="469120">
                <a:tc>
                  <a:txBody>
                    <a:bodyPr/>
                    <a:lstStyle/>
                    <a:p>
                      <a:r>
                        <a:rPr lang="en-US" dirty="0"/>
                        <a:t>Nexys 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Lots of standard PMOD connectors; some flexible in IO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IO isolation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2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1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777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Orbitron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Le</dc:creator>
  <cp:lastModifiedBy>Tim Saxe</cp:lastModifiedBy>
  <cp:revision>4</cp:revision>
  <dcterms:modified xsi:type="dcterms:W3CDTF">2021-08-17T23:09:26Z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2020-05-12T07:53:03Z</dcterms:modified>
  <cp:revision>2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