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jpeg" ContentType="image/jpeg"/>
  <Override PartName="/ppt/media/image2.wmf" ContentType="image/x-wmf"/>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
        <p:nvSpPr>
          <p:cNvPr id="10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2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2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2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595957"/>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595957"/>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595957"/>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595957"/>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10127520" y="6315840"/>
            <a:ext cx="147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72" strike="noStrike">
                <a:solidFill>
                  <a:srgbClr val="c7000b"/>
                </a:solidFill>
                <a:latin typeface="Arial"/>
                <a:ea typeface="Microsoft YaHei Light"/>
              </a:rPr>
              <a:t>FUTURE</a:t>
            </a:r>
            <a:r>
              <a:rPr b="1" lang="en-US" sz="1800" spc="-72" strike="noStrike">
                <a:solidFill>
                  <a:srgbClr val="595957"/>
                </a:solidFill>
                <a:latin typeface="Arial"/>
                <a:ea typeface="Microsoft YaHei Light"/>
              </a:rPr>
              <a:t>WEI</a:t>
            </a:r>
            <a:endParaRPr b="0" lang="en-CA" sz="1800" spc="-1" strike="noStrike">
              <a:latin typeface="Arial"/>
            </a:endParaRPr>
          </a:p>
        </p:txBody>
      </p:sp>
      <p:pic>
        <p:nvPicPr>
          <p:cNvPr id="1" name="图片 9" descr=""/>
          <p:cNvPicPr/>
          <p:nvPr/>
        </p:nvPicPr>
        <p:blipFill>
          <a:blip r:embed="rId2"/>
          <a:stretch/>
        </p:blipFill>
        <p:spPr>
          <a:xfrm>
            <a:off x="-4320" y="0"/>
            <a:ext cx="12200760" cy="5601960"/>
          </a:xfrm>
          <a:prstGeom prst="rect">
            <a:avLst/>
          </a:prstGeom>
          <a:ln>
            <a:noFill/>
          </a:ln>
        </p:spPr>
      </p:pic>
      <p:sp>
        <p:nvSpPr>
          <p:cNvPr id="2" name="PlaceHolder 2"/>
          <p:cNvSpPr>
            <a:spLocks noGrp="1"/>
          </p:cNvSpPr>
          <p:nvPr>
            <p:ph type="title"/>
          </p:nvPr>
        </p:nvSpPr>
        <p:spPr>
          <a:xfrm>
            <a:off x="939240" y="531720"/>
            <a:ext cx="6629040" cy="1203120"/>
          </a:xfrm>
          <a:prstGeom prst="rect">
            <a:avLst/>
          </a:prstGeom>
        </p:spPr>
        <p:txBody>
          <a:bodyPr anchor="b">
            <a:normAutofit/>
          </a:bodyPr>
          <a:p>
            <a:pPr>
              <a:lnSpc>
                <a:spcPct val="90000"/>
              </a:lnSpc>
            </a:pPr>
            <a:r>
              <a:rPr b="0" lang="en-US" sz="3200" spc="-1" strike="noStrike">
                <a:solidFill>
                  <a:srgbClr val="000000"/>
                </a:solidFill>
                <a:latin typeface="Arial"/>
                <a:ea typeface="Microsoft YaHei"/>
              </a:rPr>
              <a:t>Click to edit Master title style</a:t>
            </a:r>
            <a:endParaRPr b="0" lang="en-US" sz="3200" spc="-1" strike="noStrike">
              <a:solidFill>
                <a:srgbClr val="595957"/>
              </a:solidFill>
              <a:latin typeface="Arial"/>
            </a:endParaRPr>
          </a:p>
        </p:txBody>
      </p:sp>
      <p:sp>
        <p:nvSpPr>
          <p:cNvPr id="3" name="PlaceHolder 3"/>
          <p:cNvSpPr>
            <a:spLocks noGrp="1"/>
          </p:cNvSpPr>
          <p:nvPr>
            <p:ph type="ftr"/>
          </p:nvPr>
        </p:nvSpPr>
        <p:spPr>
          <a:xfrm>
            <a:off x="939240" y="6318360"/>
            <a:ext cx="4114440" cy="364680"/>
          </a:xfrm>
          <a:prstGeom prst="rect">
            <a:avLst/>
          </a:prstGeom>
        </p:spPr>
        <p:txBody>
          <a:bodyPr anchor="ctr">
            <a:noAutofit/>
          </a:bodyPr>
          <a:p>
            <a:pPr>
              <a:lnSpc>
                <a:spcPct val="100000"/>
              </a:lnSpc>
            </a:pPr>
            <a:r>
              <a:rPr b="0" lang="en-US" sz="1000" spc="-1" strike="noStrike">
                <a:solidFill>
                  <a:srgbClr val="595957"/>
                </a:solidFill>
                <a:latin typeface="Arial"/>
                <a:ea typeface="Microsoft YaHei Light"/>
              </a:rPr>
              <a:t>FUTUREWEI INTERNAL</a:t>
            </a:r>
            <a:endParaRPr b="0" lang="en-CA" sz="1000" spc="-1" strike="noStrike">
              <a:latin typeface="Times New Roman"/>
            </a:endParaRPr>
          </a:p>
        </p:txBody>
      </p:sp>
      <p:sp>
        <p:nvSpPr>
          <p:cNvPr id="4" name="CustomShape 4"/>
          <p:cNvSpPr/>
          <p:nvPr/>
        </p:nvSpPr>
        <p:spPr>
          <a:xfrm rot="10800000">
            <a:off x="10503360" y="1523520"/>
            <a:ext cx="717480" cy="700560"/>
          </a:xfrm>
          <a:prstGeom prst="corner">
            <a:avLst>
              <a:gd name="adj1" fmla="val 3243"/>
              <a:gd name="adj2" fmla="val 3048"/>
            </a:avLst>
          </a:prstGeom>
          <a:ln>
            <a:noFill/>
          </a:ln>
        </p:spPr>
        <p:style>
          <a:lnRef idx="2">
            <a:schemeClr val="accent1">
              <a:shade val="50000"/>
            </a:schemeClr>
          </a:lnRef>
          <a:fillRef idx="1">
            <a:schemeClr val="accent1"/>
          </a:fillRef>
          <a:effectRef idx="0">
            <a:schemeClr val="accent1"/>
          </a:effectRef>
          <a:fontRef idx="minor"/>
        </p:style>
      </p:sp>
      <p:sp>
        <p:nvSpPr>
          <p:cNvPr id="5" name="CustomShape 5"/>
          <p:cNvSpPr/>
          <p:nvPr/>
        </p:nvSpPr>
        <p:spPr>
          <a:xfrm>
            <a:off x="9423360" y="6028200"/>
            <a:ext cx="2200680" cy="516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800" spc="-100" strike="noStrike">
                <a:solidFill>
                  <a:srgbClr val="c7000b"/>
                </a:solidFill>
                <a:latin typeface="Arial"/>
                <a:ea typeface="Microsoft YaHei Light"/>
              </a:rPr>
              <a:t>FUTURE</a:t>
            </a:r>
            <a:r>
              <a:rPr b="1" lang="en-US" sz="2800" spc="-100" strike="noStrike">
                <a:solidFill>
                  <a:srgbClr val="595957"/>
                </a:solidFill>
                <a:latin typeface="Arial"/>
                <a:ea typeface="Microsoft YaHei Light"/>
              </a:rPr>
              <a:t>WEI</a:t>
            </a:r>
            <a:endParaRPr b="0" lang="en-CA" sz="28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595957"/>
                </a:solidFill>
                <a:latin typeface="Arial"/>
              </a:rPr>
              <a:t>Click to edit the outline text format</a:t>
            </a:r>
            <a:endParaRPr b="0" lang="en-US" sz="2400" spc="-1" strike="noStrike">
              <a:solidFill>
                <a:srgbClr val="595957"/>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595957"/>
                </a:solidFill>
                <a:latin typeface="Arial"/>
              </a:rPr>
              <a:t>Second Outline Level</a:t>
            </a:r>
            <a:endParaRPr b="0" lang="en-US" sz="1800" spc="-1" strike="noStrike">
              <a:solidFill>
                <a:srgbClr val="595957"/>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595957"/>
                </a:solidFill>
                <a:latin typeface="Arial"/>
              </a:rPr>
              <a:t>Third Outline Level</a:t>
            </a:r>
            <a:endParaRPr b="0" lang="en-US" sz="1800" spc="-1" strike="noStrike">
              <a:solidFill>
                <a:srgbClr val="595957"/>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595957"/>
                </a:solidFill>
                <a:latin typeface="Arial"/>
              </a:rPr>
              <a:t>Fourth Outline Level</a:t>
            </a:r>
            <a:endParaRPr b="0" lang="en-US" sz="1800" spc="-1" strike="noStrike">
              <a:solidFill>
                <a:srgbClr val="595957"/>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595957"/>
                </a:solidFill>
                <a:latin typeface="Arial"/>
              </a:rPr>
              <a:t>Fifth Outline Level</a:t>
            </a:r>
            <a:endParaRPr b="0" lang="en-US" sz="2000" spc="-1" strike="noStrike">
              <a:solidFill>
                <a:srgbClr val="595957"/>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595957"/>
                </a:solidFill>
                <a:latin typeface="Arial"/>
              </a:rPr>
              <a:t>Sixth Outline Level</a:t>
            </a:r>
            <a:endParaRPr b="0" lang="en-US" sz="2000" spc="-1" strike="noStrike">
              <a:solidFill>
                <a:srgbClr val="595957"/>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595957"/>
                </a:solidFill>
                <a:latin typeface="Arial"/>
              </a:rPr>
              <a:t>Seventh Outline Level</a:t>
            </a:r>
            <a:endParaRPr b="0" lang="en-US" sz="2000" spc="-1" strike="noStrike">
              <a:solidFill>
                <a:srgbClr val="595957"/>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bebeb"/>
        </a:solidFill>
      </p:bgPr>
    </p:bg>
    <p:spTree>
      <p:nvGrpSpPr>
        <p:cNvPr id="1" name=""/>
        <p:cNvGrpSpPr/>
        <p:nvPr/>
      </p:nvGrpSpPr>
      <p:grpSpPr>
        <a:xfrm>
          <a:off x="0" y="0"/>
          <a:ext cx="0" cy="0"/>
          <a:chOff x="0" y="0"/>
          <a:chExt cx="0" cy="0"/>
        </a:xfrm>
      </p:grpSpPr>
      <p:sp>
        <p:nvSpPr>
          <p:cNvPr id="43" name="CustomShape 1"/>
          <p:cNvSpPr/>
          <p:nvPr/>
        </p:nvSpPr>
        <p:spPr>
          <a:xfrm>
            <a:off x="10127520" y="6315840"/>
            <a:ext cx="147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72" strike="noStrike">
                <a:solidFill>
                  <a:srgbClr val="c7000b"/>
                </a:solidFill>
                <a:latin typeface="Arial"/>
                <a:ea typeface="Microsoft YaHei Light"/>
              </a:rPr>
              <a:t>FUTURE</a:t>
            </a:r>
            <a:r>
              <a:rPr b="1" lang="en-US" sz="1800" spc="-72" strike="noStrike">
                <a:solidFill>
                  <a:srgbClr val="595957"/>
                </a:solidFill>
                <a:latin typeface="Arial"/>
                <a:ea typeface="Microsoft YaHei Light"/>
              </a:rPr>
              <a:t>WEI</a:t>
            </a:r>
            <a:endParaRPr b="0" lang="en-CA" sz="1800" spc="-1" strike="noStrike">
              <a:latin typeface="Arial"/>
            </a:endParaRPr>
          </a:p>
        </p:txBody>
      </p:sp>
      <p:sp>
        <p:nvSpPr>
          <p:cNvPr id="44" name="CustomShape 2"/>
          <p:cNvSpPr/>
          <p:nvPr/>
        </p:nvSpPr>
        <p:spPr>
          <a:xfrm>
            <a:off x="10077480" y="6246720"/>
            <a:ext cx="1561680" cy="4024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45" name="PlaceHolder 3"/>
          <p:cNvSpPr>
            <a:spLocks noGrp="1"/>
          </p:cNvSpPr>
          <p:nvPr>
            <p:ph type="title"/>
          </p:nvPr>
        </p:nvSpPr>
        <p:spPr>
          <a:xfrm>
            <a:off x="838080" y="365040"/>
            <a:ext cx="10515240" cy="1133640"/>
          </a:xfrm>
          <a:prstGeom prst="rect">
            <a:avLst/>
          </a:prstGeom>
        </p:spPr>
        <p:txBody>
          <a:bodyPr anchor="b">
            <a:normAutofit/>
          </a:bodyPr>
          <a:p>
            <a:pPr>
              <a:lnSpc>
                <a:spcPct val="90000"/>
              </a:lnSpc>
            </a:pPr>
            <a:r>
              <a:rPr b="0" lang="en-US" sz="3600" spc="-1" strike="noStrike" u="sng">
                <a:solidFill>
                  <a:srgbClr val="000000"/>
                </a:solidFill>
                <a:uFill>
                  <a:solidFill>
                    <a:srgbClr val="c7000b"/>
                  </a:solidFill>
                </a:uFill>
                <a:latin typeface="Arial"/>
                <a:ea typeface="Microsoft YaHei"/>
              </a:rPr>
              <a:t>Click to Add Contents Page Title</a:t>
            </a:r>
            <a:endParaRPr b="0" lang="en-US" sz="3600" spc="-1" strike="noStrike">
              <a:solidFill>
                <a:srgbClr val="595957"/>
              </a:solidFill>
              <a:latin typeface="Arial"/>
            </a:endParaRPr>
          </a:p>
        </p:txBody>
      </p:sp>
      <p:sp>
        <p:nvSpPr>
          <p:cNvPr id="46" name="PlaceHolder 4"/>
          <p:cNvSpPr>
            <a:spLocks noGrp="1"/>
          </p:cNvSpPr>
          <p:nvPr>
            <p:ph type="body"/>
          </p:nvPr>
        </p:nvSpPr>
        <p:spPr>
          <a:xfrm>
            <a:off x="838080" y="1825560"/>
            <a:ext cx="10515240" cy="4350960"/>
          </a:xfrm>
          <a:prstGeom prst="rect">
            <a:avLst/>
          </a:prstGeom>
        </p:spPr>
        <p:txBody>
          <a:bodyPr>
            <a:noAutofit/>
          </a:bodyPr>
          <a:p>
            <a:pPr marL="457200" indent="-456840">
              <a:lnSpc>
                <a:spcPct val="90000"/>
              </a:lnSpc>
              <a:spcBef>
                <a:spcPts val="1001"/>
              </a:spcBef>
              <a:buClr>
                <a:srgbClr val="000000"/>
              </a:buClr>
              <a:buFont typeface="Arial"/>
              <a:buAutoNum type="arabicPeriod"/>
            </a:pPr>
            <a:r>
              <a:rPr b="0" lang="en-US" sz="2400" spc="-1" strike="noStrike">
                <a:solidFill>
                  <a:srgbClr val="000000"/>
                </a:solidFill>
                <a:latin typeface="Arial"/>
                <a:ea typeface="Microsoft YaHei Light"/>
              </a:rPr>
              <a:t>Click to edit Master text styles</a:t>
            </a:r>
            <a:endParaRPr b="0" lang="en-US" sz="2400" spc="-1" strike="noStrike">
              <a:solidFill>
                <a:srgbClr val="595957"/>
              </a:solidFill>
              <a:latin typeface="Arial"/>
            </a:endParaRPr>
          </a:p>
          <a:p>
            <a:pPr lvl="1" marL="914400" indent="-456840">
              <a:lnSpc>
                <a:spcPct val="90000"/>
              </a:lnSpc>
              <a:spcBef>
                <a:spcPts val="499"/>
              </a:spcBef>
              <a:buClr>
                <a:srgbClr val="000000"/>
              </a:buClr>
              <a:buFont typeface="Arial"/>
              <a:buAutoNum type="alphaLcParenR"/>
            </a:pPr>
            <a:r>
              <a:rPr b="0" lang="en-US" sz="2000" spc="-1" strike="noStrike">
                <a:solidFill>
                  <a:srgbClr val="000000"/>
                </a:solidFill>
                <a:latin typeface="Arial"/>
                <a:ea typeface="Microsoft YaHei Light"/>
              </a:rPr>
              <a:t>Second level</a:t>
            </a:r>
            <a:endParaRPr b="0" lang="en-US" sz="2000" spc="-1" strike="noStrike">
              <a:solidFill>
                <a:srgbClr val="595957"/>
              </a:solidFill>
              <a:latin typeface="Arial"/>
            </a:endParaRPr>
          </a:p>
          <a:p>
            <a:pPr lvl="2" marL="1143000" indent="-228240">
              <a:lnSpc>
                <a:spcPct val="90000"/>
              </a:lnSpc>
              <a:spcBef>
                <a:spcPts val="499"/>
              </a:spcBef>
              <a:buClr>
                <a:srgbClr val="000000"/>
              </a:buClr>
              <a:buFont typeface="Arial"/>
              <a:buChar char="•"/>
            </a:pPr>
            <a:r>
              <a:rPr b="0" lang="en-US" sz="1800" spc="-1" strike="noStrike">
                <a:solidFill>
                  <a:srgbClr val="000000"/>
                </a:solidFill>
                <a:latin typeface="Arial"/>
                <a:ea typeface="Microsoft YaHei Light"/>
              </a:rPr>
              <a:t>Third level</a:t>
            </a:r>
            <a:endParaRPr b="0" lang="en-US" sz="1800" spc="-1" strike="noStrike">
              <a:solidFill>
                <a:srgbClr val="595957"/>
              </a:solidFill>
              <a:latin typeface="Arial"/>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Arial"/>
                <a:ea typeface="Microsoft YaHei Light"/>
              </a:rPr>
              <a:t>Fourth level</a:t>
            </a:r>
            <a:endParaRPr b="0" lang="en-US" sz="1800" spc="-1" strike="noStrike">
              <a:solidFill>
                <a:srgbClr val="595957"/>
              </a:solidFill>
              <a:latin typeface="Arial"/>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Arial"/>
                <a:ea typeface="Microsoft YaHei Light"/>
              </a:rPr>
              <a:t>Fifth level</a:t>
            </a:r>
            <a:endParaRPr b="0" lang="en-US" sz="1800" spc="-1" strike="noStrike">
              <a:solidFill>
                <a:srgbClr val="595957"/>
              </a:solidFill>
              <a:latin typeface="Arial"/>
            </a:endParaRPr>
          </a:p>
        </p:txBody>
      </p:sp>
      <p:sp>
        <p:nvSpPr>
          <p:cNvPr id="47" name="PlaceHolder 5"/>
          <p:cNvSpPr>
            <a:spLocks noGrp="1"/>
          </p:cNvSpPr>
          <p:nvPr>
            <p:ph type="ftr"/>
          </p:nvPr>
        </p:nvSpPr>
        <p:spPr>
          <a:xfrm>
            <a:off x="1257840" y="6337080"/>
            <a:ext cx="4114440" cy="290520"/>
          </a:xfrm>
          <a:prstGeom prst="rect">
            <a:avLst/>
          </a:prstGeom>
        </p:spPr>
        <p:txBody>
          <a:bodyPr anchor="ctr">
            <a:noAutofit/>
          </a:bodyPr>
          <a:p>
            <a:pPr>
              <a:lnSpc>
                <a:spcPct val="100000"/>
              </a:lnSpc>
            </a:pPr>
            <a:r>
              <a:rPr b="0" lang="en-US" sz="1000" spc="-1" strike="noStrike">
                <a:solidFill>
                  <a:srgbClr val="000000"/>
                </a:solidFill>
                <a:latin typeface="Arial"/>
                <a:ea typeface="Microsoft YaHei Light"/>
              </a:rPr>
              <a:t>FUTUREWEI INTERNAL</a:t>
            </a:r>
            <a:endParaRPr b="0" lang="en-CA" sz="1000" spc="-1" strike="noStrike">
              <a:latin typeface="Times New Roman"/>
            </a:endParaRPr>
          </a:p>
        </p:txBody>
      </p:sp>
      <p:sp>
        <p:nvSpPr>
          <p:cNvPr id="48" name="PlaceHolder 6"/>
          <p:cNvSpPr>
            <a:spLocks noGrp="1"/>
          </p:cNvSpPr>
          <p:nvPr>
            <p:ph type="sldNum"/>
          </p:nvPr>
        </p:nvSpPr>
        <p:spPr>
          <a:xfrm>
            <a:off x="719280" y="6337080"/>
            <a:ext cx="512280" cy="299880"/>
          </a:xfrm>
          <a:prstGeom prst="rect">
            <a:avLst/>
          </a:prstGeom>
        </p:spPr>
        <p:txBody>
          <a:bodyPr anchor="ctr">
            <a:noAutofit/>
          </a:bodyPr>
          <a:p>
            <a:pPr algn="ctr">
              <a:lnSpc>
                <a:spcPct val="100000"/>
              </a:lnSpc>
            </a:pPr>
            <a:fld id="{1C663492-672E-4EF0-B065-F3DF99E572AD}" type="slidenum">
              <a:rPr b="0" lang="en-US" sz="1000" spc="-1" strike="noStrike">
                <a:solidFill>
                  <a:srgbClr val="000000"/>
                </a:solidFill>
                <a:latin typeface="Arial"/>
                <a:ea typeface="Microsoft YaHei Light"/>
              </a:rPr>
              <a:t>&lt;number&gt;</a:t>
            </a:fld>
            <a:endParaRPr b="0" lang="en-CA"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hidden="1"/>
          <p:cNvSpPr/>
          <p:nvPr/>
        </p:nvSpPr>
        <p:spPr>
          <a:xfrm>
            <a:off x="10127520" y="6315840"/>
            <a:ext cx="147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72" strike="noStrike">
                <a:solidFill>
                  <a:srgbClr val="c7000b"/>
                </a:solidFill>
                <a:latin typeface="Arial"/>
                <a:ea typeface="Microsoft YaHei Light"/>
              </a:rPr>
              <a:t>FUTURE</a:t>
            </a:r>
            <a:r>
              <a:rPr b="1" lang="en-US" sz="1800" spc="-72" strike="noStrike">
                <a:solidFill>
                  <a:srgbClr val="595957"/>
                </a:solidFill>
                <a:latin typeface="Arial"/>
                <a:ea typeface="Microsoft YaHei Light"/>
              </a:rPr>
              <a:t>WEI</a:t>
            </a:r>
            <a:endParaRPr b="0" lang="en-CA" sz="1800" spc="-1" strike="noStrike">
              <a:latin typeface="Arial"/>
            </a:endParaRPr>
          </a:p>
        </p:txBody>
      </p:sp>
      <p:sp>
        <p:nvSpPr>
          <p:cNvPr id="86" name="CustomShape 2"/>
          <p:cNvSpPr/>
          <p:nvPr/>
        </p:nvSpPr>
        <p:spPr>
          <a:xfrm>
            <a:off x="7905240" y="5112720"/>
            <a:ext cx="2200680" cy="516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800" spc="-100" strike="noStrike">
                <a:solidFill>
                  <a:srgbClr val="c7000b"/>
                </a:solidFill>
                <a:latin typeface="Arial"/>
                <a:ea typeface="Microsoft YaHei Light"/>
              </a:rPr>
              <a:t>FUTURE</a:t>
            </a:r>
            <a:r>
              <a:rPr b="1" lang="en-US" sz="2800" spc="-100" strike="noStrike">
                <a:solidFill>
                  <a:srgbClr val="595957"/>
                </a:solidFill>
                <a:latin typeface="Arial"/>
                <a:ea typeface="Microsoft YaHei Light"/>
              </a:rPr>
              <a:t>WEI</a:t>
            </a:r>
            <a:endParaRPr b="0" lang="en-CA" sz="2800" spc="-1" strike="noStrike">
              <a:latin typeface="Arial"/>
            </a:endParaRPr>
          </a:p>
        </p:txBody>
      </p:sp>
      <p:sp>
        <p:nvSpPr>
          <p:cNvPr id="87" name="CustomShape 3"/>
          <p:cNvSpPr/>
          <p:nvPr/>
        </p:nvSpPr>
        <p:spPr>
          <a:xfrm>
            <a:off x="1026720" y="1506600"/>
            <a:ext cx="3814560" cy="822960"/>
          </a:xfrm>
          <a:prstGeom prst="rect">
            <a:avLst/>
          </a:prstGeom>
          <a:noFill/>
          <a:ln>
            <a:noFill/>
          </a:ln>
        </p:spPr>
        <p:style>
          <a:lnRef idx="0"/>
          <a:fillRef idx="0"/>
          <a:effectRef idx="0"/>
          <a:fontRef idx="minor"/>
        </p:style>
        <p:txBody>
          <a:bodyPr>
            <a:spAutoFit/>
          </a:bodyPr>
          <a:p>
            <a:pPr>
              <a:lnSpc>
                <a:spcPct val="100000"/>
              </a:lnSpc>
            </a:pPr>
            <a:r>
              <a:rPr b="0" lang="en-US" sz="4800" spc="-1" strike="noStrike">
                <a:solidFill>
                  <a:srgbClr val="404040"/>
                </a:solidFill>
                <a:latin typeface="Arial"/>
                <a:ea typeface="Microsoft YaHei Light"/>
              </a:rPr>
              <a:t>Thank You.</a:t>
            </a:r>
            <a:endParaRPr b="0" lang="en-CA" sz="4800" spc="-1" strike="noStrike">
              <a:latin typeface="Arial"/>
            </a:endParaRPr>
          </a:p>
        </p:txBody>
      </p:sp>
      <p:sp>
        <p:nvSpPr>
          <p:cNvPr id="88" name="CustomShape 4"/>
          <p:cNvSpPr/>
          <p:nvPr/>
        </p:nvSpPr>
        <p:spPr>
          <a:xfrm>
            <a:off x="7887240" y="2729160"/>
            <a:ext cx="3523680" cy="1737720"/>
          </a:xfrm>
          <a:prstGeom prst="rect">
            <a:avLst/>
          </a:prstGeom>
          <a:noFill/>
          <a:ln>
            <a:noFill/>
          </a:ln>
        </p:spPr>
        <p:style>
          <a:lnRef idx="0"/>
          <a:fillRef idx="0"/>
          <a:effectRef idx="0"/>
          <a:fontRef idx="minor"/>
        </p:style>
        <p:txBody>
          <a:bodyPr>
            <a:spAutoFit/>
          </a:bodyPr>
          <a:p>
            <a:pPr>
              <a:lnSpc>
                <a:spcPct val="100000"/>
              </a:lnSpc>
            </a:pPr>
            <a:r>
              <a:rPr b="1" lang="en-US" sz="900" spc="-1" strike="noStrike">
                <a:solidFill>
                  <a:srgbClr val="404040"/>
                </a:solidFill>
                <a:latin typeface="Arial"/>
                <a:ea typeface="Microsoft YaHei Light"/>
              </a:rPr>
              <a:t>Copyright © 2019 Futurewei Technologies, Inc. </a:t>
            </a:r>
            <a:endParaRPr b="0" lang="en-CA" sz="900" spc="-1" strike="noStrike">
              <a:latin typeface="Arial"/>
            </a:endParaRPr>
          </a:p>
          <a:p>
            <a:pPr>
              <a:lnSpc>
                <a:spcPct val="100000"/>
              </a:lnSpc>
            </a:pPr>
            <a:r>
              <a:rPr b="1" lang="en-US" sz="900" spc="-1" strike="noStrike">
                <a:solidFill>
                  <a:srgbClr val="404040"/>
                </a:solidFill>
                <a:latin typeface="Arial"/>
                <a:ea typeface="Microsoft YaHei Light"/>
              </a:rPr>
              <a:t>All Rights Reserved.</a:t>
            </a:r>
            <a:endParaRPr b="0" lang="en-CA" sz="900" spc="-1" strike="noStrike">
              <a:latin typeface="Arial"/>
            </a:endParaRPr>
          </a:p>
          <a:p>
            <a:pPr>
              <a:lnSpc>
                <a:spcPct val="100000"/>
              </a:lnSpc>
            </a:pPr>
            <a:endParaRPr b="0" lang="en-CA" sz="900" spc="-1" strike="noStrike">
              <a:latin typeface="Arial"/>
            </a:endParaRPr>
          </a:p>
          <a:p>
            <a:pPr>
              <a:lnSpc>
                <a:spcPct val="100000"/>
              </a:lnSpc>
            </a:pPr>
            <a:r>
              <a:rPr b="0" lang="en-US" sz="900" spc="-1" strike="noStrike">
                <a:solidFill>
                  <a:srgbClr val="404040"/>
                </a:solidFill>
                <a:latin typeface="Arial"/>
                <a:ea typeface="Microsoft YaHei Light"/>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b="0" lang="en-CA" sz="900" spc="-1" strike="noStrike">
              <a:latin typeface="Arial"/>
            </a:endParaRPr>
          </a:p>
        </p:txBody>
      </p:sp>
      <p:sp>
        <p:nvSpPr>
          <p:cNvPr id="89" name="CustomShape 5"/>
          <p:cNvSpPr/>
          <p:nvPr/>
        </p:nvSpPr>
        <p:spPr>
          <a:xfrm>
            <a:off x="7977600" y="1436760"/>
            <a:ext cx="3481560" cy="582480"/>
          </a:xfrm>
          <a:prstGeom prst="rect">
            <a:avLst/>
          </a:prstGeom>
          <a:noFill/>
          <a:ln>
            <a:noFill/>
          </a:ln>
        </p:spPr>
        <p:style>
          <a:lnRef idx="0"/>
          <a:fillRef idx="0"/>
          <a:effectRef idx="0"/>
          <a:fontRef idx="minor"/>
        </p:style>
        <p:txBody>
          <a:bodyPr lIns="0" rIns="0" tIns="0" bIns="0">
            <a:noAutofit/>
          </a:bodyPr>
          <a:p>
            <a:pPr>
              <a:lnSpc>
                <a:spcPts val="1293"/>
              </a:lnSpc>
              <a:spcBef>
                <a:spcPts val="1001"/>
              </a:spcBef>
              <a:tabLst>
                <a:tab algn="l" pos="0"/>
              </a:tabLst>
            </a:pPr>
            <a:r>
              <a:rPr b="0" lang="en-US" sz="1200" spc="-1" strike="noStrike">
                <a:solidFill>
                  <a:srgbClr val="1d1d1b"/>
                </a:solidFill>
                <a:latin typeface="Arial"/>
                <a:ea typeface="Microsoft YaHei"/>
              </a:rPr>
              <a:t>Bring digital to every person, home, and </a:t>
            </a:r>
            <a:br/>
            <a:r>
              <a:rPr b="0" lang="en-US" sz="1200" spc="-1" strike="noStrike">
                <a:solidFill>
                  <a:srgbClr val="1d1d1b"/>
                </a:solidFill>
                <a:latin typeface="Arial"/>
                <a:ea typeface="Microsoft YaHei"/>
              </a:rPr>
              <a:t>organization for a fully connected, </a:t>
            </a:r>
            <a:br/>
            <a:r>
              <a:rPr b="0" lang="en-US" sz="1200" spc="-1" strike="noStrike">
                <a:solidFill>
                  <a:srgbClr val="1d1d1b"/>
                </a:solidFill>
                <a:latin typeface="Arial"/>
                <a:ea typeface="Microsoft YaHei"/>
              </a:rPr>
              <a:t>intelligent world.</a:t>
            </a:r>
            <a:endParaRPr b="0" lang="en-CA" sz="1200" spc="-1" strike="noStrike">
              <a:latin typeface="Arial"/>
            </a:endParaRPr>
          </a:p>
        </p:txBody>
      </p:sp>
      <p:sp>
        <p:nvSpPr>
          <p:cNvPr id="90"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595957"/>
                </a:solidFill>
                <a:latin typeface="Arial"/>
              </a:rPr>
              <a:t>Click to edit the title text format</a:t>
            </a:r>
            <a:endParaRPr b="0" lang="en-US" sz="1800" spc="-1" strike="noStrike">
              <a:solidFill>
                <a:srgbClr val="595957"/>
              </a:solidFill>
              <a:latin typeface="Arial"/>
            </a:endParaRPr>
          </a:p>
        </p:txBody>
      </p:sp>
      <p:sp>
        <p:nvSpPr>
          <p:cNvPr id="9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595957"/>
                </a:solidFill>
                <a:latin typeface="Arial"/>
              </a:rPr>
              <a:t>Click to edit the outline text format</a:t>
            </a:r>
            <a:endParaRPr b="0" lang="en-US" sz="2400" spc="-1" strike="noStrike">
              <a:solidFill>
                <a:srgbClr val="595957"/>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595957"/>
                </a:solidFill>
                <a:latin typeface="Arial"/>
              </a:rPr>
              <a:t>Second Outline Level</a:t>
            </a:r>
            <a:endParaRPr b="0" lang="en-US" sz="1800" spc="-1" strike="noStrike">
              <a:solidFill>
                <a:srgbClr val="595957"/>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595957"/>
                </a:solidFill>
                <a:latin typeface="Arial"/>
              </a:rPr>
              <a:t>Third Outline Level</a:t>
            </a:r>
            <a:endParaRPr b="0" lang="en-US" sz="1800" spc="-1" strike="noStrike">
              <a:solidFill>
                <a:srgbClr val="595957"/>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595957"/>
                </a:solidFill>
                <a:latin typeface="Arial"/>
              </a:rPr>
              <a:t>Fourth Outline Level</a:t>
            </a:r>
            <a:endParaRPr b="0" lang="en-US" sz="1800" spc="-1" strike="noStrike">
              <a:solidFill>
                <a:srgbClr val="595957"/>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595957"/>
                </a:solidFill>
                <a:latin typeface="Arial"/>
              </a:rPr>
              <a:t>Fifth Outline Level</a:t>
            </a:r>
            <a:endParaRPr b="0" lang="en-US" sz="2000" spc="-1" strike="noStrike">
              <a:solidFill>
                <a:srgbClr val="595957"/>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595957"/>
                </a:solidFill>
                <a:latin typeface="Arial"/>
              </a:rPr>
              <a:t>Sixth Outline Level</a:t>
            </a:r>
            <a:endParaRPr b="0" lang="en-US" sz="2000" spc="-1" strike="noStrike">
              <a:solidFill>
                <a:srgbClr val="595957"/>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595957"/>
                </a:solidFill>
                <a:latin typeface="Arial"/>
              </a:rPr>
              <a:t>Seventh Outline Level</a:t>
            </a:r>
            <a:endParaRPr b="0" lang="en-US" sz="2000" spc="-1" strike="noStrike">
              <a:solidFill>
                <a:srgbClr val="595957"/>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github.com/openhwgroup/force-riscv"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939240" y="531720"/>
            <a:ext cx="6629040" cy="1203120"/>
          </a:xfrm>
          <a:prstGeom prst="rect">
            <a:avLst/>
          </a:prstGeom>
          <a:noFill/>
          <a:ln>
            <a:noFill/>
          </a:ln>
        </p:spPr>
        <p:txBody>
          <a:bodyPr anchor="b">
            <a:noAutofit/>
          </a:bodyPr>
          <a:p>
            <a:pPr>
              <a:lnSpc>
                <a:spcPct val="90000"/>
              </a:lnSpc>
            </a:pPr>
            <a:r>
              <a:rPr b="0" lang="en-US" sz="3200" spc="-1" strike="noStrike">
                <a:solidFill>
                  <a:srgbClr val="000000"/>
                </a:solidFill>
                <a:latin typeface="Arial"/>
                <a:ea typeface="Microsoft YaHei"/>
              </a:rPr>
              <a:t>Using Handcar Cosim APIs</a:t>
            </a:r>
            <a:endParaRPr b="0" lang="en-US" sz="3200" spc="-1" strike="noStrike">
              <a:solidFill>
                <a:srgbClr val="595957"/>
              </a:solidFill>
              <a:latin typeface="Arial"/>
            </a:endParaRPr>
          </a:p>
        </p:txBody>
      </p:sp>
      <p:sp>
        <p:nvSpPr>
          <p:cNvPr id="129" name="TextShape 2"/>
          <p:cNvSpPr txBox="1"/>
          <p:nvPr/>
        </p:nvSpPr>
        <p:spPr>
          <a:xfrm>
            <a:off x="939240" y="1887840"/>
            <a:ext cx="6629040" cy="1203120"/>
          </a:xfrm>
          <a:prstGeom prst="rect">
            <a:avLst/>
          </a:prstGeom>
          <a:noFill/>
          <a:ln>
            <a:noFill/>
          </a:ln>
        </p:spPr>
        <p:txBody>
          <a:bodyPr>
            <a:noAutofit/>
          </a:bodyPr>
          <a:p>
            <a:pPr>
              <a:lnSpc>
                <a:spcPct val="100000"/>
              </a:lnSpc>
              <a:tabLst>
                <a:tab algn="l" pos="0"/>
              </a:tabLst>
            </a:pPr>
            <a:r>
              <a:rPr b="0" lang="en-US" sz="1400" spc="-1" strike="noStrike">
                <a:solidFill>
                  <a:srgbClr val="000000"/>
                </a:solidFill>
                <a:latin typeface="Arial"/>
                <a:ea typeface="Microsoft YaHei Light"/>
              </a:rPr>
              <a:t>IC Labs – CPU Group</a:t>
            </a:r>
            <a:endParaRPr b="0" lang="en-CA" sz="1400" spc="-1" strike="noStrike">
              <a:latin typeface="Arial"/>
            </a:endParaRPr>
          </a:p>
          <a:p>
            <a:pPr>
              <a:lnSpc>
                <a:spcPct val="100000"/>
              </a:lnSpc>
              <a:tabLst>
                <a:tab algn="l" pos="0"/>
              </a:tabLst>
            </a:pPr>
            <a:r>
              <a:rPr b="0" lang="en-US" sz="1400" spc="-1" strike="noStrike">
                <a:solidFill>
                  <a:srgbClr val="000000"/>
                </a:solidFill>
                <a:latin typeface="Arial"/>
                <a:ea typeface="Microsoft YaHei Light"/>
              </a:rPr>
              <a:t>Robert Chu</a:t>
            </a:r>
            <a:endParaRPr b="0" lang="en-CA" sz="1400" spc="-1" strike="noStrike">
              <a:latin typeface="Arial"/>
            </a:endParaRPr>
          </a:p>
          <a:p>
            <a:pPr>
              <a:lnSpc>
                <a:spcPct val="100000"/>
              </a:lnSpc>
              <a:tabLst>
                <a:tab algn="l" pos="0"/>
              </a:tabLst>
            </a:pPr>
            <a:r>
              <a:rPr b="0" lang="en-US" sz="1400" spc="-1" strike="noStrike">
                <a:solidFill>
                  <a:srgbClr val="000000"/>
                </a:solidFill>
                <a:latin typeface="Arial"/>
                <a:ea typeface="Microsoft YaHei Light"/>
              </a:rPr>
              <a:t>April 21, 2021</a:t>
            </a:r>
            <a:endParaRPr b="0" lang="en-CA" sz="1400" spc="-1" strike="noStrike">
              <a:latin typeface="Arial"/>
            </a:endParaRPr>
          </a:p>
        </p:txBody>
      </p:sp>
      <p:sp>
        <p:nvSpPr>
          <p:cNvPr id="130" name="TextShape 3"/>
          <p:cNvSpPr txBox="1"/>
          <p:nvPr/>
        </p:nvSpPr>
        <p:spPr>
          <a:xfrm>
            <a:off x="939240" y="6318360"/>
            <a:ext cx="4114440" cy="364680"/>
          </a:xfrm>
          <a:prstGeom prst="rect">
            <a:avLst/>
          </a:prstGeom>
          <a:noFill/>
          <a:ln>
            <a:noFill/>
          </a:ln>
        </p:spPr>
        <p:txBody>
          <a:bodyPr anchor="ctr">
            <a:noAutofit/>
          </a:bodyPr>
          <a:p>
            <a:pPr>
              <a:lnSpc>
                <a:spcPct val="100000"/>
              </a:lnSpc>
            </a:pPr>
            <a:r>
              <a:rPr b="0" lang="en-US" sz="1000" spc="-1" strike="noStrike">
                <a:solidFill>
                  <a:srgbClr val="595957"/>
                </a:solidFill>
                <a:latin typeface="Arial"/>
                <a:ea typeface="Microsoft YaHei Light"/>
              </a:rPr>
              <a:t>FUTUREWEI</a:t>
            </a:r>
            <a:endParaRPr b="0" lang="en-CA" sz="10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TextShape 1"/>
          <p:cNvSpPr txBox="1"/>
          <p:nvPr/>
        </p:nvSpPr>
        <p:spPr>
          <a:xfrm>
            <a:off x="838080" y="365040"/>
            <a:ext cx="10515240" cy="1133640"/>
          </a:xfrm>
          <a:prstGeom prst="rect">
            <a:avLst/>
          </a:prstGeom>
          <a:noFill/>
          <a:ln>
            <a:noFill/>
          </a:ln>
        </p:spPr>
        <p:txBody>
          <a:bodyPr anchor="b">
            <a:noAutofit/>
          </a:bodyPr>
          <a:p>
            <a:pPr>
              <a:lnSpc>
                <a:spcPct val="90000"/>
              </a:lnSpc>
            </a:pPr>
            <a:r>
              <a:rPr b="0" lang="en-US" sz="3600" spc="-1" strike="noStrike" u="sng">
                <a:solidFill>
                  <a:srgbClr val="000000"/>
                </a:solidFill>
                <a:uFill>
                  <a:solidFill>
                    <a:srgbClr val="c7000b"/>
                  </a:solidFill>
                </a:uFill>
                <a:latin typeface="Arial"/>
                <a:ea typeface="Microsoft YaHei"/>
              </a:rPr>
              <a:t>Where Does Handcar Cosim API DLL Fit-In?</a:t>
            </a:r>
            <a:endParaRPr b="0" lang="en-US" sz="3600" spc="-1" strike="noStrike">
              <a:solidFill>
                <a:srgbClr val="595957"/>
              </a:solidFill>
              <a:latin typeface="Arial"/>
            </a:endParaRPr>
          </a:p>
        </p:txBody>
      </p:sp>
      <p:sp>
        <p:nvSpPr>
          <p:cNvPr id="132" name="TextShape 2"/>
          <p:cNvSpPr txBox="1"/>
          <p:nvPr/>
        </p:nvSpPr>
        <p:spPr>
          <a:xfrm>
            <a:off x="1257840" y="6337080"/>
            <a:ext cx="4114440" cy="290520"/>
          </a:xfrm>
          <a:prstGeom prst="rect">
            <a:avLst/>
          </a:prstGeom>
          <a:noFill/>
          <a:ln>
            <a:noFill/>
          </a:ln>
        </p:spPr>
        <p:txBody>
          <a:bodyPr anchor="ctr">
            <a:noAutofit/>
          </a:bodyPr>
          <a:p>
            <a:pPr>
              <a:lnSpc>
                <a:spcPct val="100000"/>
              </a:lnSpc>
            </a:pPr>
            <a:r>
              <a:rPr b="0" lang="en-US" sz="1000" spc="-1" strike="noStrike">
                <a:solidFill>
                  <a:srgbClr val="000000"/>
                </a:solidFill>
                <a:latin typeface="Arial"/>
                <a:ea typeface="Microsoft YaHei Light"/>
              </a:rPr>
              <a:t>FUTUREWEI</a:t>
            </a:r>
            <a:endParaRPr b="0" lang="en-CA" sz="1000" spc="-1" strike="noStrike">
              <a:latin typeface="Times New Roman"/>
            </a:endParaRPr>
          </a:p>
        </p:txBody>
      </p:sp>
      <p:sp>
        <p:nvSpPr>
          <p:cNvPr id="133" name="TextShape 3"/>
          <p:cNvSpPr txBox="1"/>
          <p:nvPr/>
        </p:nvSpPr>
        <p:spPr>
          <a:xfrm>
            <a:off x="719280" y="6337080"/>
            <a:ext cx="512280" cy="299880"/>
          </a:xfrm>
          <a:prstGeom prst="rect">
            <a:avLst/>
          </a:prstGeom>
          <a:noFill/>
          <a:ln>
            <a:noFill/>
          </a:ln>
        </p:spPr>
        <p:txBody>
          <a:bodyPr anchor="ctr">
            <a:noAutofit/>
          </a:bodyPr>
          <a:p>
            <a:pPr algn="ctr">
              <a:lnSpc>
                <a:spcPct val="100000"/>
              </a:lnSpc>
            </a:pPr>
            <a:fld id="{DF6611A1-B276-4BAE-92BC-F3C4705627A8}" type="slidenum">
              <a:rPr b="0" lang="en-US" sz="1000" spc="-1" strike="noStrike">
                <a:solidFill>
                  <a:srgbClr val="000000"/>
                </a:solidFill>
                <a:latin typeface="Arial"/>
                <a:ea typeface="Microsoft YaHei Light"/>
              </a:rPr>
              <a:t>&lt;number&gt;</a:t>
            </a:fld>
            <a:endParaRPr b="0" lang="en-CA" sz="1000" spc="-1" strike="noStrike">
              <a:latin typeface="Times New Roman"/>
            </a:endParaRPr>
          </a:p>
        </p:txBody>
      </p:sp>
      <p:pic>
        <p:nvPicPr>
          <p:cNvPr id="134" name="Picture 16" descr=""/>
          <p:cNvPicPr/>
          <p:nvPr/>
        </p:nvPicPr>
        <p:blipFill>
          <a:blip r:embed="rId1"/>
          <a:stretch/>
        </p:blipFill>
        <p:spPr>
          <a:xfrm>
            <a:off x="990720" y="1582920"/>
            <a:ext cx="9943200" cy="50558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TextShape 1"/>
          <p:cNvSpPr txBox="1"/>
          <p:nvPr/>
        </p:nvSpPr>
        <p:spPr>
          <a:xfrm>
            <a:off x="838080" y="365040"/>
            <a:ext cx="10515240" cy="1133640"/>
          </a:xfrm>
          <a:prstGeom prst="rect">
            <a:avLst/>
          </a:prstGeom>
          <a:noFill/>
          <a:ln>
            <a:noFill/>
          </a:ln>
        </p:spPr>
        <p:txBody>
          <a:bodyPr anchor="b">
            <a:noAutofit/>
          </a:bodyPr>
          <a:p>
            <a:pPr>
              <a:lnSpc>
                <a:spcPct val="90000"/>
              </a:lnSpc>
            </a:pPr>
            <a:r>
              <a:rPr b="0" lang="en-US" sz="3600" spc="-1" strike="noStrike" u="sng">
                <a:solidFill>
                  <a:srgbClr val="000000"/>
                </a:solidFill>
                <a:uFill>
                  <a:solidFill>
                    <a:srgbClr val="c7000b"/>
                  </a:solidFill>
                </a:uFill>
                <a:latin typeface="Arial"/>
                <a:ea typeface="Microsoft YaHei"/>
              </a:rPr>
              <a:t>Building the Handcar Cosim API DLL</a:t>
            </a:r>
            <a:endParaRPr b="0" lang="en-US" sz="3600" spc="-1" strike="noStrike">
              <a:solidFill>
                <a:srgbClr val="595957"/>
              </a:solidFill>
              <a:latin typeface="Arial"/>
            </a:endParaRPr>
          </a:p>
        </p:txBody>
      </p:sp>
      <p:sp>
        <p:nvSpPr>
          <p:cNvPr id="136" name="TextShape 2"/>
          <p:cNvSpPr txBox="1"/>
          <p:nvPr/>
        </p:nvSpPr>
        <p:spPr>
          <a:xfrm>
            <a:off x="838080" y="1825560"/>
            <a:ext cx="10515240" cy="4350960"/>
          </a:xfrm>
          <a:prstGeom prst="rect">
            <a:avLst/>
          </a:prstGeom>
          <a:noFill/>
          <a:ln>
            <a:noFill/>
          </a:ln>
        </p:spPr>
        <p:txBody>
          <a:bodyPr>
            <a:normAutofit fontScale="89000"/>
          </a:bodyPr>
          <a:p>
            <a:pPr>
              <a:lnSpc>
                <a:spcPct val="90000"/>
              </a:lnSpc>
              <a:spcBef>
                <a:spcPts val="1001"/>
              </a:spcBef>
              <a:tabLst>
                <a:tab algn="l" pos="0"/>
              </a:tabLst>
            </a:pPr>
            <a:r>
              <a:rPr b="0" lang="en-US" sz="1600" spc="-1" strike="noStrike">
                <a:solidFill>
                  <a:srgbClr val="000000"/>
                </a:solidFill>
                <a:latin typeface="Courier New"/>
                <a:ea typeface="Microsoft YaHei Light"/>
              </a:rPr>
              <a:t>git clone </a:t>
            </a:r>
            <a:r>
              <a:rPr b="0" lang="en-US" sz="1600" spc="-1" strike="noStrike" u="sng">
                <a:solidFill>
                  <a:srgbClr val="00b0f0"/>
                </a:solidFill>
                <a:uFillTx/>
                <a:latin typeface="Courier New"/>
                <a:ea typeface="Microsoft YaHei Light"/>
                <a:hlinkClick r:id="rId1"/>
              </a:rPr>
              <a:t>https://github.com/openhwgroup/force-riscv</a:t>
            </a:r>
            <a:endParaRPr b="0" lang="en-US" sz="1600" spc="-1" strike="noStrike">
              <a:solidFill>
                <a:srgbClr val="595957"/>
              </a:solidFill>
              <a:latin typeface="Arial"/>
            </a:endParaRPr>
          </a:p>
          <a:p>
            <a:pPr>
              <a:lnSpc>
                <a:spcPct val="90000"/>
              </a:lnSpc>
              <a:spcBef>
                <a:spcPts val="1001"/>
              </a:spcBef>
              <a:tabLst>
                <a:tab algn="l" pos="0"/>
              </a:tabLst>
            </a:pP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export FORCE_CC=/usr/bin/g++</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export FORCE_PYTHON_VER=3.6</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export FORCE_PYTHON_LIB=/usr/lib/x86_64-linux-gnu/</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export FORCE_PYTHON_INC=/usr/include/python3.6</a:t>
            </a:r>
            <a:endParaRPr b="0" lang="en-US" sz="1600" spc="-1" strike="noStrike">
              <a:solidFill>
                <a:srgbClr val="595957"/>
              </a:solidFill>
              <a:latin typeface="Arial"/>
            </a:endParaRPr>
          </a:p>
          <a:p>
            <a:pPr>
              <a:lnSpc>
                <a:spcPct val="90000"/>
              </a:lnSpc>
              <a:spcBef>
                <a:spcPts val="1001"/>
              </a:spcBef>
              <a:tabLst>
                <a:tab algn="l" pos="0"/>
              </a:tabLst>
            </a:pP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cd force-riscv/handcar</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./regenerate_and_build.bash</a:t>
            </a:r>
            <a:endParaRPr b="0" lang="en-US" sz="1600" spc="-1" strike="noStrike">
              <a:solidFill>
                <a:srgbClr val="595957"/>
              </a:solidFill>
              <a:latin typeface="Arial"/>
            </a:endParaRPr>
          </a:p>
          <a:p>
            <a:pPr>
              <a:lnSpc>
                <a:spcPct val="90000"/>
              </a:lnSpc>
              <a:spcBef>
                <a:spcPts val="1001"/>
              </a:spcBef>
              <a:tabLst>
                <a:tab algn="l" pos="0"/>
              </a:tabLst>
            </a:pP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#library located in &lt;force-riscv&gt;/handcar/bin/handcar_cosim.so</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#inc and src located in:</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  &lt;force-riscv&gt;/handcar/so_build/cosim/inc/handcar_cosim_wrapper.h</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  &lt;force-riscv&gt;/handcar/so_build/cosim/src/handcar_cosim_wrapper.cc</a:t>
            </a:r>
            <a:endParaRPr b="0" lang="en-US" sz="1600" spc="-1" strike="noStrike">
              <a:solidFill>
                <a:srgbClr val="595957"/>
              </a:solidFill>
              <a:latin typeface="Arial"/>
            </a:endParaRPr>
          </a:p>
        </p:txBody>
      </p:sp>
      <p:sp>
        <p:nvSpPr>
          <p:cNvPr id="137" name="TextShape 3"/>
          <p:cNvSpPr txBox="1"/>
          <p:nvPr/>
        </p:nvSpPr>
        <p:spPr>
          <a:xfrm>
            <a:off x="1257840" y="6337080"/>
            <a:ext cx="4114440" cy="290520"/>
          </a:xfrm>
          <a:prstGeom prst="rect">
            <a:avLst/>
          </a:prstGeom>
          <a:noFill/>
          <a:ln>
            <a:noFill/>
          </a:ln>
        </p:spPr>
        <p:txBody>
          <a:bodyPr anchor="ctr">
            <a:noAutofit/>
          </a:bodyPr>
          <a:p>
            <a:pPr>
              <a:lnSpc>
                <a:spcPct val="100000"/>
              </a:lnSpc>
            </a:pPr>
            <a:r>
              <a:rPr b="0" lang="en-US" sz="1000" spc="-1" strike="noStrike">
                <a:solidFill>
                  <a:srgbClr val="000000"/>
                </a:solidFill>
                <a:latin typeface="Arial"/>
                <a:ea typeface="Microsoft YaHei Light"/>
              </a:rPr>
              <a:t>FUTUREWEI</a:t>
            </a:r>
            <a:endParaRPr b="0" lang="en-CA" sz="1000" spc="-1" strike="noStrike">
              <a:latin typeface="Times New Roman"/>
            </a:endParaRPr>
          </a:p>
        </p:txBody>
      </p:sp>
      <p:sp>
        <p:nvSpPr>
          <p:cNvPr id="138" name="TextShape 4"/>
          <p:cNvSpPr txBox="1"/>
          <p:nvPr/>
        </p:nvSpPr>
        <p:spPr>
          <a:xfrm>
            <a:off x="719280" y="6337080"/>
            <a:ext cx="512280" cy="299880"/>
          </a:xfrm>
          <a:prstGeom prst="rect">
            <a:avLst/>
          </a:prstGeom>
          <a:noFill/>
          <a:ln>
            <a:noFill/>
          </a:ln>
        </p:spPr>
        <p:txBody>
          <a:bodyPr anchor="ctr">
            <a:noAutofit/>
          </a:bodyPr>
          <a:p>
            <a:pPr algn="ctr">
              <a:lnSpc>
                <a:spcPct val="100000"/>
              </a:lnSpc>
            </a:pPr>
            <a:fld id="{97523059-65FB-45C4-A41B-8855EC74E519}" type="slidenum">
              <a:rPr b="0" lang="en-US" sz="1000" spc="-1" strike="noStrike">
                <a:solidFill>
                  <a:srgbClr val="000000"/>
                </a:solidFill>
                <a:latin typeface="Arial"/>
                <a:ea typeface="Microsoft YaHei Light"/>
              </a:rPr>
              <a:t>3</a:t>
            </a:fld>
            <a:endParaRPr b="0" lang="en-CA"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TextShape 1"/>
          <p:cNvSpPr txBox="1"/>
          <p:nvPr/>
        </p:nvSpPr>
        <p:spPr>
          <a:xfrm>
            <a:off x="838080" y="365040"/>
            <a:ext cx="10515240" cy="1133640"/>
          </a:xfrm>
          <a:prstGeom prst="rect">
            <a:avLst/>
          </a:prstGeom>
          <a:noFill/>
          <a:ln>
            <a:noFill/>
          </a:ln>
        </p:spPr>
        <p:txBody>
          <a:bodyPr anchor="b">
            <a:noAutofit/>
          </a:bodyPr>
          <a:p>
            <a:pPr>
              <a:lnSpc>
                <a:spcPct val="90000"/>
              </a:lnSpc>
            </a:pPr>
            <a:r>
              <a:rPr b="0" lang="en-US" sz="3600" spc="-1" strike="noStrike" u="sng">
                <a:solidFill>
                  <a:srgbClr val="000000"/>
                </a:solidFill>
                <a:uFill>
                  <a:solidFill>
                    <a:srgbClr val="c7000b"/>
                  </a:solidFill>
                </a:uFill>
                <a:latin typeface="Arial"/>
                <a:ea typeface="Microsoft YaHei"/>
              </a:rPr>
              <a:t>vcs Compile with Handcar Cosim API DLL</a:t>
            </a:r>
            <a:endParaRPr b="0" lang="en-US" sz="3600" spc="-1" strike="noStrike">
              <a:solidFill>
                <a:srgbClr val="595957"/>
              </a:solidFill>
              <a:latin typeface="Arial"/>
            </a:endParaRPr>
          </a:p>
        </p:txBody>
      </p:sp>
      <p:sp>
        <p:nvSpPr>
          <p:cNvPr id="140"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r>
              <a:rPr b="0" lang="en-US" sz="1600" spc="-1" strike="noStrike">
                <a:solidFill>
                  <a:srgbClr val="000000"/>
                </a:solidFill>
                <a:latin typeface="Courier New"/>
                <a:ea typeface="Microsoft YaHei Light"/>
              </a:rPr>
              <a:t>vcs … $FORCE_RISCV/handcar/bin/handcar_cosim.so  …</a:t>
            </a:r>
            <a:endParaRPr b="0" lang="en-US" sz="1600" spc="-1" strike="noStrike">
              <a:solidFill>
                <a:srgbClr val="595957"/>
              </a:solidFill>
              <a:latin typeface="Arial"/>
            </a:endParaRPr>
          </a:p>
        </p:txBody>
      </p:sp>
      <p:sp>
        <p:nvSpPr>
          <p:cNvPr id="141" name="TextShape 3"/>
          <p:cNvSpPr txBox="1"/>
          <p:nvPr/>
        </p:nvSpPr>
        <p:spPr>
          <a:xfrm>
            <a:off x="1257840" y="6337080"/>
            <a:ext cx="4114440" cy="290520"/>
          </a:xfrm>
          <a:prstGeom prst="rect">
            <a:avLst/>
          </a:prstGeom>
          <a:noFill/>
          <a:ln>
            <a:noFill/>
          </a:ln>
        </p:spPr>
        <p:txBody>
          <a:bodyPr anchor="ctr">
            <a:noAutofit/>
          </a:bodyPr>
          <a:p>
            <a:pPr>
              <a:lnSpc>
                <a:spcPct val="100000"/>
              </a:lnSpc>
            </a:pPr>
            <a:r>
              <a:rPr b="0" lang="en-US" sz="1000" spc="-1" strike="noStrike">
                <a:solidFill>
                  <a:srgbClr val="000000"/>
                </a:solidFill>
                <a:latin typeface="Arial"/>
                <a:ea typeface="Microsoft YaHei Light"/>
              </a:rPr>
              <a:t>FUTUREWEI</a:t>
            </a:r>
            <a:endParaRPr b="0" lang="en-CA" sz="1000" spc="-1" strike="noStrike">
              <a:latin typeface="Times New Roman"/>
            </a:endParaRPr>
          </a:p>
        </p:txBody>
      </p:sp>
      <p:sp>
        <p:nvSpPr>
          <p:cNvPr id="142" name="TextShape 4"/>
          <p:cNvSpPr txBox="1"/>
          <p:nvPr/>
        </p:nvSpPr>
        <p:spPr>
          <a:xfrm>
            <a:off x="719280" y="6337080"/>
            <a:ext cx="512280" cy="299880"/>
          </a:xfrm>
          <a:prstGeom prst="rect">
            <a:avLst/>
          </a:prstGeom>
          <a:noFill/>
          <a:ln>
            <a:noFill/>
          </a:ln>
        </p:spPr>
        <p:txBody>
          <a:bodyPr anchor="ctr">
            <a:noAutofit/>
          </a:bodyPr>
          <a:p>
            <a:pPr algn="ctr">
              <a:lnSpc>
                <a:spcPct val="100000"/>
              </a:lnSpc>
            </a:pPr>
            <a:fld id="{5A9957DA-7AA1-4875-94F0-EB1C2444807E}" type="slidenum">
              <a:rPr b="0" lang="en-US" sz="1000" spc="-1" strike="noStrike">
                <a:solidFill>
                  <a:srgbClr val="000000"/>
                </a:solidFill>
                <a:latin typeface="Arial"/>
                <a:ea typeface="Microsoft YaHei Light"/>
              </a:rPr>
              <a:t>4</a:t>
            </a:fld>
            <a:endParaRPr b="0" lang="en-CA"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3" name="TextShape 1"/>
          <p:cNvSpPr txBox="1"/>
          <p:nvPr/>
        </p:nvSpPr>
        <p:spPr>
          <a:xfrm>
            <a:off x="838080" y="365040"/>
            <a:ext cx="10515240" cy="1133640"/>
          </a:xfrm>
          <a:prstGeom prst="rect">
            <a:avLst/>
          </a:prstGeom>
          <a:noFill/>
          <a:ln>
            <a:noFill/>
          </a:ln>
        </p:spPr>
        <p:txBody>
          <a:bodyPr anchor="b">
            <a:noAutofit/>
          </a:bodyPr>
          <a:p>
            <a:pPr>
              <a:lnSpc>
                <a:spcPct val="90000"/>
              </a:lnSpc>
            </a:pPr>
            <a:r>
              <a:rPr b="0" lang="en-US" sz="3600" spc="-1" strike="noStrike" u="sng">
                <a:solidFill>
                  <a:srgbClr val="000000"/>
                </a:solidFill>
                <a:uFill>
                  <a:solidFill>
                    <a:srgbClr val="c7000b"/>
                  </a:solidFill>
                </a:uFill>
                <a:latin typeface="Arial"/>
                <a:ea typeface="Microsoft YaHei"/>
              </a:rPr>
              <a:t>UVM Import</a:t>
            </a:r>
            <a:endParaRPr b="0" lang="en-US" sz="3600" spc="-1" strike="noStrike">
              <a:solidFill>
                <a:srgbClr val="595957"/>
              </a:solidFill>
              <a:latin typeface="Arial"/>
            </a:endParaRPr>
          </a:p>
        </p:txBody>
      </p:sp>
      <p:sp>
        <p:nvSpPr>
          <p:cNvPr id="144"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r>
              <a:rPr b="0" lang="en-US" sz="1600" spc="-1" strike="noStrike">
                <a:solidFill>
                  <a:srgbClr val="000000"/>
                </a:solidFill>
                <a:latin typeface="Courier New"/>
                <a:ea typeface="Microsoft YaHei Light"/>
              </a:rPr>
              <a:t>import “DPI-C” function void initialize_simulator(input string options);</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import “DPI-C” function int step_simulator(input int target_id, input int num_steps, input int stx_failed);</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import “DPI-C” function int get_disassembly_for_target(input int target_id, input bit[63:0] pc, inout string opcode, inout string disassembly);</a:t>
            </a:r>
            <a:endParaRPr b="0" lang="en-US" sz="1600" spc="-1" strike="noStrike">
              <a:solidFill>
                <a:srgbClr val="595957"/>
              </a:solidFill>
              <a:latin typeface="Arial"/>
            </a:endParaRPr>
          </a:p>
          <a:p>
            <a:pPr>
              <a:lnSpc>
                <a:spcPct val="90000"/>
              </a:lnSpc>
              <a:spcBef>
                <a:spcPts val="1001"/>
              </a:spcBef>
              <a:tabLst>
                <a:tab algn="l" pos="0"/>
              </a:tabLst>
            </a:pP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import “DPI-C” function int read_simulator_memory(input int target_id, input bit [63:0] addr, inout int length, output bit [63:0] data);</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import “DPI-C” function int write_simulator_memory(input int target_id, input bit [63:0] addr, input in length, input bit [127:0] data);</a:t>
            </a:r>
            <a:endParaRPr b="0" lang="en-US" sz="1600" spc="-1" strike="noStrike">
              <a:solidFill>
                <a:srgbClr val="595957"/>
              </a:solidFill>
              <a:latin typeface="Arial"/>
            </a:endParaRPr>
          </a:p>
          <a:p>
            <a:pPr>
              <a:lnSpc>
                <a:spcPct val="90000"/>
              </a:lnSpc>
              <a:spcBef>
                <a:spcPts val="1001"/>
              </a:spcBef>
              <a:tabLst>
                <a:tab algn="l" pos="0"/>
              </a:tabLst>
            </a:pP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import “DPI-C” function int read_simulator_register(input int target_id, input string reg_name, output bit [127:0] reg_data, input int length);</a:t>
            </a:r>
            <a:endParaRPr b="0" lang="en-US" sz="1600" spc="-1" strike="noStrike">
              <a:solidFill>
                <a:srgbClr val="595957"/>
              </a:solidFill>
              <a:latin typeface="Arial"/>
            </a:endParaRPr>
          </a:p>
          <a:p>
            <a:pPr>
              <a:lnSpc>
                <a:spcPct val="90000"/>
              </a:lnSpc>
              <a:spcBef>
                <a:spcPts val="1001"/>
              </a:spcBef>
              <a:tabLst>
                <a:tab algn="l" pos="0"/>
              </a:tabLst>
            </a:pPr>
            <a:r>
              <a:rPr b="0" lang="en-US" sz="1600" spc="-1" strike="noStrike">
                <a:solidFill>
                  <a:srgbClr val="000000"/>
                </a:solidFill>
                <a:latin typeface="Courier New"/>
                <a:ea typeface="Microsoft YaHei Light"/>
              </a:rPr>
              <a:t>Import “DPI-C” function int write_simulator_register(input int target_id, input string reg_name, input bit [127:0] reg_data, input int length);</a:t>
            </a:r>
            <a:endParaRPr b="0" lang="en-US" sz="1600" spc="-1" strike="noStrike">
              <a:solidFill>
                <a:srgbClr val="595957"/>
              </a:solidFill>
              <a:latin typeface="Arial"/>
            </a:endParaRPr>
          </a:p>
        </p:txBody>
      </p:sp>
      <p:sp>
        <p:nvSpPr>
          <p:cNvPr id="145" name="TextShape 3"/>
          <p:cNvSpPr txBox="1"/>
          <p:nvPr/>
        </p:nvSpPr>
        <p:spPr>
          <a:xfrm>
            <a:off x="1257840" y="6337080"/>
            <a:ext cx="4114440" cy="290520"/>
          </a:xfrm>
          <a:prstGeom prst="rect">
            <a:avLst/>
          </a:prstGeom>
          <a:noFill/>
          <a:ln>
            <a:noFill/>
          </a:ln>
        </p:spPr>
        <p:txBody>
          <a:bodyPr anchor="ctr">
            <a:noAutofit/>
          </a:bodyPr>
          <a:p>
            <a:pPr>
              <a:lnSpc>
                <a:spcPct val="100000"/>
              </a:lnSpc>
            </a:pPr>
            <a:r>
              <a:rPr b="0" lang="en-US" sz="1000" spc="-1" strike="noStrike">
                <a:solidFill>
                  <a:srgbClr val="000000"/>
                </a:solidFill>
                <a:latin typeface="Arial"/>
                <a:ea typeface="Microsoft YaHei Light"/>
              </a:rPr>
              <a:t>FUTUREWEI</a:t>
            </a:r>
            <a:endParaRPr b="0" lang="en-CA" sz="1000" spc="-1" strike="noStrike">
              <a:latin typeface="Times New Roman"/>
            </a:endParaRPr>
          </a:p>
        </p:txBody>
      </p:sp>
      <p:sp>
        <p:nvSpPr>
          <p:cNvPr id="146" name="TextShape 4"/>
          <p:cNvSpPr txBox="1"/>
          <p:nvPr/>
        </p:nvSpPr>
        <p:spPr>
          <a:xfrm>
            <a:off x="719280" y="6337080"/>
            <a:ext cx="512280" cy="299880"/>
          </a:xfrm>
          <a:prstGeom prst="rect">
            <a:avLst/>
          </a:prstGeom>
          <a:noFill/>
          <a:ln>
            <a:noFill/>
          </a:ln>
        </p:spPr>
        <p:txBody>
          <a:bodyPr anchor="ctr">
            <a:noAutofit/>
          </a:bodyPr>
          <a:p>
            <a:pPr algn="ctr">
              <a:lnSpc>
                <a:spcPct val="100000"/>
              </a:lnSpc>
            </a:pPr>
            <a:fld id="{C84B3365-294B-4A2F-A4C8-D06340935AEC}" type="slidenum">
              <a:rPr b="0" lang="en-US" sz="1000" spc="-1" strike="noStrike">
                <a:solidFill>
                  <a:srgbClr val="000000"/>
                </a:solidFill>
                <a:latin typeface="Arial"/>
                <a:ea typeface="Microsoft YaHei Light"/>
              </a:rPr>
              <a:t>5</a:t>
            </a:fld>
            <a:endParaRPr b="0" lang="en-CA" sz="10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7" name="TextShape 1"/>
          <p:cNvSpPr txBox="1"/>
          <p:nvPr/>
        </p:nvSpPr>
        <p:spPr>
          <a:xfrm>
            <a:off x="838080" y="365040"/>
            <a:ext cx="10515240" cy="1133640"/>
          </a:xfrm>
          <a:prstGeom prst="rect">
            <a:avLst/>
          </a:prstGeom>
          <a:noFill/>
          <a:ln>
            <a:noFill/>
          </a:ln>
        </p:spPr>
        <p:txBody>
          <a:bodyPr anchor="b">
            <a:noAutofit/>
          </a:bodyPr>
          <a:p>
            <a:pPr>
              <a:lnSpc>
                <a:spcPct val="90000"/>
              </a:lnSpc>
            </a:pPr>
            <a:r>
              <a:rPr b="0" lang="en-US" sz="3600" spc="-1" strike="noStrike" u="sng">
                <a:solidFill>
                  <a:srgbClr val="000000"/>
                </a:solidFill>
                <a:uFill>
                  <a:solidFill>
                    <a:srgbClr val="c7000b"/>
                  </a:solidFill>
                </a:uFill>
                <a:latin typeface="Arial"/>
                <a:ea typeface="Microsoft YaHei"/>
              </a:rPr>
              <a:t>Usage Example – Initializing ISS</a:t>
            </a:r>
            <a:endParaRPr b="0" lang="en-US" sz="3600" spc="-1" strike="noStrike">
              <a:solidFill>
                <a:srgbClr val="595957"/>
              </a:solidFill>
              <a:latin typeface="Arial"/>
            </a:endParaRPr>
          </a:p>
        </p:txBody>
      </p:sp>
      <p:sp>
        <p:nvSpPr>
          <p:cNvPr id="148" name="TextShape 2"/>
          <p:cNvSpPr txBox="1"/>
          <p:nvPr/>
        </p:nvSpPr>
        <p:spPr>
          <a:xfrm>
            <a:off x="838080" y="1825560"/>
            <a:ext cx="10515240" cy="4350960"/>
          </a:xfrm>
          <a:prstGeom prst="rect">
            <a:avLst/>
          </a:prstGeom>
          <a:noFill/>
          <a:ln>
            <a:noFill/>
          </a:ln>
        </p:spPr>
        <p:txBody>
          <a:bodyPr>
            <a:normAutofit/>
          </a:bodyPr>
          <a:p>
            <a:pPr>
              <a:lnSpc>
                <a:spcPct val="50000"/>
              </a:lnSpc>
              <a:spcBef>
                <a:spcPts val="1001"/>
              </a:spcBef>
              <a:tabLst>
                <a:tab algn="l" pos="0"/>
              </a:tabLst>
            </a:pPr>
            <a:r>
              <a:rPr b="0" lang="en-US" sz="1600" spc="-1" strike="noStrike">
                <a:solidFill>
                  <a:srgbClr val="000000"/>
                </a:solidFill>
                <a:latin typeface="Courier New"/>
                <a:ea typeface="Microsoft YaHei Light"/>
              </a:rPr>
              <a:t>string init_opt_str;</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init_opt_str = $sformatf(“-p%0d –hartids=“, num_proc);</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for (i = NUM_CPUS-1; i &gt;= 0; i--) begin</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if (i &gt; 0)</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init_opt_str = $sformatf(“%s%0d,”, init_opt_str, CPU_IDS[i]);</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else</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init_opt_str = $sformatf(“%s%d”, init_opt_str, CPU_IDS[i]);</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end</a:t>
            </a:r>
            <a:endParaRPr b="0" lang="en-US" sz="1600" spc="-1" strike="noStrike">
              <a:solidFill>
                <a:srgbClr val="595957"/>
              </a:solidFill>
              <a:latin typeface="Arial"/>
            </a:endParaRPr>
          </a:p>
          <a:p>
            <a:pPr>
              <a:lnSpc>
                <a:spcPct val="50000"/>
              </a:lnSpc>
              <a:spcBef>
                <a:spcPts val="1001"/>
              </a:spcBef>
              <a:tabLst>
                <a:tab algn="l" pos="0"/>
              </a:tabLst>
            </a:pP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initialize_simulator(init_opt_str)</a:t>
            </a:r>
            <a:endParaRPr b="0" lang="en-US" sz="1600" spc="-1" strike="noStrike">
              <a:solidFill>
                <a:srgbClr val="595957"/>
              </a:solidFill>
              <a:latin typeface="Arial"/>
            </a:endParaRPr>
          </a:p>
        </p:txBody>
      </p:sp>
      <p:sp>
        <p:nvSpPr>
          <p:cNvPr id="149" name="TextShape 3"/>
          <p:cNvSpPr txBox="1"/>
          <p:nvPr/>
        </p:nvSpPr>
        <p:spPr>
          <a:xfrm>
            <a:off x="1257840" y="6337080"/>
            <a:ext cx="4114440" cy="290520"/>
          </a:xfrm>
          <a:prstGeom prst="rect">
            <a:avLst/>
          </a:prstGeom>
          <a:noFill/>
          <a:ln>
            <a:noFill/>
          </a:ln>
        </p:spPr>
        <p:txBody>
          <a:bodyPr anchor="ctr">
            <a:noAutofit/>
          </a:bodyPr>
          <a:p>
            <a:pPr>
              <a:lnSpc>
                <a:spcPct val="100000"/>
              </a:lnSpc>
            </a:pPr>
            <a:r>
              <a:rPr b="0" lang="en-US" sz="1000" spc="-1" strike="noStrike">
                <a:solidFill>
                  <a:srgbClr val="000000"/>
                </a:solidFill>
                <a:latin typeface="Arial"/>
                <a:ea typeface="Microsoft YaHei Light"/>
              </a:rPr>
              <a:t>FUTUREWEI</a:t>
            </a:r>
            <a:endParaRPr b="0" lang="en-CA" sz="1000" spc="-1" strike="noStrike">
              <a:latin typeface="Times New Roman"/>
            </a:endParaRPr>
          </a:p>
        </p:txBody>
      </p:sp>
      <p:sp>
        <p:nvSpPr>
          <p:cNvPr id="150" name="TextShape 4"/>
          <p:cNvSpPr txBox="1"/>
          <p:nvPr/>
        </p:nvSpPr>
        <p:spPr>
          <a:xfrm>
            <a:off x="719280" y="6337080"/>
            <a:ext cx="512280" cy="299880"/>
          </a:xfrm>
          <a:prstGeom prst="rect">
            <a:avLst/>
          </a:prstGeom>
          <a:noFill/>
          <a:ln>
            <a:noFill/>
          </a:ln>
        </p:spPr>
        <p:txBody>
          <a:bodyPr anchor="ctr">
            <a:noAutofit/>
          </a:bodyPr>
          <a:p>
            <a:pPr algn="ctr">
              <a:lnSpc>
                <a:spcPct val="100000"/>
              </a:lnSpc>
            </a:pPr>
            <a:fld id="{4892E7F1-E864-4D7C-A4C7-0174A2A0745A}" type="slidenum">
              <a:rPr b="0" lang="en-US" sz="1000" spc="-1" strike="noStrike">
                <a:solidFill>
                  <a:srgbClr val="000000"/>
                </a:solidFill>
                <a:latin typeface="Arial"/>
                <a:ea typeface="Microsoft YaHei Light"/>
              </a:rPr>
              <a:t>&lt;number&gt;</a:t>
            </a:fld>
            <a:endParaRPr b="0" lang="en-CA" sz="10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TextShape 1"/>
          <p:cNvSpPr txBox="1"/>
          <p:nvPr/>
        </p:nvSpPr>
        <p:spPr>
          <a:xfrm>
            <a:off x="838080" y="365040"/>
            <a:ext cx="10515240" cy="1133640"/>
          </a:xfrm>
          <a:prstGeom prst="rect">
            <a:avLst/>
          </a:prstGeom>
          <a:noFill/>
          <a:ln>
            <a:noFill/>
          </a:ln>
        </p:spPr>
        <p:txBody>
          <a:bodyPr anchor="b">
            <a:noAutofit/>
          </a:bodyPr>
          <a:p>
            <a:pPr>
              <a:lnSpc>
                <a:spcPct val="90000"/>
              </a:lnSpc>
            </a:pPr>
            <a:r>
              <a:rPr b="0" lang="en-US" sz="3600" spc="-1" strike="noStrike" u="sng">
                <a:solidFill>
                  <a:srgbClr val="000000"/>
                </a:solidFill>
                <a:uFill>
                  <a:solidFill>
                    <a:srgbClr val="c7000b"/>
                  </a:solidFill>
                </a:uFill>
                <a:latin typeface="Arial"/>
                <a:ea typeface="Microsoft YaHei"/>
              </a:rPr>
              <a:t>Usage Example – Initializing ISS Memory</a:t>
            </a:r>
            <a:endParaRPr b="0" lang="en-US" sz="3600" spc="-1" strike="noStrike">
              <a:solidFill>
                <a:srgbClr val="595957"/>
              </a:solidFill>
              <a:latin typeface="Arial"/>
            </a:endParaRPr>
          </a:p>
        </p:txBody>
      </p:sp>
      <p:sp>
        <p:nvSpPr>
          <p:cNvPr id="152" name="TextShape 2"/>
          <p:cNvSpPr txBox="1"/>
          <p:nvPr/>
        </p:nvSpPr>
        <p:spPr>
          <a:xfrm>
            <a:off x="838080" y="1825560"/>
            <a:ext cx="10515240" cy="4350960"/>
          </a:xfrm>
          <a:prstGeom prst="rect">
            <a:avLst/>
          </a:prstGeom>
          <a:noFill/>
          <a:ln>
            <a:noFill/>
          </a:ln>
        </p:spPr>
        <p:txBody>
          <a:bodyPr>
            <a:normAutofit/>
          </a:bodyPr>
          <a:p>
            <a:pPr>
              <a:lnSpc>
                <a:spcPct val="50000"/>
              </a:lnSpc>
              <a:spcBef>
                <a:spcPts val="1001"/>
              </a:spcBef>
              <a:tabLst>
                <a:tab algn="l" pos="0"/>
              </a:tabLst>
            </a:pPr>
            <a:endParaRPr b="0" lang="en-US" sz="24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while (! $feof(hex_file_fd))</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begin</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code = $fscanf(hex_file_fd, “%h %h”, addr, data);</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if (code != -1)</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begin </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ret_status = write_simulator_memory(target_id, addr, length, data);</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if (ret_status !=0)</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begin</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uvm_error(“ISS ERROR”,</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$sformatf(“Cannot write ISS memory for cpu=%0d at addr=0x%h”,</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target_id, addr));</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end</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end</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end</a:t>
            </a:r>
            <a:endParaRPr b="0" lang="en-US" sz="1600" spc="-1" strike="noStrike">
              <a:solidFill>
                <a:srgbClr val="595957"/>
              </a:solidFill>
              <a:latin typeface="Arial"/>
            </a:endParaRPr>
          </a:p>
          <a:p>
            <a:pPr>
              <a:lnSpc>
                <a:spcPct val="50000"/>
              </a:lnSpc>
              <a:spcBef>
                <a:spcPts val="1001"/>
              </a:spcBef>
              <a:tabLst>
                <a:tab algn="l" pos="0"/>
              </a:tabLst>
            </a:pPr>
            <a:endParaRPr b="0" lang="en-US" sz="1600" spc="-1" strike="noStrike">
              <a:solidFill>
                <a:srgbClr val="595957"/>
              </a:solidFill>
              <a:latin typeface="Arial"/>
            </a:endParaRPr>
          </a:p>
          <a:p>
            <a:pPr>
              <a:lnSpc>
                <a:spcPct val="50000"/>
              </a:lnSpc>
              <a:spcBef>
                <a:spcPts val="1001"/>
              </a:spcBef>
              <a:tabLst>
                <a:tab algn="l" pos="0"/>
              </a:tabLst>
            </a:pPr>
            <a:endParaRPr b="0" lang="en-US" sz="1600" spc="-1" strike="noStrike">
              <a:solidFill>
                <a:srgbClr val="595957"/>
              </a:solidFill>
              <a:latin typeface="Arial"/>
            </a:endParaRPr>
          </a:p>
        </p:txBody>
      </p:sp>
      <p:sp>
        <p:nvSpPr>
          <p:cNvPr id="153" name="TextShape 3"/>
          <p:cNvSpPr txBox="1"/>
          <p:nvPr/>
        </p:nvSpPr>
        <p:spPr>
          <a:xfrm>
            <a:off x="1257840" y="6337080"/>
            <a:ext cx="4114440" cy="290520"/>
          </a:xfrm>
          <a:prstGeom prst="rect">
            <a:avLst/>
          </a:prstGeom>
          <a:noFill/>
          <a:ln>
            <a:noFill/>
          </a:ln>
        </p:spPr>
        <p:txBody>
          <a:bodyPr anchor="ctr">
            <a:noAutofit/>
          </a:bodyPr>
          <a:p>
            <a:pPr>
              <a:lnSpc>
                <a:spcPct val="100000"/>
              </a:lnSpc>
            </a:pPr>
            <a:r>
              <a:rPr b="0" lang="en-US" sz="1000" spc="-1" strike="noStrike">
                <a:solidFill>
                  <a:srgbClr val="000000"/>
                </a:solidFill>
                <a:latin typeface="Arial"/>
                <a:ea typeface="Microsoft YaHei Light"/>
              </a:rPr>
              <a:t>FUTUREWEI</a:t>
            </a:r>
            <a:endParaRPr b="0" lang="en-CA" sz="1000" spc="-1" strike="noStrike">
              <a:latin typeface="Times New Roman"/>
            </a:endParaRPr>
          </a:p>
        </p:txBody>
      </p:sp>
      <p:sp>
        <p:nvSpPr>
          <p:cNvPr id="154" name="TextShape 4"/>
          <p:cNvSpPr txBox="1"/>
          <p:nvPr/>
        </p:nvSpPr>
        <p:spPr>
          <a:xfrm>
            <a:off x="719280" y="6337080"/>
            <a:ext cx="512280" cy="299880"/>
          </a:xfrm>
          <a:prstGeom prst="rect">
            <a:avLst/>
          </a:prstGeom>
          <a:noFill/>
          <a:ln>
            <a:noFill/>
          </a:ln>
        </p:spPr>
        <p:txBody>
          <a:bodyPr anchor="ctr">
            <a:noAutofit/>
          </a:bodyPr>
          <a:p>
            <a:pPr algn="ctr">
              <a:lnSpc>
                <a:spcPct val="100000"/>
              </a:lnSpc>
            </a:pPr>
            <a:fld id="{C53E28C2-BE69-4D7F-B4B4-72B7A1C6AFE2}" type="slidenum">
              <a:rPr b="0" lang="en-US" sz="1000" spc="-1" strike="noStrike">
                <a:solidFill>
                  <a:srgbClr val="000000"/>
                </a:solidFill>
                <a:latin typeface="Arial"/>
                <a:ea typeface="Microsoft YaHei Light"/>
              </a:rPr>
              <a:t>&lt;number&gt;</a:t>
            </a:fld>
            <a:endParaRPr b="0" lang="en-CA" sz="10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TextShape 1"/>
          <p:cNvSpPr txBox="1"/>
          <p:nvPr/>
        </p:nvSpPr>
        <p:spPr>
          <a:xfrm>
            <a:off x="838080" y="365040"/>
            <a:ext cx="10515240" cy="1133640"/>
          </a:xfrm>
          <a:prstGeom prst="rect">
            <a:avLst/>
          </a:prstGeom>
          <a:noFill/>
          <a:ln>
            <a:noFill/>
          </a:ln>
        </p:spPr>
        <p:txBody>
          <a:bodyPr anchor="b">
            <a:noAutofit/>
          </a:bodyPr>
          <a:p>
            <a:pPr>
              <a:lnSpc>
                <a:spcPct val="90000"/>
              </a:lnSpc>
            </a:pPr>
            <a:r>
              <a:rPr b="0" lang="en-US" sz="3600" spc="-1" strike="noStrike" u="sng">
                <a:solidFill>
                  <a:srgbClr val="000000"/>
                </a:solidFill>
                <a:uFill>
                  <a:solidFill>
                    <a:srgbClr val="c7000b"/>
                  </a:solidFill>
                </a:uFill>
                <a:latin typeface="Arial"/>
                <a:ea typeface="Microsoft YaHei"/>
              </a:rPr>
              <a:t>Usage Example – Step and Compare</a:t>
            </a:r>
            <a:endParaRPr b="0" lang="en-US" sz="3600" spc="-1" strike="noStrike">
              <a:solidFill>
                <a:srgbClr val="595957"/>
              </a:solidFill>
              <a:latin typeface="Arial"/>
            </a:endParaRPr>
          </a:p>
        </p:txBody>
      </p:sp>
      <p:sp>
        <p:nvSpPr>
          <p:cNvPr id="156" name="TextShape 2"/>
          <p:cNvSpPr txBox="1"/>
          <p:nvPr/>
        </p:nvSpPr>
        <p:spPr>
          <a:xfrm>
            <a:off x="838080" y="1690560"/>
            <a:ext cx="10515240" cy="4645800"/>
          </a:xfrm>
          <a:prstGeom prst="rect">
            <a:avLst/>
          </a:prstGeom>
          <a:noFill/>
          <a:ln>
            <a:noFill/>
          </a:ln>
        </p:spPr>
        <p:txBody>
          <a:bodyPr>
            <a:normAutofit fontScale="70000"/>
          </a:bodyPr>
          <a:p>
            <a:pPr>
              <a:lnSpc>
                <a:spcPct val="50000"/>
              </a:lnSpc>
              <a:spcBef>
                <a:spcPts val="1001"/>
              </a:spcBef>
              <a:tabLst>
                <a:tab algn="l" pos="0"/>
              </a:tabLst>
            </a:pPr>
            <a:r>
              <a:rPr b="0" lang="en-US" sz="1600" spc="-1" strike="noStrike">
                <a:solidFill>
                  <a:srgbClr val="000000"/>
                </a:solidFill>
                <a:latin typeface="Courier New"/>
                <a:ea typeface="Microsoft YaHei Light"/>
              </a:rPr>
              <a:t>// track rtl commit/retire in monitors (in rtl_txn, or a queue of rtl txns)</a:t>
            </a:r>
            <a:endParaRPr b="0" lang="en-US" sz="1600" spc="-1" strike="noStrike">
              <a:solidFill>
                <a:srgbClr val="595957"/>
              </a:solidFill>
              <a:latin typeface="Arial"/>
            </a:endParaRPr>
          </a:p>
          <a:p>
            <a:pPr>
              <a:lnSpc>
                <a:spcPct val="50000"/>
              </a:lnSpc>
              <a:spcBef>
                <a:spcPts val="1001"/>
              </a:spcBef>
              <a:tabLst>
                <a:tab algn="l" pos="0"/>
              </a:tabLst>
            </a:pP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ret_status = read_simulator_register(target_id, “PC”, iss_txn.pc, pc_length);</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if (ret_status != 0)</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begin</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uvm_error(“ISS ERROR”,</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$sformatf(“Couldn’t obtain ISS PC value for cpu=%0d”, target_id));</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end</a:t>
            </a:r>
            <a:endParaRPr b="0" lang="en-US" sz="1600" spc="-1" strike="noStrike">
              <a:solidFill>
                <a:srgbClr val="595957"/>
              </a:solidFill>
              <a:latin typeface="Arial"/>
            </a:endParaRPr>
          </a:p>
          <a:p>
            <a:pPr>
              <a:lnSpc>
                <a:spcPct val="50000"/>
              </a:lnSpc>
              <a:spcBef>
                <a:spcPts val="1001"/>
              </a:spcBef>
              <a:tabLst>
                <a:tab algn="l" pos="0"/>
              </a:tabLst>
            </a:pP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if (rtl_txn.pc != iss_txn.pc)</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begin</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uvm_error(“MISMATCH”,</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$sformatf(“cpu=%0d has rtl PC (0x%h) mismatch ISS PC (0x%h)”,</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target_id, rtl_txn.pc, iss_txn.pc));</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end</a:t>
            </a:r>
            <a:endParaRPr b="0" lang="en-US" sz="1600" spc="-1" strike="noStrike">
              <a:solidFill>
                <a:srgbClr val="595957"/>
              </a:solidFill>
              <a:latin typeface="Arial"/>
            </a:endParaRPr>
          </a:p>
          <a:p>
            <a:pPr>
              <a:lnSpc>
                <a:spcPct val="50000"/>
              </a:lnSpc>
              <a:spcBef>
                <a:spcPts val="1001"/>
              </a:spcBef>
              <a:tabLst>
                <a:tab algn="l" pos="0"/>
              </a:tabLst>
            </a:pP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advance the PC</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ret_status = step_simulator(target_id, step_num, /*stxr_status*/0);</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if (ret_status != 0)</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begin</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uvm_error(“ISS ERROR”,</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$sformatf(“ERROR: ISS can’t move forward for cpu=%0d, step_num=%0d”,</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              </a:t>
            </a:r>
            <a:r>
              <a:rPr b="0" lang="en-US" sz="1600" spc="-1" strike="noStrike">
                <a:solidFill>
                  <a:srgbClr val="000000"/>
                </a:solidFill>
                <a:latin typeface="Courier New"/>
                <a:ea typeface="Microsoft YaHei Light"/>
              </a:rPr>
              <a:t>target_id, step_num));</a:t>
            </a:r>
            <a:endParaRPr b="0" lang="en-US" sz="1600" spc="-1" strike="noStrike">
              <a:solidFill>
                <a:srgbClr val="595957"/>
              </a:solidFill>
              <a:latin typeface="Arial"/>
            </a:endParaRPr>
          </a:p>
          <a:p>
            <a:pPr>
              <a:lnSpc>
                <a:spcPct val="50000"/>
              </a:lnSpc>
              <a:spcBef>
                <a:spcPts val="1001"/>
              </a:spcBef>
              <a:tabLst>
                <a:tab algn="l" pos="0"/>
              </a:tabLst>
            </a:pPr>
            <a:r>
              <a:rPr b="0" lang="en-US" sz="1600" spc="-1" strike="noStrike">
                <a:solidFill>
                  <a:srgbClr val="000000"/>
                </a:solidFill>
                <a:latin typeface="Courier New"/>
                <a:ea typeface="Microsoft YaHei Light"/>
              </a:rPr>
              <a:t>end</a:t>
            </a:r>
            <a:endParaRPr b="0" lang="en-US" sz="1600" spc="-1" strike="noStrike">
              <a:solidFill>
                <a:srgbClr val="595957"/>
              </a:solidFill>
              <a:latin typeface="Arial"/>
            </a:endParaRPr>
          </a:p>
        </p:txBody>
      </p:sp>
      <p:sp>
        <p:nvSpPr>
          <p:cNvPr id="157" name="TextShape 3"/>
          <p:cNvSpPr txBox="1"/>
          <p:nvPr/>
        </p:nvSpPr>
        <p:spPr>
          <a:xfrm>
            <a:off x="1257840" y="6337080"/>
            <a:ext cx="4114440" cy="290520"/>
          </a:xfrm>
          <a:prstGeom prst="rect">
            <a:avLst/>
          </a:prstGeom>
          <a:noFill/>
          <a:ln>
            <a:noFill/>
          </a:ln>
        </p:spPr>
        <p:txBody>
          <a:bodyPr anchor="ctr">
            <a:noAutofit/>
          </a:bodyPr>
          <a:p>
            <a:pPr>
              <a:lnSpc>
                <a:spcPct val="100000"/>
              </a:lnSpc>
            </a:pPr>
            <a:r>
              <a:rPr b="0" lang="en-US" sz="1000" spc="-1" strike="noStrike">
                <a:solidFill>
                  <a:srgbClr val="000000"/>
                </a:solidFill>
                <a:latin typeface="Arial"/>
                <a:ea typeface="Microsoft YaHei Light"/>
              </a:rPr>
              <a:t>FUTUREWEI</a:t>
            </a:r>
            <a:endParaRPr b="0" lang="en-CA" sz="1000" spc="-1" strike="noStrike">
              <a:latin typeface="Times New Roman"/>
            </a:endParaRPr>
          </a:p>
        </p:txBody>
      </p:sp>
      <p:sp>
        <p:nvSpPr>
          <p:cNvPr id="158" name="TextShape 4"/>
          <p:cNvSpPr txBox="1"/>
          <p:nvPr/>
        </p:nvSpPr>
        <p:spPr>
          <a:xfrm>
            <a:off x="719280" y="6337080"/>
            <a:ext cx="512280" cy="299880"/>
          </a:xfrm>
          <a:prstGeom prst="rect">
            <a:avLst/>
          </a:prstGeom>
          <a:noFill/>
          <a:ln>
            <a:noFill/>
          </a:ln>
        </p:spPr>
        <p:txBody>
          <a:bodyPr anchor="ctr">
            <a:noAutofit/>
          </a:bodyPr>
          <a:p>
            <a:pPr algn="ctr">
              <a:lnSpc>
                <a:spcPct val="100000"/>
              </a:lnSpc>
            </a:pPr>
            <a:fld id="{C7E96633-20DE-49A0-BE13-23A9AAFEE159}" type="slidenum">
              <a:rPr b="0" lang="en-US" sz="1000" spc="-1" strike="noStrike">
                <a:solidFill>
                  <a:srgbClr val="000000"/>
                </a:solidFill>
                <a:latin typeface="Arial"/>
                <a:ea typeface="Microsoft YaHei Light"/>
              </a:rPr>
              <a:t>&lt;number&gt;</a:t>
            </a:fld>
            <a:endParaRPr b="0" lang="en-CA" sz="10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Futurewei 2019 Template</Template>
  <TotalTime>3961</TotalTime>
  <Application>LibreOffice/6.4.6.2$Linux_X86_64 LibreOffice_project/40$Build-2</Application>
  <Words>893</Words>
  <Paragraphs>101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2021-04-16T22:56:30Z</dcterms:created>
  <dc:creator>Robert Chu</dc:creator>
  <dc:description/>
  <dc:language>en-CA</dc:language>
  <cp:lastModifiedBy>Robert Chu</cp:lastModifiedBy>
  <dcterms:modified xsi:type="dcterms:W3CDTF">2021-04-21T16:37:13Z</dcterms:modified>
  <cp:revision>43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y fmtid="{D5CDD505-2E9C-101B-9397-08002B2CF9AE}" pid="12" name="_change">
    <vt:lpwstr/>
  </property>
  <property fmtid="{D5CDD505-2E9C-101B-9397-08002B2CF9AE}" pid="13" name="_full-control">
    <vt:lpwstr/>
  </property>
  <property fmtid="{D5CDD505-2E9C-101B-9397-08002B2CF9AE}" pid="14" name="_readonly">
    <vt:lpwstr/>
  </property>
  <property fmtid="{D5CDD505-2E9C-101B-9397-08002B2CF9AE}" pid="15" name="sflag">
    <vt:lpwstr>1565641933</vt:lpwstr>
  </property>
</Properties>
</file>