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2.wmf" ContentType="image/x-wmf"/>
  <Override PartName="/ppt/media/image7.wmf" ContentType="image/x-wmf"/>
  <Override PartName="/ppt/media/image1.png" ContentType="image/png"/>
  <Override PartName="/ppt/media/image4.wmf" ContentType="image/x-wmf"/>
  <Override PartName="/ppt/media/image6.png" ContentType="image/png"/>
  <Override PartName="/ppt/media/image5.jpeg" ContentType="image/jpeg"/>
  <Override PartName="/ppt/media/image3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24020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9160" y="124020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381852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381852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9160" y="381852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157040" cy="34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93440" y="124020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49160" y="124020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838080" y="381852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93440" y="381852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949160" y="3818520"/>
            <a:ext cx="338580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157040" cy="34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493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200" y="381852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200" y="1240200"/>
            <a:ext cx="513108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3818520"/>
            <a:ext cx="10515240" cy="235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80920" cy="63072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2240" cy="8676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17325d"/>
                </a:solidFill>
                <a:latin typeface="Orbitron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68920" y="6356520"/>
            <a:ext cx="21780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3355560" y="635400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10762560" y="6356520"/>
            <a:ext cx="59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B643F5E-9D59-4B67-A6E1-2A3C10B8DA33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</a:rPr>
              <a:t>Click to edit the outline text format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</a:rPr>
              <a:t>Second Outline Level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</a:rPr>
              <a:t>Third Outline Level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</a:rPr>
              <a:t>Fourth Outline Level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</a:rPr>
              <a:t>Fifth Outline Level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</a:rPr>
              <a:t>Sixth Outline Level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</a:rPr>
              <a:t>Seventh Outline Level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80920" cy="630720"/>
          </a:xfrm>
          <a:prstGeom prst="rect">
            <a:avLst/>
          </a:prstGeom>
          <a:ln>
            <a:noFill/>
          </a:ln>
        </p:spPr>
      </p:pic>
      <p:pic>
        <p:nvPicPr>
          <p:cNvPr id="44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2240" cy="8676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157040" cy="7380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240200"/>
            <a:ext cx="10515240" cy="493632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  <a:ea typeface="Open Sans"/>
              </a:rPr>
              <a:t>Click to edit Master text styles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5f5f5f"/>
                </a:solidFill>
                <a:latin typeface="Open Sans"/>
                <a:ea typeface="Open Sans"/>
              </a:rPr>
              <a:t>Second level</a:t>
            </a:r>
            <a:endParaRPr b="0" lang="en-US" sz="2400" spc="-1" strike="noStrike">
              <a:solidFill>
                <a:srgbClr val="5f5f5f"/>
              </a:solidFill>
              <a:latin typeface="Open Sans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  <a:ea typeface="Open Sans"/>
              </a:rPr>
              <a:t>Third level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Fourth level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5f5f5f"/>
                </a:solidFill>
                <a:latin typeface="Open Sans"/>
                <a:ea typeface="Open Sans"/>
              </a:rPr>
              <a:t>Fifth level</a:t>
            </a:r>
            <a:endParaRPr b="0" lang="en-US" sz="18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8142840" y="6343560"/>
            <a:ext cx="20833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May 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3355560" y="635400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10867680" y="6356520"/>
            <a:ext cx="4856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8636C7B-E50D-4C79-9525-FD9F9DFD97FA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7.wmf"/><Relationship Id="rId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91760" cy="4384080"/>
          </a:xfrm>
          <a:prstGeom prst="rect">
            <a:avLst/>
          </a:prstGeom>
          <a:ln>
            <a:noFill/>
          </a:ln>
        </p:spPr>
      </p:pic>
      <p:pic>
        <p:nvPicPr>
          <p:cNvPr id="87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91760" cy="229248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7752240" y="692640"/>
            <a:ext cx="2088000" cy="180000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790200" y="3474000"/>
            <a:ext cx="10563120" cy="96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Sprint #1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1523880" y="4483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6b9f25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10762560" y="6356520"/>
            <a:ext cx="590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15F2491-253F-492F-A29B-67AB00FF51EA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2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610280" cy="1279440"/>
          </a:xfrm>
          <a:prstGeom prst="rect">
            <a:avLst/>
          </a:prstGeom>
          <a:ln>
            <a:noFill/>
          </a:ln>
        </p:spPr>
      </p:pic>
      <p:sp>
        <p:nvSpPr>
          <p:cNvPr id="93" name="TextShape 5"/>
          <p:cNvSpPr txBox="1"/>
          <p:nvPr/>
        </p:nvSpPr>
        <p:spPr>
          <a:xfrm>
            <a:off x="8368920" y="6356520"/>
            <a:ext cx="217800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June 8 2020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4" name="TextShape 6"/>
          <p:cNvSpPr txBox="1"/>
          <p:nvPr/>
        </p:nvSpPr>
        <p:spPr>
          <a:xfrm>
            <a:off x="3355560" y="63540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Sprint #1: 2020-06-01 to 2020-06-19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</a:rPr>
              <a:t>Sprint #1 will be three weeks long and will produce the following outcomes:</a:t>
            </a:r>
            <a:endParaRPr b="0" lang="en-US" sz="32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Complete CV32E40P User Manual.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Complete CV32E40P Verification Strategy.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Completion and integration of the CORE-V software toolchain and its associated "Test-Program Environment".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RISC-V RV32IMC compliance infrastructure, including functional coverage, in place and running (coverage may not be 100% at this point).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Google random instruction generator (riscv-dv) integrated.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Interrupt Verification Plan complete and testbench support for interrupt verification started.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</a:rPr>
              <a:t>Successful completion of sprint #1 assumes that:</a:t>
            </a:r>
            <a:endParaRPr b="0" lang="en-US" sz="32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Davide and the design team will focus on the User Manual.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Engineers from Thales TRT and INVIA will be able to contribute.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Greg Tumbush will be able to contribute.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Craig Blackmore of Embecosm will be able to focus on the toolchain and test-program environment in the short term.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6480000" y="4644000"/>
            <a:ext cx="381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VALID: excellent progress last week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6912360" y="4995360"/>
            <a:ext cx="3221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Partially VALID: see next slide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5004360" y="5328000"/>
            <a:ext cx="6608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VALID: em-micro has signed on as an OpenHW Group member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TextShape 6"/>
          <p:cNvSpPr txBox="1"/>
          <p:nvPr/>
        </p:nvSpPr>
        <p:spPr>
          <a:xfrm>
            <a:off x="5004360" y="5868000"/>
            <a:ext cx="381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VALID: excellent progress last week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Detailed Status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096200"/>
            <a:ext cx="10515240" cy="493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Complete CV32E40P User Manual.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Excellent progress this week.  Low risk of not completing on time.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Complete CV32E40P Verification Strategy.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Good progress this week. Medium risk of not completing on time.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Un-scoped effort to address CV32A/CV64A verification.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Completion and integration of the CORE-V software toolchain and its associated "Test-Program Environment".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Excellent progress this week.  Medium technical risk.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RISC-V RV32IMC compliance infrastructure, including functional coverage, in place and running (coverage may not be 100% at this point).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Gated by Test-Program Environment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High risk due to unavailability of Thales/TRT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Google random instruction generator (riscv-dv) integrated.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Not started (as planned)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High risk as the project planned assumed Thales/INVIA would be available to do this work and that is not the case.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Interrupt Verification Plan complete and testbench support for interrupt verification started.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</a:rPr>
              <a:t>Not started (as planned).</a:t>
            </a:r>
            <a:endParaRPr b="0" lang="en-US" sz="22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</a:rPr>
              <a:t>Risks &amp; Mitigation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240200"/>
            <a:ext cx="10515240" cy="493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</a:rPr>
              <a:t>I made two assumptions about Thales participation that turned out to be not-valid.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</a:rPr>
              <a:t>Thales/INVIA is not in a position to work on CV32E40P.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</a:rPr>
              <a:t>Thales/TRT can complete RV32IMC Compliance tests, but cannot help with Functional Coverage.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f5f5f"/>
                </a:solidFill>
                <a:latin typeface="Open Sans"/>
              </a:rPr>
              <a:t> </a:t>
            </a:r>
            <a:r>
              <a:rPr b="0" lang="en-US" sz="2800" spc="-1" strike="noStrike">
                <a:solidFill>
                  <a:srgbClr val="5f5f5f"/>
                </a:solidFill>
                <a:latin typeface="Open Sans"/>
              </a:rPr>
              <a:t>Mitigation:</a:t>
            </a:r>
            <a:endParaRPr b="0" lang="en-US" sz="28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</a:rPr>
              <a:t>Mike T to integrate Google ISG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f5f5f"/>
                </a:solidFill>
                <a:latin typeface="Open Sans"/>
              </a:rPr>
              <a:t>Find resource for Functional coverage coding.</a:t>
            </a:r>
            <a:endParaRPr b="0" lang="en-US" sz="2000" spc="-1" strike="noStrike">
              <a:solidFill>
                <a:srgbClr val="5f5f5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930960" y="3312000"/>
            <a:ext cx="10157040" cy="738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</a:rPr>
              <a:t>Thank You</a:t>
            </a:r>
            <a:endParaRPr b="0" lang="en-US" sz="1056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/>
  <dcterms:modified xsi:type="dcterms:W3CDTF">2020-06-08T16:04:57Z</dcterms:modified>
  <cp:revision>21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