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3Bsl1xFe0cVBvPil9wq8npXO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D25247-FFC3-4639-9D50-7BB6B161F30D}">
  <a:tblStyle styleId="{AFD25247-FFC3-4639-9D50-7BB6B161F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2a886656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2a886656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e62a886656_0_5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62a88665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62a88665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e62a886656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62a886656_0_4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e62a886656_0_4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62a886656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62a886656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62a886656_0_4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62a886656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e62a886656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62a886656_0_5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62a886656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e62a886656_0_5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62a886656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62a886656_0_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e62a886656_0_5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2d9df4d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2d9df4d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b82d9df4d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2a88665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62a88665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2a886656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2a886656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62a886656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62a886656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62a886656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62a886656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62a886656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62a886656_0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a886656_0_5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a886656_0_5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62a886656_0_5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62a886656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e62a886656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descr="riscv-tall.pdf"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3200" y="76200"/>
            <a:ext cx="1219200" cy="95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04800" y="177800"/>
            <a:ext cx="1320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368800" y="5643880"/>
            <a:ext cx="38608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0A049"/>
              </a:buClr>
              <a:buSzPts val="2400"/>
              <a:buNone/>
              <a:defRPr b="1" i="0" sz="2400">
                <a:solidFill>
                  <a:srgbClr val="60A0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68861" y="6356349"/>
            <a:ext cx="21782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762592" y="6356350"/>
            <a:ext cx="591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838200" y="1282973"/>
            <a:ext cx="5181600" cy="489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6172200" y="1282973"/>
            <a:ext cx="5181600" cy="489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 rot="5400000">
            <a:off x="3627629" y="-1549208"/>
            <a:ext cx="4936742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732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8383" y="6176963"/>
            <a:ext cx="2681451" cy="63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95537" y="300309"/>
            <a:ext cx="1092672" cy="8680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2a886656_0_543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MCU related project discussion July 2021</a:t>
            </a:r>
            <a:endParaRPr/>
          </a:p>
        </p:txBody>
      </p:sp>
      <p:sp>
        <p:nvSpPr>
          <p:cNvPr id="88" name="Google Shape;88;ge62a886656_0_543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Contributors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Duncan Bees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Jeremy Bennett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Hugh Politt-Smith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Tim Saxe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Yunhai Shang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sp>
        <p:nvSpPr>
          <p:cNvPr id="89" name="Google Shape;89;ge62a886656_0_543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62a886656_0_154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CORE-V-MCU-DEVKIT Project - TRL7</a:t>
            </a:r>
            <a:endParaRPr/>
          </a:p>
        </p:txBody>
      </p:sp>
      <p:sp>
        <p:nvSpPr>
          <p:cNvPr id="353" name="Google Shape;353;ge62a886656_0_154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Includes PCB design, and delivers the entire package of hardware and software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○"/>
            </a:pPr>
            <a:r>
              <a:rPr b="1" i="1" lang="en-CA"/>
              <a:t>SDK Phase 1 is a component of DEVKIT</a:t>
            </a:r>
            <a:endParaRPr b="1" i="1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○"/>
            </a:pPr>
            <a:r>
              <a:rPr b="1" i="1" lang="en-CA"/>
              <a:t>Includes target image</a:t>
            </a:r>
            <a:endParaRPr b="1"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PCB design 									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Hardware documentation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User guide for the FPGA programming flow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○"/>
            </a:pPr>
            <a:r>
              <a:rPr lang="en-CA"/>
              <a:t>Open source software (SymbiFlow) for programming the Quicklogic FPGA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Board production and assembly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Assembled board test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Commercial model preparation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○"/>
            </a:pPr>
            <a:r>
              <a:rPr lang="en-CA"/>
              <a:t>how is the board paid for, ordered and shipped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/>
              <a:t>Commercial model implementation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○"/>
            </a:pPr>
            <a:r>
              <a:rPr lang="en-CA"/>
              <a:t>You can now order the board from…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CA" sz="2800"/>
              <a:t>Quickstart guide (leaflet etc.)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e62a886656_0_154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62a886656_0_430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CORE-V-MCU-HAL Project</a:t>
            </a:r>
            <a:endParaRPr/>
          </a:p>
        </p:txBody>
      </p:sp>
      <p:sp>
        <p:nvSpPr>
          <p:cNvPr id="360" name="Google Shape;360;ge62a886656_0_430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361" name="Google Shape;361;ge62a886656_0_430"/>
          <p:cNvSpPr txBox="1"/>
          <p:nvPr>
            <p:ph idx="11" type="ftr"/>
          </p:nvPr>
        </p:nvSpPr>
        <p:spPr>
          <a:xfrm>
            <a:off x="3355429" y="63538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362" name="Google Shape;362;ge62a886656_0_430"/>
          <p:cNvSpPr txBox="1"/>
          <p:nvPr>
            <p:ph idx="12" type="sldNum"/>
          </p:nvPr>
        </p:nvSpPr>
        <p:spPr>
          <a:xfrm>
            <a:off x="10867696" y="6310312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63" name="Google Shape;363;ge62a886656_0_430"/>
          <p:cNvSpPr/>
          <p:nvPr/>
        </p:nvSpPr>
        <p:spPr>
          <a:xfrm>
            <a:off x="7483190" y="3850208"/>
            <a:ext cx="3584700" cy="4518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HAL </a:t>
            </a: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BSP</a:t>
            </a:r>
            <a:endParaRPr sz="1200"/>
          </a:p>
        </p:txBody>
      </p:sp>
      <p:sp>
        <p:nvSpPr>
          <p:cNvPr id="364" name="Google Shape;364;ge62a886656_0_430"/>
          <p:cNvSpPr/>
          <p:nvPr/>
        </p:nvSpPr>
        <p:spPr>
          <a:xfrm>
            <a:off x="7483185" y="3384380"/>
            <a:ext cx="3584700" cy="465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Interface</a:t>
            </a:r>
            <a:endParaRPr sz="1200"/>
          </a:p>
        </p:txBody>
      </p:sp>
      <p:sp>
        <p:nvSpPr>
          <p:cNvPr id="365" name="Google Shape;365;ge62a886656_0_430"/>
          <p:cNvSpPr/>
          <p:nvPr/>
        </p:nvSpPr>
        <p:spPr>
          <a:xfrm>
            <a:off x="7483182" y="2733790"/>
            <a:ext cx="3584700" cy="48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or bare metal</a:t>
            </a:r>
            <a:endParaRPr sz="1200"/>
          </a:p>
        </p:txBody>
      </p:sp>
      <p:sp>
        <p:nvSpPr>
          <p:cNvPr id="366" name="Google Shape;366;ge62a886656_0_430"/>
          <p:cNvSpPr/>
          <p:nvPr/>
        </p:nvSpPr>
        <p:spPr>
          <a:xfrm>
            <a:off x="7501272" y="2096866"/>
            <a:ext cx="1049700" cy="48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Components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e62a886656_0_430"/>
          <p:cNvSpPr/>
          <p:nvPr/>
        </p:nvSpPr>
        <p:spPr>
          <a:xfrm>
            <a:off x="8767262" y="2100207"/>
            <a:ext cx="1007400" cy="48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/>
          </a:p>
        </p:txBody>
      </p:sp>
      <p:sp>
        <p:nvSpPr>
          <p:cNvPr id="368" name="Google Shape;368;ge62a886656_0_430"/>
          <p:cNvSpPr/>
          <p:nvPr/>
        </p:nvSpPr>
        <p:spPr>
          <a:xfrm>
            <a:off x="10096121" y="2092822"/>
            <a:ext cx="971700" cy="48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/>
          </a:p>
        </p:txBody>
      </p:sp>
      <p:sp>
        <p:nvSpPr>
          <p:cNvPr id="369" name="Google Shape;369;ge62a886656_0_430"/>
          <p:cNvSpPr txBox="1"/>
          <p:nvPr/>
        </p:nvSpPr>
        <p:spPr>
          <a:xfrm>
            <a:off x="7483190" y="3634967"/>
            <a:ext cx="824700" cy="27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</a:t>
            </a:r>
            <a:endParaRPr i="1" sz="800"/>
          </a:p>
        </p:txBody>
      </p:sp>
      <p:sp>
        <p:nvSpPr>
          <p:cNvPr id="370" name="Google Shape;370;ge62a886656_0_430"/>
          <p:cNvSpPr/>
          <p:nvPr/>
        </p:nvSpPr>
        <p:spPr>
          <a:xfrm>
            <a:off x="1021050" y="49099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371" name="Google Shape;371;ge62a886656_0_430"/>
          <p:cNvSpPr/>
          <p:nvPr/>
        </p:nvSpPr>
        <p:spPr>
          <a:xfrm>
            <a:off x="1021050" y="443172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372" name="Google Shape;372;ge62a886656_0_430"/>
          <p:cNvSpPr/>
          <p:nvPr/>
        </p:nvSpPr>
        <p:spPr>
          <a:xfrm>
            <a:off x="2260400" y="442817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373" name="Google Shape;373;ge62a886656_0_430"/>
          <p:cNvSpPr/>
          <p:nvPr/>
        </p:nvSpPr>
        <p:spPr>
          <a:xfrm>
            <a:off x="2260325" y="4909927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200">
                <a:solidFill>
                  <a:schemeClr val="dk1"/>
                </a:solidFill>
              </a:rPr>
              <a:t>sembler</a:t>
            </a:r>
            <a:endParaRPr/>
          </a:p>
        </p:txBody>
      </p:sp>
      <p:sp>
        <p:nvSpPr>
          <p:cNvPr id="374" name="Google Shape;374;ge62a886656_0_430"/>
          <p:cNvSpPr/>
          <p:nvPr/>
        </p:nvSpPr>
        <p:spPr>
          <a:xfrm>
            <a:off x="3740925" y="4914325"/>
            <a:ext cx="1145700" cy="5076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Debug Server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1000">
                <a:solidFill>
                  <a:schemeClr val="dk1"/>
                </a:solidFill>
              </a:rPr>
              <a:t>mbdebug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e62a886656_0_430"/>
          <p:cNvSpPr/>
          <p:nvPr/>
        </p:nvSpPr>
        <p:spPr>
          <a:xfrm>
            <a:off x="3724025" y="4431725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/>
          </a:p>
        </p:txBody>
      </p:sp>
      <p:sp>
        <p:nvSpPr>
          <p:cNvPr id="376" name="Google Shape;376;ge62a886656_0_430"/>
          <p:cNvSpPr/>
          <p:nvPr/>
        </p:nvSpPr>
        <p:spPr>
          <a:xfrm>
            <a:off x="3806531" y="3823092"/>
            <a:ext cx="1257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77" name="Google Shape;377;ge62a886656_0_430"/>
          <p:cNvSpPr/>
          <p:nvPr/>
        </p:nvSpPr>
        <p:spPr>
          <a:xfrm>
            <a:off x="1045260" y="3823206"/>
            <a:ext cx="24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78" name="Google Shape;378;ge62a886656_0_430"/>
          <p:cNvSpPr/>
          <p:nvPr/>
        </p:nvSpPr>
        <p:spPr>
          <a:xfrm>
            <a:off x="951349" y="2218611"/>
            <a:ext cx="3993300" cy="1353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e62a886656_0_430"/>
          <p:cNvSpPr/>
          <p:nvPr/>
        </p:nvSpPr>
        <p:spPr>
          <a:xfrm>
            <a:off x="1453268" y="2329295"/>
            <a:ext cx="3213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IDE Eclipse/Platform IO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80" name="Google Shape;380;ge62a886656_0_430"/>
          <p:cNvSpPr/>
          <p:nvPr/>
        </p:nvSpPr>
        <p:spPr>
          <a:xfrm>
            <a:off x="1029400" y="2917625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200"/>
          </a:p>
        </p:txBody>
      </p:sp>
      <p:sp>
        <p:nvSpPr>
          <p:cNvPr id="381" name="Google Shape;381;ge62a886656_0_430"/>
          <p:cNvSpPr/>
          <p:nvPr/>
        </p:nvSpPr>
        <p:spPr>
          <a:xfrm>
            <a:off x="2106545" y="2923868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200"/>
          </a:p>
        </p:txBody>
      </p:sp>
      <p:sp>
        <p:nvSpPr>
          <p:cNvPr id="382" name="Google Shape;382;ge62a886656_0_430"/>
          <p:cNvSpPr/>
          <p:nvPr/>
        </p:nvSpPr>
        <p:spPr>
          <a:xfrm>
            <a:off x="4205900" y="2927950"/>
            <a:ext cx="680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200"/>
          </a:p>
        </p:txBody>
      </p:sp>
      <p:sp>
        <p:nvSpPr>
          <p:cNvPr id="383" name="Google Shape;383;ge62a886656_0_430"/>
          <p:cNvSpPr/>
          <p:nvPr/>
        </p:nvSpPr>
        <p:spPr>
          <a:xfrm>
            <a:off x="3181750" y="2923875"/>
            <a:ext cx="9261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200"/>
          </a:p>
        </p:txBody>
      </p:sp>
      <p:sp>
        <p:nvSpPr>
          <p:cNvPr id="384" name="Google Shape;384;ge62a886656_0_430"/>
          <p:cNvSpPr txBox="1"/>
          <p:nvPr/>
        </p:nvSpPr>
        <p:spPr>
          <a:xfrm>
            <a:off x="11167124" y="4451598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385" name="Google Shape;385;ge62a886656_0_430"/>
          <p:cNvSpPr txBox="1"/>
          <p:nvPr/>
        </p:nvSpPr>
        <p:spPr>
          <a:xfrm>
            <a:off x="11167124" y="3884017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386" name="Google Shape;386;ge62a886656_0_430"/>
          <p:cNvSpPr txBox="1"/>
          <p:nvPr/>
        </p:nvSpPr>
        <p:spPr>
          <a:xfrm>
            <a:off x="2620606" y="5914534"/>
            <a:ext cx="7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e62a886656_0_430"/>
          <p:cNvSpPr txBox="1"/>
          <p:nvPr/>
        </p:nvSpPr>
        <p:spPr>
          <a:xfrm>
            <a:off x="8926442" y="5991568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e62a886656_0_430"/>
          <p:cNvSpPr/>
          <p:nvPr/>
        </p:nvSpPr>
        <p:spPr>
          <a:xfrm>
            <a:off x="1012150" y="1521175"/>
            <a:ext cx="39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e62a886656_0_430"/>
          <p:cNvSpPr/>
          <p:nvPr/>
        </p:nvSpPr>
        <p:spPr>
          <a:xfrm>
            <a:off x="8111952" y="1522450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e62a886656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486" y="2934444"/>
            <a:ext cx="784184" cy="54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e62a886656_0_4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349" y="2378809"/>
            <a:ext cx="1045095" cy="3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e62a886656_0_4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806" y="2378908"/>
            <a:ext cx="522548" cy="49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e62a886656_0_4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9969" y="3619599"/>
            <a:ext cx="1210111" cy="48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e62a886656_0_4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888" y="4196223"/>
            <a:ext cx="709564" cy="4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e62a886656_0_4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283" y="4149794"/>
            <a:ext cx="984590" cy="5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e62a886656_0_4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4875" y="2838450"/>
            <a:ext cx="602100" cy="58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e62a886656_0_430"/>
          <p:cNvSpPr/>
          <p:nvPr/>
        </p:nvSpPr>
        <p:spPr>
          <a:xfrm>
            <a:off x="1518200" y="53741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200">
                <a:solidFill>
                  <a:schemeClr val="dk1"/>
                </a:solidFill>
              </a:rPr>
              <a:t>braries</a:t>
            </a:r>
            <a:endParaRPr/>
          </a:p>
        </p:txBody>
      </p:sp>
      <p:sp>
        <p:nvSpPr>
          <p:cNvPr id="398" name="Google Shape;398;ge62a886656_0_430"/>
          <p:cNvSpPr/>
          <p:nvPr/>
        </p:nvSpPr>
        <p:spPr>
          <a:xfrm>
            <a:off x="7477150" y="4491725"/>
            <a:ext cx="3590700" cy="1485600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e62a886656_0_430"/>
          <p:cNvSpPr/>
          <p:nvPr/>
        </p:nvSpPr>
        <p:spPr>
          <a:xfrm>
            <a:off x="7618825" y="4502950"/>
            <a:ext cx="3315300" cy="1017300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e62a886656_0_430"/>
          <p:cNvSpPr/>
          <p:nvPr/>
        </p:nvSpPr>
        <p:spPr>
          <a:xfrm>
            <a:off x="8783600" y="4579150"/>
            <a:ext cx="1210200" cy="345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200"/>
          </a:p>
        </p:txBody>
      </p:sp>
      <p:sp>
        <p:nvSpPr>
          <p:cNvPr id="401" name="Google Shape;401;ge62a886656_0_430"/>
          <p:cNvSpPr txBox="1"/>
          <p:nvPr/>
        </p:nvSpPr>
        <p:spPr>
          <a:xfrm>
            <a:off x="7561104" y="4498350"/>
            <a:ext cx="12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/>
          </a:p>
        </p:txBody>
      </p:sp>
      <p:sp>
        <p:nvSpPr>
          <p:cNvPr id="402" name="Google Shape;402;ge62a886656_0_430"/>
          <p:cNvSpPr/>
          <p:nvPr/>
        </p:nvSpPr>
        <p:spPr>
          <a:xfrm>
            <a:off x="4886625" y="4984750"/>
            <a:ext cx="2682600" cy="4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e62a886656_0_430"/>
          <p:cNvSpPr/>
          <p:nvPr/>
        </p:nvSpPr>
        <p:spPr>
          <a:xfrm>
            <a:off x="7617750" y="4978200"/>
            <a:ext cx="7842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200"/>
          </a:p>
        </p:txBody>
      </p:sp>
      <p:sp>
        <p:nvSpPr>
          <p:cNvPr id="404" name="Google Shape;404;ge62a886656_0_430"/>
          <p:cNvSpPr txBox="1"/>
          <p:nvPr/>
        </p:nvSpPr>
        <p:spPr>
          <a:xfrm>
            <a:off x="7408727" y="5549338"/>
            <a:ext cx="26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/>
          </a:p>
        </p:txBody>
      </p:sp>
      <p:sp>
        <p:nvSpPr>
          <p:cNvPr id="405" name="Google Shape;405;ge62a886656_0_430"/>
          <p:cNvSpPr/>
          <p:nvPr/>
        </p:nvSpPr>
        <p:spPr>
          <a:xfrm>
            <a:off x="9824025" y="5004800"/>
            <a:ext cx="9987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On-chip peripherals</a:t>
            </a:r>
            <a:endParaRPr sz="1200"/>
          </a:p>
        </p:txBody>
      </p:sp>
      <p:sp>
        <p:nvSpPr>
          <p:cNvPr id="406" name="Google Shape;406;ge62a886656_0_430"/>
          <p:cNvSpPr/>
          <p:nvPr/>
        </p:nvSpPr>
        <p:spPr>
          <a:xfrm>
            <a:off x="7483190" y="3384380"/>
            <a:ext cx="3584700" cy="9174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e62a886656_0_430"/>
          <p:cNvSpPr/>
          <p:nvPr/>
        </p:nvSpPr>
        <p:spPr>
          <a:xfrm>
            <a:off x="936299" y="3779303"/>
            <a:ext cx="25575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e62a886656_0_430"/>
          <p:cNvSpPr/>
          <p:nvPr/>
        </p:nvSpPr>
        <p:spPr>
          <a:xfrm>
            <a:off x="3674480" y="3779300"/>
            <a:ext cx="13422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e62a886656_0_430"/>
          <p:cNvSpPr/>
          <p:nvPr/>
        </p:nvSpPr>
        <p:spPr>
          <a:xfrm>
            <a:off x="7039125" y="3286700"/>
            <a:ext cx="4632875" cy="11086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62a886656_0_486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CORE-V-MCU-HAL </a:t>
            </a:r>
            <a:endParaRPr/>
          </a:p>
        </p:txBody>
      </p:sp>
      <p:sp>
        <p:nvSpPr>
          <p:cNvPr id="416" name="Google Shape;416;ge62a886656_0_486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Abstraction Layer enabling SDK to be easily configured for each 32 bit core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e62a886656_0_486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62a886656_0_356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CORE-V-MCU-SDK Phase 2 Project </a:t>
            </a:r>
            <a:endParaRPr/>
          </a:p>
        </p:txBody>
      </p:sp>
      <p:sp>
        <p:nvSpPr>
          <p:cNvPr id="423" name="Google Shape;423;ge62a886656_0_356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424" name="Google Shape;424;ge62a886656_0_356"/>
          <p:cNvSpPr txBox="1"/>
          <p:nvPr>
            <p:ph idx="11" type="ftr"/>
          </p:nvPr>
        </p:nvSpPr>
        <p:spPr>
          <a:xfrm>
            <a:off x="3353804" y="63120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425" name="Google Shape;425;ge62a886656_0_356"/>
          <p:cNvSpPr txBox="1"/>
          <p:nvPr>
            <p:ph idx="12" type="sldNum"/>
          </p:nvPr>
        </p:nvSpPr>
        <p:spPr>
          <a:xfrm>
            <a:off x="10867696" y="6310312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6" name="Google Shape;426;ge62a886656_0_356"/>
          <p:cNvSpPr/>
          <p:nvPr/>
        </p:nvSpPr>
        <p:spPr>
          <a:xfrm>
            <a:off x="7228111" y="2401812"/>
            <a:ext cx="34509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or bare metal</a:t>
            </a:r>
            <a:endParaRPr sz="1200"/>
          </a:p>
        </p:txBody>
      </p:sp>
      <p:sp>
        <p:nvSpPr>
          <p:cNvPr id="427" name="Google Shape;427;ge62a886656_0_356"/>
          <p:cNvSpPr/>
          <p:nvPr/>
        </p:nvSpPr>
        <p:spPr>
          <a:xfrm>
            <a:off x="7245526" y="1846860"/>
            <a:ext cx="10104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Components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e62a886656_0_356"/>
          <p:cNvSpPr/>
          <p:nvPr/>
        </p:nvSpPr>
        <p:spPr>
          <a:xfrm>
            <a:off x="8464294" y="1849771"/>
            <a:ext cx="9696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100"/>
          </a:p>
        </p:txBody>
      </p:sp>
      <p:sp>
        <p:nvSpPr>
          <p:cNvPr id="429" name="Google Shape;429;ge62a886656_0_356"/>
          <p:cNvSpPr/>
          <p:nvPr/>
        </p:nvSpPr>
        <p:spPr>
          <a:xfrm>
            <a:off x="9743587" y="1843337"/>
            <a:ext cx="9354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100"/>
          </a:p>
        </p:txBody>
      </p:sp>
      <p:sp>
        <p:nvSpPr>
          <p:cNvPr id="430" name="Google Shape;430;ge62a886656_0_356"/>
          <p:cNvSpPr/>
          <p:nvPr/>
        </p:nvSpPr>
        <p:spPr>
          <a:xfrm>
            <a:off x="1007016" y="4297870"/>
            <a:ext cx="1103100" cy="294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sz="1300"/>
          </a:p>
        </p:txBody>
      </p:sp>
      <p:sp>
        <p:nvSpPr>
          <p:cNvPr id="431" name="Google Shape;431;ge62a886656_0_356"/>
          <p:cNvSpPr/>
          <p:nvPr/>
        </p:nvSpPr>
        <p:spPr>
          <a:xfrm>
            <a:off x="1007016" y="3881223"/>
            <a:ext cx="1103100" cy="294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32" name="Google Shape;432;ge62a886656_0_356"/>
          <p:cNvSpPr/>
          <p:nvPr/>
        </p:nvSpPr>
        <p:spPr>
          <a:xfrm>
            <a:off x="2200138" y="3878130"/>
            <a:ext cx="1103100" cy="294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sz="1300"/>
          </a:p>
        </p:txBody>
      </p:sp>
      <p:sp>
        <p:nvSpPr>
          <p:cNvPr id="433" name="Google Shape;433;ge62a886656_0_356"/>
          <p:cNvSpPr/>
          <p:nvPr/>
        </p:nvSpPr>
        <p:spPr>
          <a:xfrm>
            <a:off x="2200066" y="4297880"/>
            <a:ext cx="1103100" cy="30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100">
                <a:solidFill>
                  <a:schemeClr val="dk1"/>
                </a:solidFill>
              </a:rPr>
              <a:t>sembler</a:t>
            </a:r>
            <a:endParaRPr sz="1300"/>
          </a:p>
        </p:txBody>
      </p:sp>
      <p:sp>
        <p:nvSpPr>
          <p:cNvPr id="434" name="Google Shape;434;ge62a886656_0_356"/>
          <p:cNvSpPr/>
          <p:nvPr/>
        </p:nvSpPr>
        <p:spPr>
          <a:xfrm>
            <a:off x="3625440" y="4301712"/>
            <a:ext cx="1103100" cy="4422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Debug Server </a:t>
            </a:r>
            <a:r>
              <a:rPr lang="en-CA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900">
                <a:solidFill>
                  <a:schemeClr val="dk1"/>
                </a:solidFill>
              </a:rPr>
              <a:t>mbdebug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e62a886656_0_356"/>
          <p:cNvSpPr/>
          <p:nvPr/>
        </p:nvSpPr>
        <p:spPr>
          <a:xfrm>
            <a:off x="3609170" y="3881223"/>
            <a:ext cx="1103100" cy="300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 sz="1300"/>
          </a:p>
        </p:txBody>
      </p:sp>
      <p:sp>
        <p:nvSpPr>
          <p:cNvPr id="436" name="Google Shape;436;ge62a886656_0_356"/>
          <p:cNvSpPr/>
          <p:nvPr/>
        </p:nvSpPr>
        <p:spPr>
          <a:xfrm>
            <a:off x="3688599" y="3350921"/>
            <a:ext cx="1211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437" name="Google Shape;437;ge62a886656_0_356"/>
          <p:cNvSpPr/>
          <p:nvPr/>
        </p:nvSpPr>
        <p:spPr>
          <a:xfrm>
            <a:off x="1030323" y="3351020"/>
            <a:ext cx="2323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438" name="Google Shape;438;ge62a886656_0_356"/>
          <p:cNvSpPr/>
          <p:nvPr/>
        </p:nvSpPr>
        <p:spPr>
          <a:xfrm>
            <a:off x="939915" y="1952936"/>
            <a:ext cx="3844200" cy="1179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e62a886656_0_356"/>
          <p:cNvSpPr/>
          <p:nvPr/>
        </p:nvSpPr>
        <p:spPr>
          <a:xfrm>
            <a:off x="1423112" y="2049375"/>
            <a:ext cx="3093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rgbClr val="3F762A"/>
                </a:solidFill>
              </a:rPr>
              <a:t>IDE Eclipse/Platform IO base</a:t>
            </a:r>
            <a:endParaRPr b="1" i="1" sz="1100">
              <a:solidFill>
                <a:srgbClr val="3F762A"/>
              </a:solidFill>
            </a:endParaRPr>
          </a:p>
        </p:txBody>
      </p:sp>
      <p:sp>
        <p:nvSpPr>
          <p:cNvPr id="440" name="Google Shape;440;ge62a886656_0_356"/>
          <p:cNvSpPr/>
          <p:nvPr/>
        </p:nvSpPr>
        <p:spPr>
          <a:xfrm>
            <a:off x="1015055" y="2561987"/>
            <a:ext cx="961500" cy="4287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000"/>
          </a:p>
        </p:txBody>
      </p:sp>
      <p:sp>
        <p:nvSpPr>
          <p:cNvPr id="441" name="Google Shape;441;ge62a886656_0_356"/>
          <p:cNvSpPr/>
          <p:nvPr/>
        </p:nvSpPr>
        <p:spPr>
          <a:xfrm>
            <a:off x="2052022" y="2567427"/>
            <a:ext cx="961500" cy="4287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100"/>
          </a:p>
        </p:txBody>
      </p:sp>
      <p:sp>
        <p:nvSpPr>
          <p:cNvPr id="442" name="Google Shape;442;ge62a886656_0_356"/>
          <p:cNvSpPr/>
          <p:nvPr/>
        </p:nvSpPr>
        <p:spPr>
          <a:xfrm>
            <a:off x="4073071" y="2570983"/>
            <a:ext cx="655200" cy="4287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100"/>
          </a:p>
        </p:txBody>
      </p:sp>
      <p:sp>
        <p:nvSpPr>
          <p:cNvPr id="443" name="Google Shape;443;ge62a886656_0_356"/>
          <p:cNvSpPr/>
          <p:nvPr/>
        </p:nvSpPr>
        <p:spPr>
          <a:xfrm>
            <a:off x="3087122" y="2567433"/>
            <a:ext cx="891600" cy="4287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100"/>
          </a:p>
        </p:txBody>
      </p:sp>
      <p:sp>
        <p:nvSpPr>
          <p:cNvPr id="444" name="Google Shape;444;ge62a886656_0_356"/>
          <p:cNvSpPr txBox="1"/>
          <p:nvPr/>
        </p:nvSpPr>
        <p:spPr>
          <a:xfrm>
            <a:off x="10774642" y="3898538"/>
            <a:ext cx="57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445" name="Google Shape;445;ge62a886656_0_356"/>
          <p:cNvSpPr txBox="1"/>
          <p:nvPr/>
        </p:nvSpPr>
        <p:spPr>
          <a:xfrm>
            <a:off x="10774642" y="3404005"/>
            <a:ext cx="57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446" name="Google Shape;446;ge62a886656_0_356"/>
          <p:cNvSpPr txBox="1"/>
          <p:nvPr/>
        </p:nvSpPr>
        <p:spPr>
          <a:xfrm>
            <a:off x="2546909" y="5173194"/>
            <a:ext cx="7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e62a886656_0_356"/>
          <p:cNvSpPr txBox="1"/>
          <p:nvPr/>
        </p:nvSpPr>
        <p:spPr>
          <a:xfrm>
            <a:off x="8617537" y="5240314"/>
            <a:ext cx="8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e62a886656_0_356"/>
          <p:cNvSpPr/>
          <p:nvPr/>
        </p:nvSpPr>
        <p:spPr>
          <a:xfrm>
            <a:off x="998448" y="1345260"/>
            <a:ext cx="3822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7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e62a886656_0_356"/>
          <p:cNvSpPr/>
          <p:nvPr/>
        </p:nvSpPr>
        <p:spPr>
          <a:xfrm>
            <a:off x="7833427" y="1346371"/>
            <a:ext cx="2845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7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ge62a886656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851" y="2576642"/>
            <a:ext cx="754934" cy="47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e62a886656_0_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1233" y="2092517"/>
            <a:ext cx="1006114" cy="30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e62a886656_0_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095" y="2092603"/>
            <a:ext cx="503057" cy="42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e62a886656_0_3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3649" y="3173617"/>
            <a:ext cx="1164974" cy="41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e62a886656_0_3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6530" y="3676030"/>
            <a:ext cx="683098" cy="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e62a886656_0_3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6385" y="3635576"/>
            <a:ext cx="947865" cy="44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e62a886656_0_3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9491" y="2493002"/>
            <a:ext cx="579642" cy="5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e62a886656_0_356"/>
          <p:cNvSpPr/>
          <p:nvPr/>
        </p:nvSpPr>
        <p:spPr>
          <a:xfrm>
            <a:off x="1485622" y="4702327"/>
            <a:ext cx="1103100" cy="2949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100">
                <a:solidFill>
                  <a:schemeClr val="dk1"/>
                </a:solidFill>
              </a:rPr>
              <a:t>braries</a:t>
            </a:r>
            <a:endParaRPr sz="1300"/>
          </a:p>
        </p:txBody>
      </p:sp>
      <p:sp>
        <p:nvSpPr>
          <p:cNvPr id="458" name="Google Shape;458;ge62a886656_0_356"/>
          <p:cNvSpPr/>
          <p:nvPr/>
        </p:nvSpPr>
        <p:spPr>
          <a:xfrm>
            <a:off x="7222304" y="3933500"/>
            <a:ext cx="3456900" cy="1294500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e62a886656_0_356"/>
          <p:cNvSpPr/>
          <p:nvPr/>
        </p:nvSpPr>
        <p:spPr>
          <a:xfrm>
            <a:off x="7358694" y="3943281"/>
            <a:ext cx="3191700" cy="886500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e62a886656_0_356"/>
          <p:cNvSpPr/>
          <p:nvPr/>
        </p:nvSpPr>
        <p:spPr>
          <a:xfrm>
            <a:off x="8480023" y="4009674"/>
            <a:ext cx="1165200" cy="3009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100"/>
          </a:p>
        </p:txBody>
      </p:sp>
      <p:sp>
        <p:nvSpPr>
          <p:cNvPr id="461" name="Google Shape;461;ge62a886656_0_356"/>
          <p:cNvSpPr txBox="1"/>
          <p:nvPr/>
        </p:nvSpPr>
        <p:spPr>
          <a:xfrm>
            <a:off x="7303126" y="3939273"/>
            <a:ext cx="116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 sz="1300"/>
          </a:p>
        </p:txBody>
      </p:sp>
      <p:sp>
        <p:nvSpPr>
          <p:cNvPr id="462" name="Google Shape;462;ge62a886656_0_356"/>
          <p:cNvSpPr/>
          <p:nvPr/>
        </p:nvSpPr>
        <p:spPr>
          <a:xfrm>
            <a:off x="7357659" y="4357366"/>
            <a:ext cx="754800" cy="3924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100"/>
          </a:p>
        </p:txBody>
      </p:sp>
      <p:sp>
        <p:nvSpPr>
          <p:cNvPr id="463" name="Google Shape;463;ge62a886656_0_356"/>
          <p:cNvSpPr txBox="1"/>
          <p:nvPr/>
        </p:nvSpPr>
        <p:spPr>
          <a:xfrm>
            <a:off x="7156433" y="4854998"/>
            <a:ext cx="2543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 sz="1300"/>
          </a:p>
        </p:txBody>
      </p:sp>
      <p:sp>
        <p:nvSpPr>
          <p:cNvPr id="464" name="Google Shape;464;ge62a886656_0_356"/>
          <p:cNvSpPr/>
          <p:nvPr/>
        </p:nvSpPr>
        <p:spPr>
          <a:xfrm>
            <a:off x="9481640" y="4380543"/>
            <a:ext cx="961500" cy="3924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On-chip peripherals</a:t>
            </a:r>
            <a:endParaRPr sz="1100"/>
          </a:p>
        </p:txBody>
      </p:sp>
      <p:sp>
        <p:nvSpPr>
          <p:cNvPr id="465" name="Google Shape;465;ge62a886656_0_356"/>
          <p:cNvSpPr/>
          <p:nvPr/>
        </p:nvSpPr>
        <p:spPr>
          <a:xfrm>
            <a:off x="4728405" y="4363073"/>
            <a:ext cx="2582400" cy="37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e62a886656_0_356"/>
          <p:cNvSpPr/>
          <p:nvPr/>
        </p:nvSpPr>
        <p:spPr>
          <a:xfrm>
            <a:off x="7140990" y="2317584"/>
            <a:ext cx="4460069" cy="1525821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67" name="Google Shape;467;ge62a886656_0_356"/>
          <p:cNvSpPr/>
          <p:nvPr/>
        </p:nvSpPr>
        <p:spPr>
          <a:xfrm>
            <a:off x="8068175" y="5678925"/>
            <a:ext cx="2031175" cy="5516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e62a886656_0_356"/>
          <p:cNvSpPr/>
          <p:nvPr/>
        </p:nvSpPr>
        <p:spPr>
          <a:xfrm>
            <a:off x="8459142" y="5745206"/>
            <a:ext cx="9774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CORE-V-MCU Verliator Model</a:t>
            </a:r>
            <a:endParaRPr sz="1100"/>
          </a:p>
        </p:txBody>
      </p:sp>
      <p:sp>
        <p:nvSpPr>
          <p:cNvPr id="469" name="Google Shape;469;ge62a886656_0_356"/>
          <p:cNvSpPr/>
          <p:nvPr/>
        </p:nvSpPr>
        <p:spPr>
          <a:xfrm>
            <a:off x="584375" y="1240625"/>
            <a:ext cx="4315325" cy="39778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0" name="Google Shape;470;ge62a886656_0_356"/>
          <p:cNvSpPr/>
          <p:nvPr/>
        </p:nvSpPr>
        <p:spPr>
          <a:xfrm>
            <a:off x="925426" y="3312767"/>
            <a:ext cx="2462100" cy="1752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ge62a886656_0_356"/>
          <p:cNvGrpSpPr/>
          <p:nvPr/>
        </p:nvGrpSpPr>
        <p:grpSpPr>
          <a:xfrm>
            <a:off x="7230713" y="2964818"/>
            <a:ext cx="3450995" cy="738599"/>
            <a:chOff x="7940385" y="5289380"/>
            <a:chExt cx="3584704" cy="917628"/>
          </a:xfrm>
        </p:grpSpPr>
        <p:sp>
          <p:nvSpPr>
            <p:cNvPr id="472" name="Google Shape;472;ge62a886656_0_356"/>
            <p:cNvSpPr/>
            <p:nvPr/>
          </p:nvSpPr>
          <p:spPr>
            <a:xfrm>
              <a:off x="7940390" y="5755208"/>
              <a:ext cx="3584700" cy="4518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</a:rPr>
                <a:t>HAL </a:t>
              </a: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BSP</a:t>
              </a:r>
              <a:endParaRPr sz="1200"/>
            </a:p>
          </p:txBody>
        </p:sp>
        <p:sp>
          <p:nvSpPr>
            <p:cNvPr id="473" name="Google Shape;473;ge62a886656_0_356"/>
            <p:cNvSpPr/>
            <p:nvPr/>
          </p:nvSpPr>
          <p:spPr>
            <a:xfrm>
              <a:off x="7940385" y="5289380"/>
              <a:ext cx="3584700" cy="4659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 Interface</a:t>
              </a:r>
              <a:endParaRPr sz="1200"/>
            </a:p>
          </p:txBody>
        </p:sp>
        <p:sp>
          <p:nvSpPr>
            <p:cNvPr id="474" name="Google Shape;474;ge62a886656_0_356"/>
            <p:cNvSpPr txBox="1"/>
            <p:nvPr/>
          </p:nvSpPr>
          <p:spPr>
            <a:xfrm>
              <a:off x="7940390" y="5539967"/>
              <a:ext cx="824700" cy="3441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</a:t>
              </a:r>
              <a:endParaRPr i="1" sz="800"/>
            </a:p>
          </p:txBody>
        </p:sp>
      </p:grpSp>
      <p:pic>
        <p:nvPicPr>
          <p:cNvPr id="475" name="Google Shape;475;ge62a886656_0_3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02483" y="6054794"/>
            <a:ext cx="984590" cy="507583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e62a886656_0_356"/>
          <p:cNvSpPr/>
          <p:nvPr/>
        </p:nvSpPr>
        <p:spPr>
          <a:xfrm>
            <a:off x="7208349" y="2955425"/>
            <a:ext cx="3450900" cy="7386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62a886656_0_500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CORE-V-MCU-SDK Project (Phase 2)</a:t>
            </a:r>
            <a:endParaRPr/>
          </a:p>
        </p:txBody>
      </p:sp>
      <p:sp>
        <p:nvSpPr>
          <p:cNvPr id="483" name="Google Shape;483;ge62a886656_0_500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Extension of CORE-MCU-SDK Phase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Includes HAL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Includes CORE=V specific GCC and Clang/LLVM tool chains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e62a886656_0_500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62a886656_0_50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Status</a:t>
            </a:r>
            <a:endParaRPr/>
          </a:p>
        </p:txBody>
      </p:sp>
      <p:sp>
        <p:nvSpPr>
          <p:cNvPr id="491" name="Google Shape;491;ge62a886656_0_50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492" name="Google Shape;492;ge62a886656_0_507"/>
          <p:cNvGraphicFramePr/>
          <p:nvPr/>
        </p:nvGraphicFramePr>
        <p:xfrm>
          <a:off x="952500" y="18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{AFD25247-FFC3-4639-9D50-7BB6B161F30D}</a:tableStyleId>
              </a:tblPr>
              <a:tblGrid>
                <a:gridCol w="2571750"/>
                <a:gridCol w="1829725"/>
                <a:gridCol w="1762275"/>
                <a:gridCol w="41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Project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Status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Leaders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Comment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rgbClr val="5F5F5F"/>
                          </a:solidFill>
                        </a:rPr>
                        <a:t>CORE-V-MCU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Tim, Hugh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Approaching tapeout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rgbClr val="5F5F5F"/>
                          </a:solidFill>
                        </a:rPr>
                        <a:t>CORE-V-MCU-DEVKIT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none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Hugh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Initiation - need Project Concept asap to move forward on h/w design and manufacture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rgbClr val="5F5F5F"/>
                          </a:solidFill>
                        </a:rPr>
                        <a:t>CORE-V-MCU-SDK Phase 1</a:t>
                      </a:r>
                      <a:endParaRPr sz="1200">
                        <a:solidFill>
                          <a:srgbClr val="5F5F5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none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TBD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Needs to be staffed and initiated asap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rgbClr val="5F5F5F"/>
                          </a:solidFill>
                        </a:rPr>
                        <a:t>CORE-V-HAL</a:t>
                      </a:r>
                      <a:endParaRPr sz="1200">
                        <a:solidFill>
                          <a:srgbClr val="5F5F5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PC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Yunhai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Design approach under evaluation in S/W group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>
                          <a:solidFill>
                            <a:srgbClr val="5F5F5F"/>
                          </a:solidFill>
                        </a:rPr>
                        <a:t>CORE-V-MCU-SDK Phase 2</a:t>
                      </a:r>
                      <a:endParaRPr sz="1200">
                        <a:solidFill>
                          <a:srgbClr val="5F5F5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none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TBD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/>
                        <a:t>Will follow SDK Phase 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 RELATED COMPONENTS</a:t>
            </a:r>
            <a:endParaRPr/>
          </a:p>
        </p:txBody>
      </p:sp>
      <p:sp>
        <p:nvSpPr>
          <p:cNvPr id="95" name="Google Shape;95;p1"/>
          <p:cNvSpPr txBox="1"/>
          <p:nvPr>
            <p:ph idx="10" type="dt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96" name="Google Shape;96;p1"/>
          <p:cNvSpPr txBox="1"/>
          <p:nvPr>
            <p:ph idx="11" type="ftr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10867696" y="6310312"/>
            <a:ext cx="486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7482956" y="3850084"/>
            <a:ext cx="3584464" cy="45166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HAL </a:t>
            </a: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BSP</a:t>
            </a:r>
            <a:endParaRPr sz="1200"/>
          </a:p>
        </p:txBody>
      </p:sp>
      <p:sp>
        <p:nvSpPr>
          <p:cNvPr id="99" name="Google Shape;99;p1"/>
          <p:cNvSpPr/>
          <p:nvPr/>
        </p:nvSpPr>
        <p:spPr>
          <a:xfrm>
            <a:off x="7482952" y="3384268"/>
            <a:ext cx="3584468" cy="465816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Interface</a:t>
            </a:r>
            <a:endParaRPr sz="1200"/>
          </a:p>
        </p:txBody>
      </p:sp>
      <p:sp>
        <p:nvSpPr>
          <p:cNvPr id="100" name="Google Shape;100;p1"/>
          <p:cNvSpPr/>
          <p:nvPr/>
        </p:nvSpPr>
        <p:spPr>
          <a:xfrm>
            <a:off x="7482948" y="2733695"/>
            <a:ext cx="3584468" cy="48097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or bare metal</a:t>
            </a:r>
            <a:endParaRPr sz="1200"/>
          </a:p>
        </p:txBody>
      </p:sp>
      <p:sp>
        <p:nvSpPr>
          <p:cNvPr id="101" name="Google Shape;101;p1"/>
          <p:cNvSpPr/>
          <p:nvPr/>
        </p:nvSpPr>
        <p:spPr>
          <a:xfrm>
            <a:off x="7501038" y="2096788"/>
            <a:ext cx="1049691" cy="48097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Components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766990" y="2100129"/>
            <a:ext cx="1007274" cy="48097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/>
          </a:p>
        </p:txBody>
      </p:sp>
      <p:sp>
        <p:nvSpPr>
          <p:cNvPr id="103" name="Google Shape;103;p1"/>
          <p:cNvSpPr/>
          <p:nvPr/>
        </p:nvSpPr>
        <p:spPr>
          <a:xfrm>
            <a:off x="10095808" y="2092744"/>
            <a:ext cx="971612" cy="48097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/>
          </a:p>
        </p:txBody>
      </p:sp>
      <p:sp>
        <p:nvSpPr>
          <p:cNvPr id="104" name="Google Shape;104;p1"/>
          <p:cNvSpPr txBox="1"/>
          <p:nvPr/>
        </p:nvSpPr>
        <p:spPr>
          <a:xfrm>
            <a:off x="7482956" y="3634849"/>
            <a:ext cx="824811" cy="2768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</a:t>
            </a:r>
            <a:endParaRPr i="1" sz="800"/>
          </a:p>
        </p:txBody>
      </p:sp>
      <p:sp>
        <p:nvSpPr>
          <p:cNvPr id="105" name="Google Shape;105;p1"/>
          <p:cNvSpPr/>
          <p:nvPr/>
        </p:nvSpPr>
        <p:spPr>
          <a:xfrm>
            <a:off x="1021050" y="49099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021050" y="443172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2260400" y="442817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2260325" y="4909927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200">
                <a:solidFill>
                  <a:schemeClr val="dk1"/>
                </a:solidFill>
              </a:rPr>
              <a:t>sembler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3740925" y="4914325"/>
            <a:ext cx="1145700" cy="5076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Debug Server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1000">
                <a:solidFill>
                  <a:schemeClr val="dk1"/>
                </a:solidFill>
              </a:rPr>
              <a:t>mbdebug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724025" y="4431725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3806531" y="3823092"/>
            <a:ext cx="1257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45260" y="3823206"/>
            <a:ext cx="24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51349" y="2218611"/>
            <a:ext cx="3993446" cy="1352924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453268" y="2329295"/>
            <a:ext cx="3213001" cy="435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IDE Eclipse/Platform IO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029400" y="2917625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200"/>
          </a:p>
        </p:txBody>
      </p:sp>
      <p:sp>
        <p:nvSpPr>
          <p:cNvPr id="116" name="Google Shape;116;p1"/>
          <p:cNvSpPr/>
          <p:nvPr/>
        </p:nvSpPr>
        <p:spPr>
          <a:xfrm>
            <a:off x="2106545" y="2923868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200"/>
          </a:p>
        </p:txBody>
      </p:sp>
      <p:sp>
        <p:nvSpPr>
          <p:cNvPr id="117" name="Google Shape;117;p1"/>
          <p:cNvSpPr/>
          <p:nvPr/>
        </p:nvSpPr>
        <p:spPr>
          <a:xfrm>
            <a:off x="4205900" y="2927950"/>
            <a:ext cx="680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200"/>
          </a:p>
        </p:txBody>
      </p:sp>
      <p:sp>
        <p:nvSpPr>
          <p:cNvPr id="118" name="Google Shape;118;p1"/>
          <p:cNvSpPr/>
          <p:nvPr/>
        </p:nvSpPr>
        <p:spPr>
          <a:xfrm>
            <a:off x="3181750" y="2923875"/>
            <a:ext cx="9261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200"/>
          </a:p>
        </p:txBody>
      </p:sp>
      <p:sp>
        <p:nvSpPr>
          <p:cNvPr id="119" name="Google Shape;119;p1"/>
          <p:cNvSpPr txBox="1"/>
          <p:nvPr/>
        </p:nvSpPr>
        <p:spPr>
          <a:xfrm>
            <a:off x="11167124" y="4451598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120" name="Google Shape;120;p1"/>
          <p:cNvSpPr txBox="1"/>
          <p:nvPr/>
        </p:nvSpPr>
        <p:spPr>
          <a:xfrm>
            <a:off x="11167124" y="3884017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121" name="Google Shape;121;p1"/>
          <p:cNvSpPr txBox="1"/>
          <p:nvPr/>
        </p:nvSpPr>
        <p:spPr>
          <a:xfrm>
            <a:off x="2620606" y="5914534"/>
            <a:ext cx="785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8926442" y="5991568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012150" y="1521175"/>
            <a:ext cx="39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8111952" y="1522450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548" y="2934451"/>
            <a:ext cx="784207" cy="5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377" y="2378813"/>
            <a:ext cx="1045127" cy="34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875" y="2378912"/>
            <a:ext cx="522563" cy="4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0010" y="3619609"/>
            <a:ext cx="1210147" cy="48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921" y="4196236"/>
            <a:ext cx="709586" cy="49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342" y="4149807"/>
            <a:ext cx="984620" cy="507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5133750" y="5365588"/>
            <a:ext cx="222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(*) connection options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USB2 JTAG cable or serial port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CA" sz="1200">
                <a:solidFill>
                  <a:schemeClr val="dk1"/>
                </a:solidFill>
              </a:rPr>
              <a:t>TCP/IP socket for simulator model</a:t>
            </a:r>
            <a:endParaRPr/>
          </a:p>
        </p:txBody>
      </p:sp>
      <p:pic>
        <p:nvPicPr>
          <p:cNvPr id="132" name="Google Shape;13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4875" y="2838450"/>
            <a:ext cx="602100" cy="58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>
            <a:off x="1518200" y="53741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200">
                <a:solidFill>
                  <a:schemeClr val="dk1"/>
                </a:solidFill>
              </a:rPr>
              <a:t>braries</a:t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7477150" y="4491725"/>
            <a:ext cx="3590700" cy="1485600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7618825" y="4502950"/>
            <a:ext cx="3315300" cy="1017300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8783600" y="4579150"/>
            <a:ext cx="1210200" cy="345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200"/>
          </a:p>
        </p:txBody>
      </p:sp>
      <p:sp>
        <p:nvSpPr>
          <p:cNvPr id="137" name="Google Shape;137;p1"/>
          <p:cNvSpPr txBox="1"/>
          <p:nvPr/>
        </p:nvSpPr>
        <p:spPr>
          <a:xfrm>
            <a:off x="7561104" y="4498350"/>
            <a:ext cx="12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4886625" y="4984750"/>
            <a:ext cx="2682600" cy="4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7617750" y="4978200"/>
            <a:ext cx="7842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200"/>
          </a:p>
        </p:txBody>
      </p:sp>
      <p:sp>
        <p:nvSpPr>
          <p:cNvPr id="140" name="Google Shape;140;p1"/>
          <p:cNvSpPr txBox="1"/>
          <p:nvPr/>
        </p:nvSpPr>
        <p:spPr>
          <a:xfrm>
            <a:off x="7408727" y="5549338"/>
            <a:ext cx="26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9824025" y="5004800"/>
            <a:ext cx="9987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On-chip peripherals</a:t>
            </a:r>
            <a:endParaRPr sz="1200"/>
          </a:p>
        </p:txBody>
      </p:sp>
      <p:sp>
        <p:nvSpPr>
          <p:cNvPr id="142" name="Google Shape;142;p1"/>
          <p:cNvSpPr/>
          <p:nvPr/>
        </p:nvSpPr>
        <p:spPr>
          <a:xfrm>
            <a:off x="7483190" y="3384380"/>
            <a:ext cx="3584700" cy="9174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936299" y="3779303"/>
            <a:ext cx="25575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674480" y="3779300"/>
            <a:ext cx="13422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5511050" y="5018050"/>
            <a:ext cx="17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</a:rPr>
              <a:t>debug connection (*)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2d9df4db_0_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Projects</a:t>
            </a:r>
            <a:endParaRPr/>
          </a:p>
        </p:txBody>
      </p:sp>
      <p:sp>
        <p:nvSpPr>
          <p:cNvPr id="152" name="Google Shape;152;gb82d9df4db_0_7"/>
          <p:cNvSpPr txBox="1"/>
          <p:nvPr>
            <p:ph idx="1" type="body"/>
          </p:nvPr>
        </p:nvSpPr>
        <p:spPr>
          <a:xfrm>
            <a:off x="838200" y="1240225"/>
            <a:ext cx="1126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-CA" sz="2100"/>
              <a:t>CORE-V-MCU						- the FPGA and the device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2100"/>
              <a:t>CORE-V-MCU-DEVKIT			- the board and the whole package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2100"/>
              <a:t>CORE-V-MCU-SDK Phase 1		- the entire software to support DEVKIT, without HAL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2100"/>
              <a:t>CORE-V-HAL						- the HAL which becomes part of SDK in Phase 2</a:t>
            </a:r>
            <a:endParaRPr sz="2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CA" sz="2100"/>
              <a:t>CORE-V-MCU-SDK Phase 2		- the entire software to support DEVKIT, including HAL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2100"/>
              <a:t>Plus the existing SW projects!</a:t>
            </a:r>
            <a:endParaRPr sz="2100"/>
          </a:p>
        </p:txBody>
      </p:sp>
      <p:sp>
        <p:nvSpPr>
          <p:cNvPr id="153" name="Google Shape;153;gb82d9df4db_0_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2a886656_0_32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 Project</a:t>
            </a:r>
            <a:endParaRPr/>
          </a:p>
        </p:txBody>
      </p:sp>
      <p:sp>
        <p:nvSpPr>
          <p:cNvPr id="159" name="Google Shape;159;ge62a886656_0_32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160" name="Google Shape;160;ge62a886656_0_32"/>
          <p:cNvSpPr txBox="1"/>
          <p:nvPr>
            <p:ph idx="11" type="ftr"/>
          </p:nvPr>
        </p:nvSpPr>
        <p:spPr>
          <a:xfrm>
            <a:off x="3355429" y="63538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161" name="Google Shape;161;ge62a886656_0_32"/>
          <p:cNvSpPr txBox="1"/>
          <p:nvPr>
            <p:ph idx="12" type="sldNum"/>
          </p:nvPr>
        </p:nvSpPr>
        <p:spPr>
          <a:xfrm>
            <a:off x="10867696" y="6310312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62" name="Google Shape;162;ge62a886656_0_32"/>
          <p:cNvGrpSpPr/>
          <p:nvPr/>
        </p:nvGrpSpPr>
        <p:grpSpPr>
          <a:xfrm>
            <a:off x="7483182" y="2092822"/>
            <a:ext cx="3584600" cy="2209178"/>
            <a:chOff x="7097571" y="2780144"/>
            <a:chExt cx="3295881" cy="2072789"/>
          </a:xfrm>
        </p:grpSpPr>
        <p:sp>
          <p:nvSpPr>
            <p:cNvPr id="163" name="Google Shape;163;ge62a886656_0_32"/>
            <p:cNvSpPr/>
            <p:nvPr/>
          </p:nvSpPr>
          <p:spPr>
            <a:xfrm>
              <a:off x="7097578" y="4429033"/>
              <a:ext cx="3295800" cy="4239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</a:rPr>
                <a:t>HAL </a:t>
              </a: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BSP</a:t>
              </a:r>
              <a:endParaRPr sz="1200"/>
            </a:p>
          </p:txBody>
        </p:sp>
        <p:sp>
          <p:nvSpPr>
            <p:cNvPr id="164" name="Google Shape;164;ge62a886656_0_32"/>
            <p:cNvSpPr/>
            <p:nvPr/>
          </p:nvSpPr>
          <p:spPr>
            <a:xfrm>
              <a:off x="7097574" y="3991964"/>
              <a:ext cx="3295800" cy="4371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 Interface</a:t>
              </a:r>
              <a:endParaRPr sz="1200"/>
            </a:p>
          </p:txBody>
        </p:sp>
        <p:sp>
          <p:nvSpPr>
            <p:cNvPr id="165" name="Google Shape;165;ge62a886656_0_32"/>
            <p:cNvSpPr/>
            <p:nvPr/>
          </p:nvSpPr>
          <p:spPr>
            <a:xfrm>
              <a:off x="7097571" y="3381540"/>
              <a:ext cx="32958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FreeRTOS or bare metal</a:t>
              </a:r>
              <a:endParaRPr sz="1200"/>
            </a:p>
          </p:txBody>
        </p:sp>
        <p:sp>
          <p:nvSpPr>
            <p:cNvPr id="166" name="Google Shape;166;ge62a886656_0_32"/>
            <p:cNvSpPr/>
            <p:nvPr/>
          </p:nvSpPr>
          <p:spPr>
            <a:xfrm>
              <a:off x="7114204" y="2783938"/>
              <a:ext cx="9651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Components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62a886656_0_32"/>
            <p:cNvSpPr/>
            <p:nvPr/>
          </p:nvSpPr>
          <p:spPr>
            <a:xfrm>
              <a:off x="8278226" y="2787073"/>
              <a:ext cx="9261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200"/>
            </a:p>
          </p:txBody>
        </p:sp>
        <p:sp>
          <p:nvSpPr>
            <p:cNvPr id="168" name="Google Shape;168;ge62a886656_0_32"/>
            <p:cNvSpPr/>
            <p:nvPr/>
          </p:nvSpPr>
          <p:spPr>
            <a:xfrm>
              <a:off x="9500052" y="2780144"/>
              <a:ext cx="8934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200"/>
            </a:p>
          </p:txBody>
        </p:sp>
        <p:sp>
          <p:nvSpPr>
            <p:cNvPr id="169" name="Google Shape;169;ge62a886656_0_32"/>
            <p:cNvSpPr txBox="1"/>
            <p:nvPr/>
          </p:nvSpPr>
          <p:spPr>
            <a:xfrm>
              <a:off x="7097578" y="4227081"/>
              <a:ext cx="758400" cy="259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</a:t>
              </a:r>
              <a:endParaRPr i="1" sz="800"/>
            </a:p>
          </p:txBody>
        </p:sp>
      </p:grpSp>
      <p:sp>
        <p:nvSpPr>
          <p:cNvPr id="170" name="Google Shape;170;ge62a886656_0_32"/>
          <p:cNvSpPr/>
          <p:nvPr/>
        </p:nvSpPr>
        <p:spPr>
          <a:xfrm>
            <a:off x="1021050" y="49099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171" name="Google Shape;171;ge62a886656_0_32"/>
          <p:cNvSpPr/>
          <p:nvPr/>
        </p:nvSpPr>
        <p:spPr>
          <a:xfrm>
            <a:off x="1021050" y="443172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172" name="Google Shape;172;ge62a886656_0_32"/>
          <p:cNvSpPr/>
          <p:nvPr/>
        </p:nvSpPr>
        <p:spPr>
          <a:xfrm>
            <a:off x="2260400" y="442817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173" name="Google Shape;173;ge62a886656_0_32"/>
          <p:cNvSpPr/>
          <p:nvPr/>
        </p:nvSpPr>
        <p:spPr>
          <a:xfrm>
            <a:off x="2260325" y="4909927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200">
                <a:solidFill>
                  <a:schemeClr val="dk1"/>
                </a:solidFill>
              </a:rPr>
              <a:t>sembler</a:t>
            </a:r>
            <a:endParaRPr/>
          </a:p>
        </p:txBody>
      </p:sp>
      <p:sp>
        <p:nvSpPr>
          <p:cNvPr id="174" name="Google Shape;174;ge62a886656_0_32"/>
          <p:cNvSpPr/>
          <p:nvPr/>
        </p:nvSpPr>
        <p:spPr>
          <a:xfrm>
            <a:off x="3740925" y="4914325"/>
            <a:ext cx="1145700" cy="5076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Debug Server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1000">
                <a:solidFill>
                  <a:schemeClr val="dk1"/>
                </a:solidFill>
              </a:rPr>
              <a:t>mbdebug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62a886656_0_32"/>
          <p:cNvSpPr/>
          <p:nvPr/>
        </p:nvSpPr>
        <p:spPr>
          <a:xfrm>
            <a:off x="3724025" y="4431725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/>
          </a:p>
        </p:txBody>
      </p:sp>
      <p:sp>
        <p:nvSpPr>
          <p:cNvPr id="176" name="Google Shape;176;ge62a886656_0_32"/>
          <p:cNvSpPr/>
          <p:nvPr/>
        </p:nvSpPr>
        <p:spPr>
          <a:xfrm>
            <a:off x="3806531" y="3823092"/>
            <a:ext cx="1257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77" name="Google Shape;177;ge62a886656_0_32"/>
          <p:cNvSpPr/>
          <p:nvPr/>
        </p:nvSpPr>
        <p:spPr>
          <a:xfrm>
            <a:off x="1045260" y="3823206"/>
            <a:ext cx="24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78" name="Google Shape;178;ge62a886656_0_32"/>
          <p:cNvSpPr/>
          <p:nvPr/>
        </p:nvSpPr>
        <p:spPr>
          <a:xfrm>
            <a:off x="951349" y="2218611"/>
            <a:ext cx="3993300" cy="1353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62a886656_0_32"/>
          <p:cNvSpPr/>
          <p:nvPr/>
        </p:nvSpPr>
        <p:spPr>
          <a:xfrm>
            <a:off x="1453268" y="2329295"/>
            <a:ext cx="3213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IDE Eclipse/Platform IO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180" name="Google Shape;180;ge62a886656_0_32"/>
          <p:cNvSpPr/>
          <p:nvPr/>
        </p:nvSpPr>
        <p:spPr>
          <a:xfrm>
            <a:off x="1029400" y="2917625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200"/>
          </a:p>
        </p:txBody>
      </p:sp>
      <p:sp>
        <p:nvSpPr>
          <p:cNvPr id="181" name="Google Shape;181;ge62a886656_0_32"/>
          <p:cNvSpPr/>
          <p:nvPr/>
        </p:nvSpPr>
        <p:spPr>
          <a:xfrm>
            <a:off x="2106545" y="2923868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200"/>
          </a:p>
        </p:txBody>
      </p:sp>
      <p:sp>
        <p:nvSpPr>
          <p:cNvPr id="182" name="Google Shape;182;ge62a886656_0_32"/>
          <p:cNvSpPr/>
          <p:nvPr/>
        </p:nvSpPr>
        <p:spPr>
          <a:xfrm>
            <a:off x="4205900" y="2927950"/>
            <a:ext cx="680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200"/>
          </a:p>
        </p:txBody>
      </p:sp>
      <p:sp>
        <p:nvSpPr>
          <p:cNvPr id="183" name="Google Shape;183;ge62a886656_0_32"/>
          <p:cNvSpPr/>
          <p:nvPr/>
        </p:nvSpPr>
        <p:spPr>
          <a:xfrm>
            <a:off x="3181750" y="2923875"/>
            <a:ext cx="9261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200"/>
          </a:p>
        </p:txBody>
      </p:sp>
      <p:sp>
        <p:nvSpPr>
          <p:cNvPr id="184" name="Google Shape;184;ge62a886656_0_32"/>
          <p:cNvSpPr txBox="1"/>
          <p:nvPr/>
        </p:nvSpPr>
        <p:spPr>
          <a:xfrm>
            <a:off x="11167124" y="4451598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185" name="Google Shape;185;ge62a886656_0_32"/>
          <p:cNvSpPr txBox="1"/>
          <p:nvPr/>
        </p:nvSpPr>
        <p:spPr>
          <a:xfrm>
            <a:off x="11167124" y="3884017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186" name="Google Shape;186;ge62a886656_0_32"/>
          <p:cNvSpPr txBox="1"/>
          <p:nvPr/>
        </p:nvSpPr>
        <p:spPr>
          <a:xfrm>
            <a:off x="2620606" y="5914534"/>
            <a:ext cx="7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62a886656_0_32"/>
          <p:cNvSpPr txBox="1"/>
          <p:nvPr/>
        </p:nvSpPr>
        <p:spPr>
          <a:xfrm>
            <a:off x="8926442" y="5991568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62a886656_0_32"/>
          <p:cNvSpPr/>
          <p:nvPr/>
        </p:nvSpPr>
        <p:spPr>
          <a:xfrm>
            <a:off x="1012150" y="1521175"/>
            <a:ext cx="39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62a886656_0_32"/>
          <p:cNvSpPr/>
          <p:nvPr/>
        </p:nvSpPr>
        <p:spPr>
          <a:xfrm>
            <a:off x="8111952" y="1522450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62a886656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486" y="2934444"/>
            <a:ext cx="784184" cy="54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62a886656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349" y="2378809"/>
            <a:ext cx="1045095" cy="3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62a886656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806" y="2378908"/>
            <a:ext cx="522548" cy="49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62a886656_0_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9969" y="3619599"/>
            <a:ext cx="1210111" cy="48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e62a886656_0_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888" y="4196223"/>
            <a:ext cx="709564" cy="4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e62a886656_0_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283" y="4149794"/>
            <a:ext cx="984590" cy="5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62a886656_0_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4875" y="2838450"/>
            <a:ext cx="602100" cy="58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e62a886656_0_32"/>
          <p:cNvSpPr/>
          <p:nvPr/>
        </p:nvSpPr>
        <p:spPr>
          <a:xfrm>
            <a:off x="1518200" y="53741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200">
                <a:solidFill>
                  <a:schemeClr val="dk1"/>
                </a:solidFill>
              </a:rPr>
              <a:t>braries</a:t>
            </a:r>
            <a:endParaRPr/>
          </a:p>
        </p:txBody>
      </p:sp>
      <p:sp>
        <p:nvSpPr>
          <p:cNvPr id="198" name="Google Shape;198;ge62a886656_0_32"/>
          <p:cNvSpPr/>
          <p:nvPr/>
        </p:nvSpPr>
        <p:spPr>
          <a:xfrm>
            <a:off x="7477150" y="4491725"/>
            <a:ext cx="3590700" cy="1485600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62a886656_0_32"/>
          <p:cNvSpPr/>
          <p:nvPr/>
        </p:nvSpPr>
        <p:spPr>
          <a:xfrm>
            <a:off x="7618825" y="4502950"/>
            <a:ext cx="3315300" cy="1017300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62a886656_0_32"/>
          <p:cNvSpPr/>
          <p:nvPr/>
        </p:nvSpPr>
        <p:spPr>
          <a:xfrm>
            <a:off x="8783600" y="4579150"/>
            <a:ext cx="1210200" cy="345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200"/>
          </a:p>
        </p:txBody>
      </p:sp>
      <p:sp>
        <p:nvSpPr>
          <p:cNvPr id="201" name="Google Shape;201;ge62a886656_0_32"/>
          <p:cNvSpPr txBox="1"/>
          <p:nvPr/>
        </p:nvSpPr>
        <p:spPr>
          <a:xfrm>
            <a:off x="7561104" y="4498350"/>
            <a:ext cx="12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/>
          </a:p>
        </p:txBody>
      </p:sp>
      <p:sp>
        <p:nvSpPr>
          <p:cNvPr id="202" name="Google Shape;202;ge62a886656_0_32"/>
          <p:cNvSpPr/>
          <p:nvPr/>
        </p:nvSpPr>
        <p:spPr>
          <a:xfrm>
            <a:off x="7617750" y="4978200"/>
            <a:ext cx="7842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200"/>
          </a:p>
        </p:txBody>
      </p:sp>
      <p:sp>
        <p:nvSpPr>
          <p:cNvPr id="203" name="Google Shape;203;ge62a886656_0_32"/>
          <p:cNvSpPr txBox="1"/>
          <p:nvPr/>
        </p:nvSpPr>
        <p:spPr>
          <a:xfrm>
            <a:off x="7408727" y="5549338"/>
            <a:ext cx="26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/>
          </a:p>
        </p:txBody>
      </p:sp>
      <p:sp>
        <p:nvSpPr>
          <p:cNvPr id="204" name="Google Shape;204;ge62a886656_0_32"/>
          <p:cNvSpPr/>
          <p:nvPr/>
        </p:nvSpPr>
        <p:spPr>
          <a:xfrm>
            <a:off x="9824025" y="5004800"/>
            <a:ext cx="9987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On-chip peripherals</a:t>
            </a:r>
            <a:endParaRPr sz="1200"/>
          </a:p>
        </p:txBody>
      </p:sp>
      <p:sp>
        <p:nvSpPr>
          <p:cNvPr id="205" name="Google Shape;205;ge62a886656_0_32"/>
          <p:cNvSpPr/>
          <p:nvPr/>
        </p:nvSpPr>
        <p:spPr>
          <a:xfrm>
            <a:off x="7483190" y="3384380"/>
            <a:ext cx="3584700" cy="9174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62a886656_0_32"/>
          <p:cNvSpPr/>
          <p:nvPr/>
        </p:nvSpPr>
        <p:spPr>
          <a:xfrm>
            <a:off x="936299" y="3779303"/>
            <a:ext cx="25575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62a886656_0_32"/>
          <p:cNvSpPr/>
          <p:nvPr/>
        </p:nvSpPr>
        <p:spPr>
          <a:xfrm>
            <a:off x="3674480" y="3779300"/>
            <a:ext cx="13422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62a886656_0_32"/>
          <p:cNvSpPr/>
          <p:nvPr/>
        </p:nvSpPr>
        <p:spPr>
          <a:xfrm>
            <a:off x="4886625" y="4984750"/>
            <a:ext cx="2682600" cy="4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62a886656_0_32"/>
          <p:cNvSpPr/>
          <p:nvPr/>
        </p:nvSpPr>
        <p:spPr>
          <a:xfrm>
            <a:off x="7569400" y="4388475"/>
            <a:ext cx="3426200" cy="1154250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2a886656_0_89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CORE-V-MCU - TRL6</a:t>
            </a:r>
            <a:endParaRPr/>
          </a:p>
        </p:txBody>
      </p:sp>
      <p:sp>
        <p:nvSpPr>
          <p:cNvPr id="216" name="Google Shape;216;ge62a886656_0_89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FPGA design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SoC RTL design 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SoC backend 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SoC received from Fab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Tested S/W components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62a886656_0_89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62a886656_0_279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CORE-V-MCU-SDK Phase 1 Project </a:t>
            </a:r>
            <a:endParaRPr/>
          </a:p>
        </p:txBody>
      </p:sp>
      <p:sp>
        <p:nvSpPr>
          <p:cNvPr id="223" name="Google Shape;223;ge62a886656_0_279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224" name="Google Shape;224;ge62a886656_0_279"/>
          <p:cNvSpPr txBox="1"/>
          <p:nvPr>
            <p:ph idx="11" type="ftr"/>
          </p:nvPr>
        </p:nvSpPr>
        <p:spPr>
          <a:xfrm>
            <a:off x="3353804" y="63120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25" name="Google Shape;225;ge62a886656_0_279"/>
          <p:cNvSpPr txBox="1"/>
          <p:nvPr>
            <p:ph idx="12" type="sldNum"/>
          </p:nvPr>
        </p:nvSpPr>
        <p:spPr>
          <a:xfrm>
            <a:off x="10867696" y="6310312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6" name="Google Shape;226;ge62a886656_0_279"/>
          <p:cNvSpPr/>
          <p:nvPr/>
        </p:nvSpPr>
        <p:spPr>
          <a:xfrm>
            <a:off x="7228118" y="3374547"/>
            <a:ext cx="3450810" cy="393647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Initial</a:t>
            </a:r>
            <a:r>
              <a:rPr lang="en-CA" sz="1200">
                <a:solidFill>
                  <a:schemeClr val="dk1"/>
                </a:solidFill>
              </a:rPr>
              <a:t> </a:t>
            </a: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BSP</a:t>
            </a:r>
            <a:endParaRPr sz="1200"/>
          </a:p>
        </p:txBody>
      </p:sp>
      <p:sp>
        <p:nvSpPr>
          <p:cNvPr id="227" name="Google Shape;227;ge62a886656_0_279"/>
          <p:cNvSpPr/>
          <p:nvPr/>
        </p:nvSpPr>
        <p:spPr>
          <a:xfrm>
            <a:off x="7228111" y="2401812"/>
            <a:ext cx="3450810" cy="418999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or bare metal</a:t>
            </a:r>
            <a:endParaRPr sz="1200"/>
          </a:p>
        </p:txBody>
      </p:sp>
      <p:sp>
        <p:nvSpPr>
          <p:cNvPr id="228" name="Google Shape;228;ge62a886656_0_279"/>
          <p:cNvSpPr/>
          <p:nvPr/>
        </p:nvSpPr>
        <p:spPr>
          <a:xfrm>
            <a:off x="7245526" y="1846860"/>
            <a:ext cx="1010491" cy="418999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Components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62a886656_0_279"/>
          <p:cNvSpPr/>
          <p:nvPr/>
        </p:nvSpPr>
        <p:spPr>
          <a:xfrm>
            <a:off x="8464294" y="1849771"/>
            <a:ext cx="969657" cy="418999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100"/>
          </a:p>
        </p:txBody>
      </p:sp>
      <p:sp>
        <p:nvSpPr>
          <p:cNvPr id="230" name="Google Shape;230;ge62a886656_0_279"/>
          <p:cNvSpPr/>
          <p:nvPr/>
        </p:nvSpPr>
        <p:spPr>
          <a:xfrm>
            <a:off x="9743587" y="1843337"/>
            <a:ext cx="935419" cy="418999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100"/>
          </a:p>
        </p:txBody>
      </p:sp>
      <p:sp>
        <p:nvSpPr>
          <p:cNvPr id="231" name="Google Shape;231;ge62a886656_0_279"/>
          <p:cNvSpPr/>
          <p:nvPr/>
        </p:nvSpPr>
        <p:spPr>
          <a:xfrm>
            <a:off x="1007016" y="4297870"/>
            <a:ext cx="1102965" cy="294848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sz="1300"/>
          </a:p>
        </p:txBody>
      </p:sp>
      <p:sp>
        <p:nvSpPr>
          <p:cNvPr id="232" name="Google Shape;232;ge62a886656_0_279"/>
          <p:cNvSpPr/>
          <p:nvPr/>
        </p:nvSpPr>
        <p:spPr>
          <a:xfrm>
            <a:off x="1007016" y="3881223"/>
            <a:ext cx="1102965" cy="294848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233" name="Google Shape;233;ge62a886656_0_279"/>
          <p:cNvSpPr/>
          <p:nvPr/>
        </p:nvSpPr>
        <p:spPr>
          <a:xfrm>
            <a:off x="2200138" y="3878130"/>
            <a:ext cx="1102965" cy="294848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 sz="1300"/>
          </a:p>
        </p:txBody>
      </p:sp>
      <p:sp>
        <p:nvSpPr>
          <p:cNvPr id="234" name="Google Shape;234;ge62a886656_0_279"/>
          <p:cNvSpPr/>
          <p:nvPr/>
        </p:nvSpPr>
        <p:spPr>
          <a:xfrm>
            <a:off x="2200066" y="4297880"/>
            <a:ext cx="1102965" cy="30086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100">
                <a:solidFill>
                  <a:schemeClr val="dk1"/>
                </a:solidFill>
              </a:rPr>
              <a:t>sembler</a:t>
            </a:r>
            <a:endParaRPr sz="1300"/>
          </a:p>
        </p:txBody>
      </p:sp>
      <p:sp>
        <p:nvSpPr>
          <p:cNvPr id="235" name="Google Shape;235;ge62a886656_0_279"/>
          <p:cNvSpPr/>
          <p:nvPr/>
        </p:nvSpPr>
        <p:spPr>
          <a:xfrm>
            <a:off x="3625440" y="4301712"/>
            <a:ext cx="1102965" cy="442272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Debug Server </a:t>
            </a:r>
            <a:r>
              <a:rPr lang="en-CA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900">
                <a:solidFill>
                  <a:schemeClr val="dk1"/>
                </a:solidFill>
              </a:rPr>
              <a:t>mbdebug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62a886656_0_279"/>
          <p:cNvSpPr/>
          <p:nvPr/>
        </p:nvSpPr>
        <p:spPr>
          <a:xfrm>
            <a:off x="3609170" y="3881223"/>
            <a:ext cx="1102965" cy="30086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 sz="1300"/>
          </a:p>
        </p:txBody>
      </p:sp>
      <p:sp>
        <p:nvSpPr>
          <p:cNvPr id="237" name="Google Shape;237;ge62a886656_0_279"/>
          <p:cNvSpPr/>
          <p:nvPr/>
        </p:nvSpPr>
        <p:spPr>
          <a:xfrm>
            <a:off x="3688599" y="3350921"/>
            <a:ext cx="121098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238" name="Google Shape;238;ge62a886656_0_279"/>
          <p:cNvSpPr/>
          <p:nvPr/>
        </p:nvSpPr>
        <p:spPr>
          <a:xfrm>
            <a:off x="1030323" y="3351020"/>
            <a:ext cx="2323476" cy="29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239" name="Google Shape;239;ge62a886656_0_279"/>
          <p:cNvSpPr/>
          <p:nvPr/>
        </p:nvSpPr>
        <p:spPr>
          <a:xfrm>
            <a:off x="939915" y="1952936"/>
            <a:ext cx="3844350" cy="1178869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62a886656_0_279"/>
          <p:cNvSpPr/>
          <p:nvPr/>
        </p:nvSpPr>
        <p:spPr>
          <a:xfrm>
            <a:off x="1423112" y="2049375"/>
            <a:ext cx="3093155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rgbClr val="3F762A"/>
                </a:solidFill>
              </a:rPr>
              <a:t>IDE Eclipse/Platform IO base</a:t>
            </a:r>
            <a:endParaRPr b="1" i="1" sz="1100">
              <a:solidFill>
                <a:srgbClr val="3F762A"/>
              </a:solidFill>
            </a:endParaRPr>
          </a:p>
        </p:txBody>
      </p:sp>
      <p:sp>
        <p:nvSpPr>
          <p:cNvPr id="241" name="Google Shape;241;ge62a886656_0_279"/>
          <p:cNvSpPr/>
          <p:nvPr/>
        </p:nvSpPr>
        <p:spPr>
          <a:xfrm>
            <a:off x="1015055" y="2561987"/>
            <a:ext cx="961448" cy="42868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000"/>
          </a:p>
        </p:txBody>
      </p:sp>
      <p:sp>
        <p:nvSpPr>
          <p:cNvPr id="242" name="Google Shape;242;ge62a886656_0_279"/>
          <p:cNvSpPr/>
          <p:nvPr/>
        </p:nvSpPr>
        <p:spPr>
          <a:xfrm>
            <a:off x="2052022" y="2567427"/>
            <a:ext cx="961448" cy="42868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100"/>
          </a:p>
        </p:txBody>
      </p:sp>
      <p:sp>
        <p:nvSpPr>
          <p:cNvPr id="243" name="Google Shape;243;ge62a886656_0_279"/>
          <p:cNvSpPr/>
          <p:nvPr/>
        </p:nvSpPr>
        <p:spPr>
          <a:xfrm>
            <a:off x="4073071" y="2570983"/>
            <a:ext cx="655310" cy="42868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100"/>
          </a:p>
        </p:txBody>
      </p:sp>
      <p:sp>
        <p:nvSpPr>
          <p:cNvPr id="244" name="Google Shape;244;ge62a886656_0_279"/>
          <p:cNvSpPr/>
          <p:nvPr/>
        </p:nvSpPr>
        <p:spPr>
          <a:xfrm>
            <a:off x="3087122" y="2567433"/>
            <a:ext cx="891556" cy="42868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100"/>
          </a:p>
        </p:txBody>
      </p:sp>
      <p:sp>
        <p:nvSpPr>
          <p:cNvPr id="245" name="Google Shape;245;ge62a886656_0_279"/>
          <p:cNvSpPr txBox="1"/>
          <p:nvPr/>
        </p:nvSpPr>
        <p:spPr>
          <a:xfrm>
            <a:off x="10774642" y="3898538"/>
            <a:ext cx="57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246" name="Google Shape;246;ge62a886656_0_279"/>
          <p:cNvSpPr txBox="1"/>
          <p:nvPr/>
        </p:nvSpPr>
        <p:spPr>
          <a:xfrm>
            <a:off x="10774642" y="3404005"/>
            <a:ext cx="57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247" name="Google Shape;247;ge62a886656_0_279"/>
          <p:cNvSpPr txBox="1"/>
          <p:nvPr/>
        </p:nvSpPr>
        <p:spPr>
          <a:xfrm>
            <a:off x="2546909" y="5173194"/>
            <a:ext cx="756393" cy="36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62a886656_0_279"/>
          <p:cNvSpPr txBox="1"/>
          <p:nvPr/>
        </p:nvSpPr>
        <p:spPr>
          <a:xfrm>
            <a:off x="8617537" y="5240314"/>
            <a:ext cx="891556" cy="36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62a886656_0_279"/>
          <p:cNvSpPr/>
          <p:nvPr/>
        </p:nvSpPr>
        <p:spPr>
          <a:xfrm>
            <a:off x="998448" y="1345260"/>
            <a:ext cx="3822400" cy="321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7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62a886656_0_279"/>
          <p:cNvSpPr/>
          <p:nvPr/>
        </p:nvSpPr>
        <p:spPr>
          <a:xfrm>
            <a:off x="7833427" y="1346371"/>
            <a:ext cx="2845645" cy="321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7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7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e62a886656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851" y="2576642"/>
            <a:ext cx="754934" cy="47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e62a886656_0_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1233" y="2092517"/>
            <a:ext cx="1006113" cy="30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e62a886656_0_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095" y="2092603"/>
            <a:ext cx="503056" cy="42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e62a886656_0_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3649" y="3173617"/>
            <a:ext cx="1164973" cy="41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e62a886656_0_2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96530" y="3676030"/>
            <a:ext cx="683098" cy="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e62a886656_0_2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6385" y="3635576"/>
            <a:ext cx="947865" cy="44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62a886656_0_2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9491" y="2493002"/>
            <a:ext cx="579642" cy="50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e62a886656_0_279"/>
          <p:cNvSpPr/>
          <p:nvPr/>
        </p:nvSpPr>
        <p:spPr>
          <a:xfrm>
            <a:off x="1485622" y="4702327"/>
            <a:ext cx="1102965" cy="294848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100">
                <a:solidFill>
                  <a:schemeClr val="dk1"/>
                </a:solidFill>
              </a:rPr>
              <a:t>braries</a:t>
            </a:r>
            <a:endParaRPr sz="1300"/>
          </a:p>
        </p:txBody>
      </p:sp>
      <p:sp>
        <p:nvSpPr>
          <p:cNvPr id="259" name="Google Shape;259;ge62a886656_0_279"/>
          <p:cNvSpPr/>
          <p:nvPr/>
        </p:nvSpPr>
        <p:spPr>
          <a:xfrm>
            <a:off x="7222304" y="3933500"/>
            <a:ext cx="3456767" cy="1294403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62a886656_0_279"/>
          <p:cNvSpPr/>
          <p:nvPr/>
        </p:nvSpPr>
        <p:spPr>
          <a:xfrm>
            <a:off x="7358694" y="3943281"/>
            <a:ext cx="3191639" cy="886373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62a886656_0_279"/>
          <p:cNvSpPr/>
          <p:nvPr/>
        </p:nvSpPr>
        <p:spPr>
          <a:xfrm>
            <a:off x="8480023" y="4009674"/>
            <a:ext cx="1165200" cy="3009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100"/>
          </a:p>
        </p:txBody>
      </p:sp>
      <p:sp>
        <p:nvSpPr>
          <p:cNvPr id="262" name="Google Shape;262;ge62a886656_0_279"/>
          <p:cNvSpPr txBox="1"/>
          <p:nvPr/>
        </p:nvSpPr>
        <p:spPr>
          <a:xfrm>
            <a:off x="7303126" y="3939273"/>
            <a:ext cx="116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 sz="1300"/>
          </a:p>
        </p:txBody>
      </p:sp>
      <p:sp>
        <p:nvSpPr>
          <p:cNvPr id="263" name="Google Shape;263;ge62a886656_0_279"/>
          <p:cNvSpPr/>
          <p:nvPr/>
        </p:nvSpPr>
        <p:spPr>
          <a:xfrm>
            <a:off x="7357659" y="4357366"/>
            <a:ext cx="754949" cy="392346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100"/>
          </a:p>
        </p:txBody>
      </p:sp>
      <p:sp>
        <p:nvSpPr>
          <p:cNvPr id="264" name="Google Shape;264;ge62a886656_0_279"/>
          <p:cNvSpPr txBox="1"/>
          <p:nvPr/>
        </p:nvSpPr>
        <p:spPr>
          <a:xfrm>
            <a:off x="7156433" y="4854998"/>
            <a:ext cx="2543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 sz="1300"/>
          </a:p>
        </p:txBody>
      </p:sp>
      <p:sp>
        <p:nvSpPr>
          <p:cNvPr id="265" name="Google Shape;265;ge62a886656_0_279"/>
          <p:cNvSpPr/>
          <p:nvPr/>
        </p:nvSpPr>
        <p:spPr>
          <a:xfrm>
            <a:off x="9481640" y="4380543"/>
            <a:ext cx="961448" cy="392346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On-chip peripherals</a:t>
            </a:r>
            <a:endParaRPr sz="1100"/>
          </a:p>
        </p:txBody>
      </p:sp>
      <p:sp>
        <p:nvSpPr>
          <p:cNvPr id="266" name="Google Shape;266;ge62a886656_0_279"/>
          <p:cNvSpPr/>
          <p:nvPr/>
        </p:nvSpPr>
        <p:spPr>
          <a:xfrm>
            <a:off x="4728405" y="4363073"/>
            <a:ext cx="2582400" cy="37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e62a886656_0_279"/>
          <p:cNvSpPr/>
          <p:nvPr/>
        </p:nvSpPr>
        <p:spPr>
          <a:xfrm>
            <a:off x="6764540" y="2315409"/>
            <a:ext cx="4460069" cy="1525821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8" name="Google Shape;268;ge62a886656_0_279"/>
          <p:cNvSpPr/>
          <p:nvPr/>
        </p:nvSpPr>
        <p:spPr>
          <a:xfrm>
            <a:off x="579707" y="973891"/>
            <a:ext cx="4460069" cy="4225239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9" name="Google Shape;269;ge62a886656_0_279"/>
          <p:cNvSpPr/>
          <p:nvPr/>
        </p:nvSpPr>
        <p:spPr>
          <a:xfrm>
            <a:off x="925426" y="3312767"/>
            <a:ext cx="2462100" cy="1752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62a886656_0_279"/>
          <p:cNvSpPr/>
          <p:nvPr/>
        </p:nvSpPr>
        <p:spPr>
          <a:xfrm>
            <a:off x="7504000" y="5678925"/>
            <a:ext cx="2717725" cy="5516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e62a886656_0_279"/>
          <p:cNvSpPr/>
          <p:nvPr/>
        </p:nvSpPr>
        <p:spPr>
          <a:xfrm>
            <a:off x="7843142" y="5745206"/>
            <a:ext cx="1916700" cy="4191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chemeClr val="dk1"/>
                </a:solidFill>
              </a:rPr>
              <a:t>CORE-V-MCU Verliator Model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62a886656_0_337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CORE-V-MCU-SDK Project (Phase 1)</a:t>
            </a:r>
            <a:endParaRPr/>
          </a:p>
        </p:txBody>
      </p:sp>
      <p:sp>
        <p:nvSpPr>
          <p:cNvPr id="278" name="Google Shape;278;ge62a886656_0_337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CORE-V-MCU s/w package to support MCU/DEVKIT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Development environment S/W components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Generic GCC and Clang/LLVM tool chains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Debuggers, IDE,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Target S/W stack components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FreeRTOS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Initial </a:t>
            </a:r>
            <a:r>
              <a:rPr lang="en-CA"/>
              <a:t>version</a:t>
            </a:r>
            <a:r>
              <a:rPr lang="en-CA"/>
              <a:t> (non-HAL) of Drivers/BSP “CORE-V-MCU specific BSP”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Verilator model as virtual target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S/W 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User Guides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General scope of SDK covers all 32 bit CORE-V-CORES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Specific release project for each released core and/or DEVKIT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Example programs - hello world</a:t>
            </a:r>
            <a:endParaRPr/>
          </a:p>
        </p:txBody>
      </p:sp>
      <p:sp>
        <p:nvSpPr>
          <p:cNvPr id="279" name="Google Shape;279;ge62a886656_0_337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62a886656_0_536"/>
          <p:cNvSpPr txBox="1"/>
          <p:nvPr>
            <p:ph type="title"/>
          </p:nvPr>
        </p:nvSpPr>
        <p:spPr>
          <a:xfrm>
            <a:off x="838200" y="365125"/>
            <a:ext cx="10157400" cy="73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CORE-V-MCU-SDK - Next Steps</a:t>
            </a:r>
            <a:endParaRPr/>
          </a:p>
        </p:txBody>
      </p:sp>
      <p:sp>
        <p:nvSpPr>
          <p:cNvPr id="286" name="Google Shape;286;ge62a886656_0_536"/>
          <p:cNvSpPr txBox="1"/>
          <p:nvPr>
            <p:ph idx="1" type="body"/>
          </p:nvPr>
        </p:nvSpPr>
        <p:spPr>
          <a:xfrm>
            <a:off x="838200" y="1240221"/>
            <a:ext cx="10515600" cy="49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Identify OpenHW technical leader who has in-depth knowledge of putting SDK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Identify s/w component nomenclature to enable SDK build approach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SDK version ABC contains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GCC </a:t>
            </a:r>
            <a:r>
              <a:rPr lang="en-CA"/>
              <a:t>tools</a:t>
            </a:r>
            <a:r>
              <a:rPr lang="en-CA"/>
              <a:t> version DEF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CDE-IDE </a:t>
            </a:r>
            <a:r>
              <a:rPr lang="en-CA"/>
              <a:t>version</a:t>
            </a:r>
            <a:r>
              <a:rPr lang="en-CA"/>
              <a:t> JKL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CA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Identify initial drivers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Project Concept/Project Launch process needs to happen quickly in SW group</a:t>
            </a:r>
            <a:endParaRPr/>
          </a:p>
        </p:txBody>
      </p:sp>
      <p:sp>
        <p:nvSpPr>
          <p:cNvPr id="287" name="Google Shape;287;ge62a886656_0_536"/>
          <p:cNvSpPr txBox="1"/>
          <p:nvPr>
            <p:ph idx="12" type="sldNum"/>
          </p:nvPr>
        </p:nvSpPr>
        <p:spPr>
          <a:xfrm>
            <a:off x="10867696" y="6356350"/>
            <a:ext cx="4860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62a886656_0_96"/>
          <p:cNvSpPr txBox="1"/>
          <p:nvPr>
            <p:ph type="title"/>
          </p:nvPr>
        </p:nvSpPr>
        <p:spPr>
          <a:xfrm>
            <a:off x="837263" y="403850"/>
            <a:ext cx="1015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25D"/>
              </a:buClr>
              <a:buSzPts val="4000"/>
              <a:buFont typeface="Arial"/>
              <a:buNone/>
            </a:pPr>
            <a:r>
              <a:rPr lang="en-CA"/>
              <a:t>CORE-V-MCU-</a:t>
            </a:r>
            <a:r>
              <a:rPr lang="en-CA"/>
              <a:t>DEVKIT Project</a:t>
            </a:r>
            <a:endParaRPr/>
          </a:p>
        </p:txBody>
      </p:sp>
      <p:sp>
        <p:nvSpPr>
          <p:cNvPr id="293" name="Google Shape;293;ge62a886656_0_96"/>
          <p:cNvSpPr txBox="1"/>
          <p:nvPr>
            <p:ph idx="10" type="dt"/>
          </p:nvPr>
        </p:nvSpPr>
        <p:spPr>
          <a:xfrm>
            <a:off x="8142891" y="6343431"/>
            <a:ext cx="208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July 2021</a:t>
            </a:r>
            <a:endParaRPr/>
          </a:p>
        </p:txBody>
      </p:sp>
      <p:sp>
        <p:nvSpPr>
          <p:cNvPr id="294" name="Google Shape;294;ge62a886656_0_96"/>
          <p:cNvSpPr txBox="1"/>
          <p:nvPr>
            <p:ph idx="11" type="ftr"/>
          </p:nvPr>
        </p:nvSpPr>
        <p:spPr>
          <a:xfrm>
            <a:off x="3355429" y="635383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© OpenHW Group</a:t>
            </a:r>
            <a:endParaRPr/>
          </a:p>
        </p:txBody>
      </p:sp>
      <p:sp>
        <p:nvSpPr>
          <p:cNvPr id="295" name="Google Shape;295;ge62a886656_0_96"/>
          <p:cNvSpPr txBox="1"/>
          <p:nvPr>
            <p:ph idx="12" type="sldNum"/>
          </p:nvPr>
        </p:nvSpPr>
        <p:spPr>
          <a:xfrm>
            <a:off x="10867696" y="6310312"/>
            <a:ext cx="486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296" name="Google Shape;296;ge62a886656_0_96"/>
          <p:cNvGrpSpPr/>
          <p:nvPr/>
        </p:nvGrpSpPr>
        <p:grpSpPr>
          <a:xfrm>
            <a:off x="7483182" y="2092822"/>
            <a:ext cx="3584600" cy="2209178"/>
            <a:chOff x="7097571" y="2780144"/>
            <a:chExt cx="3295881" cy="2072789"/>
          </a:xfrm>
        </p:grpSpPr>
        <p:sp>
          <p:nvSpPr>
            <p:cNvPr id="297" name="Google Shape;297;ge62a886656_0_96"/>
            <p:cNvSpPr/>
            <p:nvPr/>
          </p:nvSpPr>
          <p:spPr>
            <a:xfrm>
              <a:off x="7097578" y="4429033"/>
              <a:ext cx="3295800" cy="4239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chemeClr val="dk1"/>
                  </a:solidFill>
                </a:rPr>
                <a:t>HAL </a:t>
              </a: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BSP</a:t>
              </a:r>
              <a:endParaRPr sz="1200"/>
            </a:p>
          </p:txBody>
        </p:sp>
        <p:sp>
          <p:nvSpPr>
            <p:cNvPr id="298" name="Google Shape;298;ge62a886656_0_96"/>
            <p:cNvSpPr/>
            <p:nvPr/>
          </p:nvSpPr>
          <p:spPr>
            <a:xfrm>
              <a:off x="7097574" y="3991964"/>
              <a:ext cx="3295800" cy="4371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 Interface</a:t>
              </a:r>
              <a:endParaRPr sz="1200"/>
            </a:p>
          </p:txBody>
        </p:sp>
        <p:sp>
          <p:nvSpPr>
            <p:cNvPr id="299" name="Google Shape;299;ge62a886656_0_96"/>
            <p:cNvSpPr/>
            <p:nvPr/>
          </p:nvSpPr>
          <p:spPr>
            <a:xfrm>
              <a:off x="7097571" y="3381540"/>
              <a:ext cx="32958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FreeRTOS or bare metal</a:t>
              </a:r>
              <a:endParaRPr sz="1200"/>
            </a:p>
          </p:txBody>
        </p:sp>
        <p:sp>
          <p:nvSpPr>
            <p:cNvPr id="300" name="Google Shape;300;ge62a886656_0_96"/>
            <p:cNvSpPr/>
            <p:nvPr/>
          </p:nvSpPr>
          <p:spPr>
            <a:xfrm>
              <a:off x="7114204" y="2783938"/>
              <a:ext cx="9651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Components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e62a886656_0_96"/>
            <p:cNvSpPr/>
            <p:nvPr/>
          </p:nvSpPr>
          <p:spPr>
            <a:xfrm>
              <a:off x="8278226" y="2787073"/>
              <a:ext cx="9261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200"/>
            </a:p>
          </p:txBody>
        </p:sp>
        <p:sp>
          <p:nvSpPr>
            <p:cNvPr id="302" name="Google Shape;302;ge62a886656_0_96"/>
            <p:cNvSpPr/>
            <p:nvPr/>
          </p:nvSpPr>
          <p:spPr>
            <a:xfrm>
              <a:off x="9500052" y="2780144"/>
              <a:ext cx="893400" cy="451200"/>
            </a:xfrm>
            <a:prstGeom prst="rect">
              <a:avLst/>
            </a:prstGeom>
            <a:solidFill>
              <a:srgbClr val="D9EFD2"/>
            </a:solidFill>
            <a:ln cap="flat" cmpd="sng" w="12700">
              <a:solidFill>
                <a:srgbClr val="3D73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sz="1200"/>
            </a:p>
          </p:txBody>
        </p:sp>
        <p:sp>
          <p:nvSpPr>
            <p:cNvPr id="303" name="Google Shape;303;ge62a886656_0_96"/>
            <p:cNvSpPr txBox="1"/>
            <p:nvPr/>
          </p:nvSpPr>
          <p:spPr>
            <a:xfrm>
              <a:off x="7097578" y="4227081"/>
              <a:ext cx="758400" cy="259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CA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HAL</a:t>
              </a:r>
              <a:endParaRPr i="1" sz="800"/>
            </a:p>
          </p:txBody>
        </p:sp>
      </p:grpSp>
      <p:sp>
        <p:nvSpPr>
          <p:cNvPr id="304" name="Google Shape;304;ge62a886656_0_96"/>
          <p:cNvSpPr/>
          <p:nvPr/>
        </p:nvSpPr>
        <p:spPr>
          <a:xfrm>
            <a:off x="1021050" y="49099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305" name="Google Shape;305;ge62a886656_0_96"/>
          <p:cNvSpPr/>
          <p:nvPr/>
        </p:nvSpPr>
        <p:spPr>
          <a:xfrm>
            <a:off x="1021050" y="443172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306" name="Google Shape;306;ge62a886656_0_96"/>
          <p:cNvSpPr/>
          <p:nvPr/>
        </p:nvSpPr>
        <p:spPr>
          <a:xfrm>
            <a:off x="2260400" y="442817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307" name="Google Shape;307;ge62a886656_0_96"/>
          <p:cNvSpPr/>
          <p:nvPr/>
        </p:nvSpPr>
        <p:spPr>
          <a:xfrm>
            <a:off x="2260325" y="4909927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</a:t>
            </a:r>
            <a:r>
              <a:rPr lang="en-CA" sz="1200">
                <a:solidFill>
                  <a:schemeClr val="dk1"/>
                </a:solidFill>
              </a:rPr>
              <a:t>sembler</a:t>
            </a:r>
            <a:endParaRPr/>
          </a:p>
        </p:txBody>
      </p:sp>
      <p:sp>
        <p:nvSpPr>
          <p:cNvPr id="308" name="Google Shape;308;ge62a886656_0_96"/>
          <p:cNvSpPr/>
          <p:nvPr/>
        </p:nvSpPr>
        <p:spPr>
          <a:xfrm>
            <a:off x="3740925" y="4914325"/>
            <a:ext cx="1145700" cy="5076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Debug Server </a:t>
            </a: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OpenOCD/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CA" sz="1000">
                <a:solidFill>
                  <a:schemeClr val="dk1"/>
                </a:solidFill>
              </a:rPr>
              <a:t>mbdebug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e62a886656_0_96"/>
          <p:cNvSpPr/>
          <p:nvPr/>
        </p:nvSpPr>
        <p:spPr>
          <a:xfrm>
            <a:off x="3724025" y="4431725"/>
            <a:ext cx="1145700" cy="3453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GDB/LLDB</a:t>
            </a:r>
            <a:endParaRPr/>
          </a:p>
        </p:txBody>
      </p:sp>
      <p:sp>
        <p:nvSpPr>
          <p:cNvPr id="310" name="Google Shape;310;ge62a886656_0_96"/>
          <p:cNvSpPr/>
          <p:nvPr/>
        </p:nvSpPr>
        <p:spPr>
          <a:xfrm>
            <a:off x="3806531" y="3823092"/>
            <a:ext cx="1257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Debugger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11" name="Google Shape;311;ge62a886656_0_96"/>
          <p:cNvSpPr/>
          <p:nvPr/>
        </p:nvSpPr>
        <p:spPr>
          <a:xfrm>
            <a:off x="1045260" y="3823206"/>
            <a:ext cx="24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Toolchains GCC/LLVM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12" name="Google Shape;312;ge62a886656_0_96"/>
          <p:cNvSpPr/>
          <p:nvPr/>
        </p:nvSpPr>
        <p:spPr>
          <a:xfrm>
            <a:off x="951349" y="2218611"/>
            <a:ext cx="3993300" cy="13530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e62a886656_0_96"/>
          <p:cNvSpPr/>
          <p:nvPr/>
        </p:nvSpPr>
        <p:spPr>
          <a:xfrm>
            <a:off x="1453268" y="2329295"/>
            <a:ext cx="3213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rgbClr val="3F762A"/>
                </a:solidFill>
              </a:rPr>
              <a:t>IDE Eclipse/Platform IO base</a:t>
            </a:r>
            <a:endParaRPr b="1" i="1" sz="1200">
              <a:solidFill>
                <a:srgbClr val="3F762A"/>
              </a:solidFill>
            </a:endParaRPr>
          </a:p>
        </p:txBody>
      </p:sp>
      <p:sp>
        <p:nvSpPr>
          <p:cNvPr id="314" name="Google Shape;314;ge62a886656_0_96"/>
          <p:cNvSpPr/>
          <p:nvPr/>
        </p:nvSpPr>
        <p:spPr>
          <a:xfrm>
            <a:off x="1029400" y="2917625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200"/>
          </a:p>
        </p:txBody>
      </p:sp>
      <p:sp>
        <p:nvSpPr>
          <p:cNvPr id="315" name="Google Shape;315;ge62a886656_0_96"/>
          <p:cNvSpPr/>
          <p:nvPr/>
        </p:nvSpPr>
        <p:spPr>
          <a:xfrm>
            <a:off x="2106545" y="2923868"/>
            <a:ext cx="998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Editor</a:t>
            </a:r>
            <a:endParaRPr sz="1200"/>
          </a:p>
        </p:txBody>
      </p:sp>
      <p:sp>
        <p:nvSpPr>
          <p:cNvPr id="316" name="Google Shape;316;ge62a886656_0_96"/>
          <p:cNvSpPr/>
          <p:nvPr/>
        </p:nvSpPr>
        <p:spPr>
          <a:xfrm>
            <a:off x="4205900" y="2927950"/>
            <a:ext cx="6807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</a:t>
            </a:r>
            <a:endParaRPr sz="1200"/>
          </a:p>
        </p:txBody>
      </p:sp>
      <p:sp>
        <p:nvSpPr>
          <p:cNvPr id="317" name="Google Shape;317;ge62a886656_0_96"/>
          <p:cNvSpPr/>
          <p:nvPr/>
        </p:nvSpPr>
        <p:spPr>
          <a:xfrm>
            <a:off x="3181750" y="2923875"/>
            <a:ext cx="926100" cy="4920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Analyzer</a:t>
            </a:r>
            <a:endParaRPr sz="1200"/>
          </a:p>
        </p:txBody>
      </p:sp>
      <p:sp>
        <p:nvSpPr>
          <p:cNvPr id="318" name="Google Shape;318;ge62a886656_0_96"/>
          <p:cNvSpPr txBox="1"/>
          <p:nvPr/>
        </p:nvSpPr>
        <p:spPr>
          <a:xfrm>
            <a:off x="11167124" y="4451598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</a:t>
            </a:r>
            <a:endParaRPr sz="1200"/>
          </a:p>
        </p:txBody>
      </p:sp>
      <p:sp>
        <p:nvSpPr>
          <p:cNvPr id="319" name="Google Shape;319;ge62a886656_0_96"/>
          <p:cNvSpPr txBox="1"/>
          <p:nvPr/>
        </p:nvSpPr>
        <p:spPr>
          <a:xfrm>
            <a:off x="11167124" y="3884017"/>
            <a:ext cx="60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sz="1200"/>
          </a:p>
        </p:txBody>
      </p:sp>
      <p:sp>
        <p:nvSpPr>
          <p:cNvPr id="320" name="Google Shape;320;ge62a886656_0_96"/>
          <p:cNvSpPr txBox="1"/>
          <p:nvPr/>
        </p:nvSpPr>
        <p:spPr>
          <a:xfrm>
            <a:off x="2620606" y="5914534"/>
            <a:ext cx="78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e62a886656_0_96"/>
          <p:cNvSpPr txBox="1"/>
          <p:nvPr/>
        </p:nvSpPr>
        <p:spPr>
          <a:xfrm>
            <a:off x="8926442" y="5991568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e62a886656_0_96"/>
          <p:cNvSpPr/>
          <p:nvPr/>
        </p:nvSpPr>
        <p:spPr>
          <a:xfrm>
            <a:off x="1012150" y="1521175"/>
            <a:ext cx="39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Overview of Development Environment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e62a886656_0_96"/>
          <p:cNvSpPr/>
          <p:nvPr/>
        </p:nvSpPr>
        <p:spPr>
          <a:xfrm>
            <a:off x="8111952" y="1522450"/>
            <a:ext cx="29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F762A"/>
                </a:solidFill>
                <a:latin typeface="Arial"/>
                <a:ea typeface="Arial"/>
                <a:cs typeface="Arial"/>
                <a:sym typeface="Arial"/>
              </a:rPr>
              <a:t>Target Software Stack</a:t>
            </a:r>
            <a:endParaRPr b="1" sz="1800">
              <a:solidFill>
                <a:srgbClr val="3F76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e62a886656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486" y="2934444"/>
            <a:ext cx="784184" cy="54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e62a886656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349" y="2378809"/>
            <a:ext cx="1045095" cy="3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e62a886656_0_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806" y="2378908"/>
            <a:ext cx="522548" cy="49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e62a886656_0_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9969" y="3619599"/>
            <a:ext cx="1210111" cy="48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e62a886656_0_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2888" y="4196223"/>
            <a:ext cx="709564" cy="4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e62a886656_0_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5283" y="4149794"/>
            <a:ext cx="984590" cy="507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e62a886656_0_96"/>
          <p:cNvSpPr txBox="1"/>
          <p:nvPr/>
        </p:nvSpPr>
        <p:spPr>
          <a:xfrm>
            <a:off x="5511050" y="5018050"/>
            <a:ext cx="17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debug connection (*)</a:t>
            </a:r>
            <a:endParaRPr sz="1200"/>
          </a:p>
        </p:txBody>
      </p:sp>
      <p:pic>
        <p:nvPicPr>
          <p:cNvPr id="331" name="Google Shape;331;ge62a886656_0_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4875" y="2838450"/>
            <a:ext cx="602100" cy="58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e62a886656_0_96"/>
          <p:cNvSpPr/>
          <p:nvPr/>
        </p:nvSpPr>
        <p:spPr>
          <a:xfrm>
            <a:off x="1518200" y="5374115"/>
            <a:ext cx="1145700" cy="338400"/>
          </a:xfrm>
          <a:prstGeom prst="rect">
            <a:avLst/>
          </a:prstGeom>
          <a:solidFill>
            <a:srgbClr val="D9EFD2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</a:t>
            </a:r>
            <a:r>
              <a:rPr lang="en-CA" sz="1200">
                <a:solidFill>
                  <a:schemeClr val="dk1"/>
                </a:solidFill>
              </a:rPr>
              <a:t>braries</a:t>
            </a:r>
            <a:endParaRPr/>
          </a:p>
        </p:txBody>
      </p:sp>
      <p:sp>
        <p:nvSpPr>
          <p:cNvPr id="333" name="Google Shape;333;ge62a886656_0_96"/>
          <p:cNvSpPr/>
          <p:nvPr/>
        </p:nvSpPr>
        <p:spPr>
          <a:xfrm>
            <a:off x="7477150" y="4491725"/>
            <a:ext cx="3590700" cy="1485600"/>
          </a:xfrm>
          <a:prstGeom prst="rect">
            <a:avLst/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e62a886656_0_96"/>
          <p:cNvSpPr/>
          <p:nvPr/>
        </p:nvSpPr>
        <p:spPr>
          <a:xfrm>
            <a:off x="7618825" y="4502950"/>
            <a:ext cx="3315300" cy="1017300"/>
          </a:xfrm>
          <a:prstGeom prst="rect">
            <a:avLst/>
          </a:prstGeom>
          <a:solidFill>
            <a:srgbClr val="BEEEFD"/>
          </a:solidFill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62a886656_0_96"/>
          <p:cNvSpPr/>
          <p:nvPr/>
        </p:nvSpPr>
        <p:spPr>
          <a:xfrm>
            <a:off x="8783600" y="4579150"/>
            <a:ext cx="1210200" cy="345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CV32E40P core</a:t>
            </a:r>
            <a:endParaRPr sz="1200"/>
          </a:p>
        </p:txBody>
      </p:sp>
      <p:sp>
        <p:nvSpPr>
          <p:cNvPr id="336" name="Google Shape;336;ge62a886656_0_96"/>
          <p:cNvSpPr txBox="1"/>
          <p:nvPr/>
        </p:nvSpPr>
        <p:spPr>
          <a:xfrm>
            <a:off x="7561104" y="4498350"/>
            <a:ext cx="12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</a:t>
            </a:r>
            <a:endParaRPr/>
          </a:p>
        </p:txBody>
      </p:sp>
      <p:sp>
        <p:nvSpPr>
          <p:cNvPr id="337" name="Google Shape;337;ge62a886656_0_96"/>
          <p:cNvSpPr/>
          <p:nvPr/>
        </p:nvSpPr>
        <p:spPr>
          <a:xfrm>
            <a:off x="7617750" y="4978200"/>
            <a:ext cx="7842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1200"/>
          </a:p>
        </p:txBody>
      </p:sp>
      <p:sp>
        <p:nvSpPr>
          <p:cNvPr id="338" name="Google Shape;338;ge62a886656_0_96"/>
          <p:cNvSpPr txBox="1"/>
          <p:nvPr/>
        </p:nvSpPr>
        <p:spPr>
          <a:xfrm>
            <a:off x="7408727" y="5549338"/>
            <a:ext cx="26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CORE-V-MCU </a:t>
            </a:r>
            <a:endParaRPr b="1"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Board</a:t>
            </a:r>
            <a:endParaRPr/>
          </a:p>
        </p:txBody>
      </p:sp>
      <p:sp>
        <p:nvSpPr>
          <p:cNvPr id="339" name="Google Shape;339;ge62a886656_0_96"/>
          <p:cNvSpPr/>
          <p:nvPr/>
        </p:nvSpPr>
        <p:spPr>
          <a:xfrm>
            <a:off x="9824025" y="5004800"/>
            <a:ext cx="998700" cy="450300"/>
          </a:xfrm>
          <a:prstGeom prst="rect">
            <a:avLst/>
          </a:prstGeom>
          <a:solidFill>
            <a:srgbClr val="81DCF9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On-chip peripherals</a:t>
            </a:r>
            <a:endParaRPr sz="1200"/>
          </a:p>
        </p:txBody>
      </p:sp>
      <p:sp>
        <p:nvSpPr>
          <p:cNvPr id="340" name="Google Shape;340;ge62a886656_0_96"/>
          <p:cNvSpPr/>
          <p:nvPr/>
        </p:nvSpPr>
        <p:spPr>
          <a:xfrm>
            <a:off x="7483190" y="3384380"/>
            <a:ext cx="3584700" cy="9174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e62a886656_0_96"/>
          <p:cNvSpPr/>
          <p:nvPr/>
        </p:nvSpPr>
        <p:spPr>
          <a:xfrm>
            <a:off x="936299" y="3779303"/>
            <a:ext cx="25575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e62a886656_0_96"/>
          <p:cNvSpPr/>
          <p:nvPr/>
        </p:nvSpPr>
        <p:spPr>
          <a:xfrm>
            <a:off x="3674480" y="3779300"/>
            <a:ext cx="1342200" cy="2010900"/>
          </a:xfrm>
          <a:prstGeom prst="rect">
            <a:avLst/>
          </a:prstGeom>
          <a:noFill/>
          <a:ln cap="flat" cmpd="sng" w="28575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e62a886656_0_96"/>
          <p:cNvSpPr/>
          <p:nvPr/>
        </p:nvSpPr>
        <p:spPr>
          <a:xfrm>
            <a:off x="4886625" y="4984750"/>
            <a:ext cx="2682600" cy="4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BEEEFD"/>
          </a:solidFill>
          <a:ln cap="flat" cmpd="sng" w="12700">
            <a:solidFill>
              <a:srgbClr val="3D732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e62a886656_0_96"/>
          <p:cNvSpPr/>
          <p:nvPr/>
        </p:nvSpPr>
        <p:spPr>
          <a:xfrm>
            <a:off x="5511050" y="5463900"/>
            <a:ext cx="5456625" cy="5465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e62a886656_0_96"/>
          <p:cNvSpPr/>
          <p:nvPr/>
        </p:nvSpPr>
        <p:spPr>
          <a:xfrm>
            <a:off x="5016675" y="4848075"/>
            <a:ext cx="2557500" cy="54657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e62a886656_0_96"/>
          <p:cNvSpPr/>
          <p:nvPr/>
        </p:nvSpPr>
        <p:spPr>
          <a:xfrm>
            <a:off x="547750" y="1200475"/>
            <a:ext cx="11293850" cy="508335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2019-04-20T23:07:29Z</dcterms:created>
  <dc:creator>Rick O'Connor</dc:creator>
</cp:coreProperties>
</file>