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41" r:id="rId2"/>
    <p:sldId id="2916" r:id="rId3"/>
    <p:sldId id="2915" r:id="rId4"/>
    <p:sldId id="2918" r:id="rId5"/>
    <p:sldId id="2925" r:id="rId6"/>
    <p:sldId id="2920" r:id="rId7"/>
    <p:sldId id="2922" r:id="rId8"/>
    <p:sldId id="2921" r:id="rId9"/>
    <p:sldId id="2917" r:id="rId10"/>
    <p:sldId id="2919" r:id="rId11"/>
    <p:sldId id="29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41"/>
            <p14:sldId id="2916"/>
            <p14:sldId id="2915"/>
            <p14:sldId id="2918"/>
            <p14:sldId id="2925"/>
            <p14:sldId id="2920"/>
            <p14:sldId id="2922"/>
            <p14:sldId id="2921"/>
            <p14:sldId id="2917"/>
            <p14:sldId id="2919"/>
            <p14:sldId id="29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can bees" initials="db" lastIdx="7" clrIdx="0">
    <p:extLst>
      <p:ext uri="{19B8F6BF-5375-455C-9EA6-DF929625EA0E}">
        <p15:presenceInfo xmlns:p15="http://schemas.microsoft.com/office/powerpoint/2012/main" userId="6e04a6761290f2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5238" autoAdjust="0"/>
  </p:normalViewPr>
  <p:slideViewPr>
    <p:cSldViewPr snapToGrid="0" snapToObjects="1">
      <p:cViewPr varScale="1">
        <p:scale>
          <a:sx n="74" d="100"/>
          <a:sy n="74" d="100"/>
        </p:scale>
        <p:origin x="70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r>
              <a:rPr lang="en-CA"/>
              <a:t>February 2021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riscv-tal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6200"/>
            <a:ext cx="1219200" cy="9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D180F1-8BAF-4D19-A977-72F3FBCEAA58}"/>
              </a:ext>
            </a:extLst>
          </p:cNvPr>
          <p:cNvSpPr/>
          <p:nvPr userDrawn="1"/>
        </p:nvSpPr>
        <p:spPr>
          <a:xfrm>
            <a:off x="304800" y="177800"/>
            <a:ext cx="1320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B3C09-CD28-448F-92A9-7737B819DD4C}"/>
              </a:ext>
            </a:extLst>
          </p:cNvPr>
          <p:cNvSpPr/>
          <p:nvPr userDrawn="1"/>
        </p:nvSpPr>
        <p:spPr>
          <a:xfrm>
            <a:off x="4368800" y="5643880"/>
            <a:ext cx="3860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90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1EA-8301-7042-8217-0550CEC4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14CE3-F046-7542-80B1-D1FB063E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0F92-3EBF-7E4E-87E1-E498C08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C3DC-95C0-8A4E-BC64-D04D6019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AE63-C91C-D249-AEF1-C0E005B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E30-6D1A-4EC9-BE05-E1DA61525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Hardware Abstraction Layer (HAL)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64BC4-EE65-45A2-8CF8-A8C868138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Prepared for SW TG</a:t>
            </a:r>
          </a:p>
          <a:p>
            <a:r>
              <a:rPr lang="en-CA" dirty="0"/>
              <a:t>June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4AE8-9AEF-430A-9FF0-8E984251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488B-6BA1-4F90-86B0-D1D1C12D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C88E-E1E1-40B1-84D1-49589F84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4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D74A-E2BE-43FE-9815-F1AA1637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HAL Implementation for CORE-V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F12D-88AC-49F7-A753-00BEB870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complete open source reference implementation of the HAL for CORE-V MUST be a project deliverable</a:t>
            </a:r>
          </a:p>
          <a:p>
            <a:r>
              <a:rPr lang="en-CA" dirty="0" err="1"/>
              <a:t>FreeRTOS</a:t>
            </a:r>
            <a:r>
              <a:rPr lang="en-CA" dirty="0"/>
              <a:t> SHOULD be supported in the open source reference implementation of HAL for CORE-V</a:t>
            </a:r>
          </a:p>
          <a:p>
            <a:r>
              <a:rPr lang="en-CA" dirty="0" err="1"/>
              <a:t>Newlib</a:t>
            </a:r>
            <a:r>
              <a:rPr lang="en-CA" dirty="0"/>
              <a:t> SHOULD be supported in the open source reference implementation  of HAL for CORE-V</a:t>
            </a:r>
          </a:p>
          <a:p>
            <a:r>
              <a:rPr lang="en-CA" dirty="0"/>
              <a:t>The HAL reference implementation for CORE-V SHOULD be published by the body publishing the Specification (previous page)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03C8-6E3B-4390-AE38-3432ED7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24D1-31DF-4139-880F-1B37AF85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02F61-657A-4E6E-B05D-AA41F9F8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2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C99B-E7CB-48B4-ADE4-74437911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6186-1F58-4605-8B8C-F75E2BF3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SW TG edit the requirements presentation to consensus</a:t>
            </a:r>
          </a:p>
          <a:p>
            <a:r>
              <a:rPr lang="en-CA" dirty="0"/>
              <a:t>Agreed </a:t>
            </a:r>
            <a:r>
              <a:rPr lang="en-CA" b="1" dirty="0"/>
              <a:t>requirements form part of HAL Project Concept</a:t>
            </a:r>
            <a:r>
              <a:rPr lang="en-CA" dirty="0"/>
              <a:t> to be reviewed in special meeting June 21 </a:t>
            </a:r>
          </a:p>
          <a:p>
            <a:r>
              <a:rPr lang="en-CA" dirty="0"/>
              <a:t>TWG June 28 reviews Project Concept June 28</a:t>
            </a:r>
          </a:p>
          <a:p>
            <a:r>
              <a:rPr lang="en-CA" dirty="0"/>
              <a:t>Agreed requirements drive </a:t>
            </a:r>
            <a:r>
              <a:rPr lang="en-CA" b="1" dirty="0"/>
              <a:t>selection of HAL approach </a:t>
            </a:r>
            <a:r>
              <a:rPr lang="en-CA" dirty="0"/>
              <a:t>to be reviewed in SW TG July 12</a:t>
            </a:r>
          </a:p>
          <a:p>
            <a:r>
              <a:rPr lang="en-CA" dirty="0"/>
              <a:t>HAL Project Launch reviewed in TWG July 26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1DE6-166C-4692-A1D6-A1FDB5A9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BB5B8-CDD4-4E13-87D5-72E4169A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23B1-C410-4517-9F5B-584B2FAB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0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0AD6-18DE-41E6-B026-A522EC38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F08A-E046-4BC7-AE80-96E0167B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1F4F-7B02-46EB-8256-454F78E9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7144-4C2B-49E9-A0A3-046DE711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1D4D377-7EDF-4089-B7D1-6A472C879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86449"/>
              </p:ext>
            </p:extLst>
          </p:nvPr>
        </p:nvGraphicFramePr>
        <p:xfrm>
          <a:off x="1348829" y="1280456"/>
          <a:ext cx="8127999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98964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6903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042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Contributors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2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May 31 /2021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Duncan Bees - initiation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8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June 7/2021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Added comments from Jeremy Bennett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0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June 9/2021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Added comments from Yunhai Shang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June 19/2021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Updated following SW TG meeting of June 14 to add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4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81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AD59-7C7F-4EFF-A5FC-27D5FADE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8555-D240-4338-944C-1528FB94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agree high-level requirements driving selection of HAL technical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8FBB-6FD5-4403-9CC0-41F5B921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9AC7-23DA-4861-B8C1-1826ECF1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19DA-D3BE-4942-864C-0FBBDCE9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9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EC91-C02A-4BC7-9258-2A4BCCA7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HAL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10DE-4F5C-462B-A5EE-3795F5F0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software API framework on CORE-V based processors</a:t>
            </a:r>
          </a:p>
          <a:p>
            <a:r>
              <a:rPr lang="en-CA" dirty="0"/>
              <a:t>Provides unified, consistent access for the operating system layer to </a:t>
            </a:r>
          </a:p>
          <a:p>
            <a:pPr lvl="1"/>
            <a:r>
              <a:rPr lang="en-CA" sz="2800" dirty="0"/>
              <a:t>on-core hardware functions</a:t>
            </a:r>
          </a:p>
          <a:p>
            <a:pPr lvl="1"/>
            <a:r>
              <a:rPr lang="en-CA" sz="2800" dirty="0"/>
              <a:t>on-chip, outside the core hardware functions</a:t>
            </a:r>
          </a:p>
          <a:p>
            <a:pPr lvl="1"/>
            <a:r>
              <a:rPr lang="en-CA" sz="2800" dirty="0"/>
              <a:t>excluded for now: on-board, outside the chip hardware functions</a:t>
            </a:r>
          </a:p>
          <a:p>
            <a:r>
              <a:rPr lang="en-CA" dirty="0"/>
              <a:t>Provides a well accepted framework for driver-layer API (access to peripherals) and core-layer API (access to the core) that can be extended as CORE-V family grows</a:t>
            </a:r>
          </a:p>
          <a:p>
            <a:r>
              <a:rPr lang="en-CA" dirty="0"/>
              <a:t>Provides a standard to describe the resources in the chip </a:t>
            </a:r>
          </a:p>
          <a:p>
            <a:r>
              <a:rPr lang="en-CA" dirty="0"/>
              <a:t>Allows developers to generate a configuration file for use by higher layer software (see requirements)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478C-6AB4-44EE-917D-A48F17E7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E12BC-B5EA-4B4B-834F-16725403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D275-F37D-4E32-B4C3-3DF4B8B4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1880CA-C10C-4A3F-9A57-A07A87B1DD21}"/>
              </a:ext>
            </a:extLst>
          </p:cNvPr>
          <p:cNvSpPr/>
          <p:nvPr/>
        </p:nvSpPr>
        <p:spPr>
          <a:xfrm>
            <a:off x="3355429" y="4267861"/>
            <a:ext cx="3605047" cy="8795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19763-BA85-4F0E-9D52-37241C82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 (to be checked)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6059-BF96-414A-8418-AAE52D4C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17C9-B8E2-45B8-A9FF-062EA00F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0B0B-CA01-4DF4-966D-26CD7DBC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174DB-61BE-4920-8350-75931A22E290}"/>
              </a:ext>
            </a:extLst>
          </p:cNvPr>
          <p:cNvSpPr/>
          <p:nvPr/>
        </p:nvSpPr>
        <p:spPr>
          <a:xfrm>
            <a:off x="3355429" y="3509711"/>
            <a:ext cx="3605047" cy="423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BSP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66598-7BA4-473D-A304-B583448C3491}"/>
              </a:ext>
            </a:extLst>
          </p:cNvPr>
          <p:cNvSpPr/>
          <p:nvPr/>
        </p:nvSpPr>
        <p:spPr>
          <a:xfrm>
            <a:off x="3965027" y="4267862"/>
            <a:ext cx="2498835" cy="458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CORE-V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298E3-BFAA-481B-AC3D-F37BC9B5B1F1}"/>
              </a:ext>
            </a:extLst>
          </p:cNvPr>
          <p:cNvSpPr/>
          <p:nvPr/>
        </p:nvSpPr>
        <p:spPr>
          <a:xfrm>
            <a:off x="3355429" y="3072642"/>
            <a:ext cx="3605047" cy="43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HAL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FCE95-F1C4-42F7-82F9-4CBE380707FE}"/>
              </a:ext>
            </a:extLst>
          </p:cNvPr>
          <p:cNvSpPr/>
          <p:nvPr/>
        </p:nvSpPr>
        <p:spPr>
          <a:xfrm>
            <a:off x="3355426" y="2462218"/>
            <a:ext cx="3605047" cy="451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RTOS/bare-metal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05A0A-60F6-4876-86B7-0AAB3A8F7DE7}"/>
              </a:ext>
            </a:extLst>
          </p:cNvPr>
          <p:cNvSpPr/>
          <p:nvPr/>
        </p:nvSpPr>
        <p:spPr>
          <a:xfrm>
            <a:off x="3355426" y="1864616"/>
            <a:ext cx="893381" cy="451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04C62-D96E-4BCA-B69E-50EC38F5DF31}"/>
              </a:ext>
            </a:extLst>
          </p:cNvPr>
          <p:cNvSpPr/>
          <p:nvPr/>
        </p:nvSpPr>
        <p:spPr>
          <a:xfrm>
            <a:off x="4519448" y="1867751"/>
            <a:ext cx="893381" cy="451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AB4102-F504-4745-B686-894258885C51}"/>
              </a:ext>
            </a:extLst>
          </p:cNvPr>
          <p:cNvSpPr/>
          <p:nvPr/>
        </p:nvSpPr>
        <p:spPr>
          <a:xfrm>
            <a:off x="6067095" y="1860822"/>
            <a:ext cx="893381" cy="451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A895D4-BC88-4790-BC40-96659A49519C}"/>
              </a:ext>
            </a:extLst>
          </p:cNvPr>
          <p:cNvCxnSpPr>
            <a:cxnSpLocks/>
          </p:cNvCxnSpPr>
          <p:nvPr/>
        </p:nvCxnSpPr>
        <p:spPr>
          <a:xfrm>
            <a:off x="3168869" y="4106917"/>
            <a:ext cx="483213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DDEF2D-BD51-4D26-B125-AA3A6BE24B06}"/>
              </a:ext>
            </a:extLst>
          </p:cNvPr>
          <p:cNvSpPr txBox="1"/>
          <p:nvPr/>
        </p:nvSpPr>
        <p:spPr>
          <a:xfrm>
            <a:off x="7382205" y="4270380"/>
            <a:ext cx="137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416DA-AD30-4C8B-B451-C1A5D08C65DB}"/>
              </a:ext>
            </a:extLst>
          </p:cNvPr>
          <p:cNvSpPr txBox="1"/>
          <p:nvPr/>
        </p:nvSpPr>
        <p:spPr>
          <a:xfrm>
            <a:off x="7382205" y="3564168"/>
            <a:ext cx="137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F9B12-2EE5-4E8E-B1EF-0C26AD3BBAEF}"/>
              </a:ext>
            </a:extLst>
          </p:cNvPr>
          <p:cNvSpPr txBox="1"/>
          <p:nvPr/>
        </p:nvSpPr>
        <p:spPr>
          <a:xfrm>
            <a:off x="4248807" y="4770560"/>
            <a:ext cx="203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on-chip peripherals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46A7D1-F07B-448A-B6E9-2F349F9C91E5}"/>
              </a:ext>
            </a:extLst>
          </p:cNvPr>
          <p:cNvSpPr txBox="1"/>
          <p:nvPr/>
        </p:nvSpPr>
        <p:spPr>
          <a:xfrm>
            <a:off x="8836572" y="1781752"/>
            <a:ext cx="32871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/>
              <a:t>Compare to </a:t>
            </a:r>
            <a:r>
              <a:rPr lang="en-CA" sz="1400" dirty="0" err="1"/>
              <a:t>FreeRTOS</a:t>
            </a:r>
            <a:r>
              <a:rPr lang="en-CA" sz="1400" dirty="0"/>
              <a:t> HAL diagram</a:t>
            </a:r>
          </a:p>
          <a:p>
            <a:endParaRPr lang="en-CA" sz="1400" dirty="0"/>
          </a:p>
          <a:p>
            <a:r>
              <a:rPr lang="en-CA" sz="1400" dirty="0"/>
              <a:t>http://freertoshal.github.io/doxygen/group__HAL.html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5F910B-021D-4C36-A14E-D5080F3D1F47}"/>
              </a:ext>
            </a:extLst>
          </p:cNvPr>
          <p:cNvSpPr/>
          <p:nvPr/>
        </p:nvSpPr>
        <p:spPr>
          <a:xfrm>
            <a:off x="3355429" y="3072642"/>
            <a:ext cx="3605044" cy="8608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5D4A15-DB9C-4EE4-997B-93B62CED191B}"/>
              </a:ext>
            </a:extLst>
          </p:cNvPr>
          <p:cNvSpPr txBox="1"/>
          <p:nvPr/>
        </p:nvSpPr>
        <p:spPr>
          <a:xfrm>
            <a:off x="3422884" y="3307759"/>
            <a:ext cx="75846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HAL</a:t>
            </a:r>
          </a:p>
        </p:txBody>
      </p:sp>
    </p:spTree>
    <p:extLst>
      <p:ext uri="{BB962C8B-B14F-4D97-AF65-F5344CB8AC3E}">
        <p14:creationId xmlns:p14="http://schemas.microsoft.com/office/powerpoint/2010/main" val="264411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D076-7C09-41F8-A7CC-D6FB6BAA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HAL 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9DD0-4BFC-4720-8860-700D91DD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HAL MUST support API for core features</a:t>
            </a:r>
          </a:p>
          <a:p>
            <a:r>
              <a:rPr lang="en-CA" dirty="0"/>
              <a:t>HAL MUST support API for on-chip peripheral features</a:t>
            </a:r>
          </a:p>
          <a:p>
            <a:r>
              <a:rPr lang="en-CA" dirty="0"/>
              <a:t>HAL MUST support both RTOS and bare-metal scenarios</a:t>
            </a:r>
          </a:p>
          <a:p>
            <a:r>
              <a:rPr lang="en-CA" dirty="0"/>
              <a:t>HAL MUST be able to support bare metal </a:t>
            </a:r>
            <a:r>
              <a:rPr lang="en-CA" dirty="0" err="1"/>
              <a:t>libc</a:t>
            </a:r>
            <a:endParaRPr lang="en-CA" dirty="0"/>
          </a:p>
          <a:p>
            <a:r>
              <a:rPr lang="en-CA" dirty="0"/>
              <a:t>HAL MUST be able to be extended to support all CORE-V cores for the purpose of RTOS (not Linux) support</a:t>
            </a:r>
          </a:p>
          <a:p>
            <a:r>
              <a:rPr lang="en-CA" dirty="0"/>
              <a:t>HAL MUST support a description of the chip using a standardized syntax</a:t>
            </a:r>
          </a:p>
          <a:p>
            <a:r>
              <a:rPr lang="en-CA" dirty="0"/>
              <a:t>HAL SHOULD define a configuration file that can indicate to the IDE low level chip parameters such as memory space and allow it to display/read/write the registers of peripherals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7F35-2FB1-4292-9C76-F8B891D3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DFB9-2F24-4A1C-AF0C-3E12748F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7E9C-2A8E-4F8F-9CB1-154C3982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8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EF74-DAAA-4DD4-9145-B3A92F7A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Technical Features For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3F28-5068-40CF-B619-E769CCBB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HAL MAY be able to be extended to support the CORE-V X Coprocessor Interface (CV-X-IF)</a:t>
            </a:r>
          </a:p>
          <a:p>
            <a:r>
              <a:rPr lang="en-CA" dirty="0"/>
              <a:t>HAL MAY be able to be extended to support the CV-VEC coprocessor 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7DDB-7702-413D-BB5C-83977076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716E-F751-407B-A0E2-CA2F883B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A9D0-C06C-42E6-82E1-D859A36E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8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AAC7-2D5D-4061-9822-F515F97A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HAL – Industry Adoption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01FC-9714-4C8A-BDCF-5EECD793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2511972"/>
          </a:xfrm>
        </p:spPr>
        <p:txBody>
          <a:bodyPr/>
          <a:lstStyle/>
          <a:p>
            <a:r>
              <a:rPr lang="en-CA" dirty="0"/>
              <a:t>HAL SHOULD be adopted/implemented for other RISC-V devices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1556-15A4-47DC-AE77-6447B9ED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924E-84D2-4ECD-AB41-8D034AD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3A479-013C-4D39-8730-42EB7FB5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4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E050-05DC-4F44-9D5F-3F98254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HAL Specification for CORE-V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823E-DAFD-439B-91D0-0B146556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HAL Specification License for CORE-V MUST be open-source or freely licensed</a:t>
            </a:r>
          </a:p>
          <a:p>
            <a:r>
              <a:rPr lang="en-CA" dirty="0"/>
              <a:t>Proprietary extensions to the HAL Specification and Implementation, such as for custom ISA extensions or proprietary chip, MUST be supportable/allowable under open-source license</a:t>
            </a:r>
          </a:p>
          <a:p>
            <a:r>
              <a:rPr lang="en-CA" dirty="0"/>
              <a:t>HAL Specification, user documentation, and system implementation documentation for CORE-V HAL MUST be available in English</a:t>
            </a:r>
          </a:p>
          <a:p>
            <a:r>
              <a:rPr lang="en-CA" dirty="0"/>
              <a:t>HAL Specification MUST be published and managed by an industry open source or standards body, such as </a:t>
            </a:r>
            <a:r>
              <a:rPr lang="en-CA" dirty="0" err="1"/>
              <a:t>OpenHW</a:t>
            </a:r>
            <a:r>
              <a:rPr lang="en-CA" dirty="0"/>
              <a:t>, RISC-V International, or </a:t>
            </a:r>
            <a:r>
              <a:rPr lang="en-CA" dirty="0" err="1"/>
              <a:t>FOSSi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3CE02-E06A-4E64-AA75-6682EDD1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E9AE-8024-406F-9C06-178F7314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850BE-9FFA-4032-A386-098FA85E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45284</TotalTime>
  <Words>637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</vt:lpstr>
      <vt:lpstr>Orbitron</vt:lpstr>
      <vt:lpstr>Office Theme</vt:lpstr>
      <vt:lpstr>Hardware Abstraction Layer (HAL) Requirements</vt:lpstr>
      <vt:lpstr>Version</vt:lpstr>
      <vt:lpstr>Purpose</vt:lpstr>
      <vt:lpstr>What is the HAL </vt:lpstr>
      <vt:lpstr>Diagram (to be checked)</vt:lpstr>
      <vt:lpstr>HAL Technical Features</vt:lpstr>
      <vt:lpstr>Technical Features For further study</vt:lpstr>
      <vt:lpstr>HAL – Industry Adoption Requirements</vt:lpstr>
      <vt:lpstr>HAL Specification for CORE-V</vt:lpstr>
      <vt:lpstr>HAL Implementation for CORE-V</vt:lpstr>
      <vt:lpstr>Suggested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code name:  Open Source RISC-V Cores (OSRC Initiative)</dc:title>
  <dc:creator>Rick O'Connor</dc:creator>
  <cp:lastModifiedBy>duncan bees</cp:lastModifiedBy>
  <cp:revision>544</cp:revision>
  <cp:lastPrinted>2019-06-10T11:04:20Z</cp:lastPrinted>
  <dcterms:created xsi:type="dcterms:W3CDTF">2019-04-20T23:07:29Z</dcterms:created>
  <dcterms:modified xsi:type="dcterms:W3CDTF">2021-06-22T01:35:23Z</dcterms:modified>
</cp:coreProperties>
</file>