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908" r:id="rId2"/>
    <p:sldId id="2901" r:id="rId3"/>
    <p:sldId id="2902" r:id="rId4"/>
    <p:sldId id="2906" r:id="rId5"/>
    <p:sldId id="2907" r:id="rId6"/>
    <p:sldId id="2903" r:id="rId7"/>
    <p:sldId id="2904" r:id="rId8"/>
    <p:sldId id="290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487C98-6044-104F-9E32-D7C8F23E0292}">
          <p14:sldIdLst>
            <p14:sldId id="2908"/>
            <p14:sldId id="2901"/>
            <p14:sldId id="2902"/>
            <p14:sldId id="2906"/>
            <p14:sldId id="2907"/>
            <p14:sldId id="2903"/>
            <p14:sldId id="2904"/>
            <p14:sldId id="290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549E39"/>
    <a:srgbClr val="17325D"/>
    <a:srgbClr val="60A0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45"/>
    <p:restoredTop sz="96208"/>
  </p:normalViewPr>
  <p:slideViewPr>
    <p:cSldViewPr snapToGrid="0" snapToObjects="1">
      <p:cViewPr varScale="1">
        <p:scale>
          <a:sx n="103" d="100"/>
          <a:sy n="103" d="100"/>
        </p:scale>
        <p:origin x="88" y="164"/>
      </p:cViewPr>
      <p:guideLst/>
    </p:cSldViewPr>
  </p:slideViewPr>
  <p:outlineViewPr>
    <p:cViewPr>
      <p:scale>
        <a:sx n="33" d="100"/>
        <a:sy n="33" d="100"/>
      </p:scale>
      <p:origin x="0" y="-249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-64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efor Southwell" userId="f5d8f6f3-3890-4c50-81e9-e9f0549c8495" providerId="ADAL" clId="{C4DECDDE-B89A-4D90-964A-A4983AC4335E}"/>
    <pc:docChg chg="modSld">
      <pc:chgData name="Trefor Southwell" userId="f5d8f6f3-3890-4c50-81e9-e9f0549c8495" providerId="ADAL" clId="{C4DECDDE-B89A-4D90-964A-A4983AC4335E}" dt="2021-06-17T16:23:27.684" v="24" actId="20577"/>
      <pc:docMkLst>
        <pc:docMk/>
      </pc:docMkLst>
      <pc:sldChg chg="modSp mod">
        <pc:chgData name="Trefor Southwell" userId="f5d8f6f3-3890-4c50-81e9-e9f0549c8495" providerId="ADAL" clId="{C4DECDDE-B89A-4D90-964A-A4983AC4335E}" dt="2021-06-17T16:22:24.567" v="0" actId="15"/>
        <pc:sldMkLst>
          <pc:docMk/>
          <pc:sldMk cId="3265085920" sldId="2906"/>
        </pc:sldMkLst>
        <pc:spChg chg="mod">
          <ac:chgData name="Trefor Southwell" userId="f5d8f6f3-3890-4c50-81e9-e9f0549c8495" providerId="ADAL" clId="{C4DECDDE-B89A-4D90-964A-A4983AC4335E}" dt="2021-06-17T16:22:24.567" v="0" actId="15"/>
          <ac:spMkLst>
            <pc:docMk/>
            <pc:sldMk cId="3265085920" sldId="2906"/>
            <ac:spMk id="3" creationId="{28560619-6703-4026-AF0F-904A7BD4563C}"/>
          </ac:spMkLst>
        </pc:spChg>
      </pc:sldChg>
      <pc:sldChg chg="modSp mod">
        <pc:chgData name="Trefor Southwell" userId="f5d8f6f3-3890-4c50-81e9-e9f0549c8495" providerId="ADAL" clId="{C4DECDDE-B89A-4D90-964A-A4983AC4335E}" dt="2021-06-17T16:23:27.684" v="24" actId="20577"/>
        <pc:sldMkLst>
          <pc:docMk/>
          <pc:sldMk cId="1079782491" sldId="2907"/>
        </pc:sldMkLst>
        <pc:spChg chg="mod">
          <ac:chgData name="Trefor Southwell" userId="f5d8f6f3-3890-4c50-81e9-e9f0549c8495" providerId="ADAL" clId="{C4DECDDE-B89A-4D90-964A-A4983AC4335E}" dt="2021-06-17T16:23:27.684" v="24" actId="20577"/>
          <ac:spMkLst>
            <pc:docMk/>
            <pc:sldMk cId="1079782491" sldId="2907"/>
            <ac:spMk id="3" creationId="{EBD923D5-9B1F-467E-8B00-A9B15BA0A06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90C58-DF70-2946-A94D-AEAAF9A35B1E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1C122-C540-F141-AFA4-54F6FAAA4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0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C444-8826-E24A-A709-95529B64D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28A74-79A7-A343-BC01-1F1FA73C8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 i="0">
                <a:solidFill>
                  <a:srgbClr val="60A049"/>
                </a:solidFill>
                <a:latin typeface="Orbitron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A02C1-EB16-094F-8317-C264C0F5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8861" y="6356349"/>
            <a:ext cx="2178269" cy="365125"/>
          </a:xfrm>
        </p:spPr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DBDF8-B620-D349-9D32-09D1507A6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92209-C8AA-524A-955A-048843D83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2592" y="6356350"/>
            <a:ext cx="591207" cy="365125"/>
          </a:xfrm>
        </p:spPr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9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4C481-7A41-B840-B8A1-42803F2D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83B4F-F0E8-0047-A2C1-D915AD6F3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467AE-7F69-9A4A-8545-2486891B6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2CB52-95AD-3640-98D0-A9071CB7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B8BBC-9057-B34F-A164-0E13FBDBC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1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45AF-D5AC-7A4C-919F-450717C88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D9722-F98A-A848-97D9-D68B800AE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82973"/>
            <a:ext cx="5181600" cy="4893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5F107-06C3-3D46-BACB-B73211B35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82973"/>
            <a:ext cx="5181600" cy="4893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4A8A4-3695-264E-9EB7-8B8093DCD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1A86F-9D68-1740-9038-CC514908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22DED-7BF8-3C4F-A73A-6748DE91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8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212E2-CA2B-9C41-BF5A-7CE7442B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ACC8FF-9329-AF47-85F3-22180F08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B5CF8F-EF90-2D44-AA0D-FE1C30A45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6FBE7-8477-B040-A5A6-E0D1609F1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672D21-6BD8-5045-9498-6A1AFEFB5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CCCD3-B637-A143-BEA6-52A1DA6F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88B1E-6C50-7B47-BE6E-8EA009A5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BA33-EB9E-8146-8DE5-C65ED235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25A3C-6842-4D45-A879-4F84A6ED1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30AA8-B296-CF41-8FE1-EF57FC54A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6AADD-5ACE-8C4B-BB45-F73FFFA1A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52A8E-24ED-084A-AF92-73D1BACDD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F4AB6-2C03-5044-B357-621212E6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C8EE-B396-C048-9DE7-39274BA3A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EE7820-EC91-E646-8E40-57A3A7950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956A0-6213-A14F-A798-17209FB5A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D3366-672E-DD48-9F7A-BDFD0347D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60CA7-5253-CE4F-890D-687EB156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A2525-4B5F-7F47-9821-7C7FD8F7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22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85438-BA29-FF4E-BAD0-CF0BDF1BF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B10C3-19D0-E847-9C92-0FF7A8462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455D1-4747-DF4F-934E-0D941F083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E640B-D48B-7D4D-B120-49DE06F8C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B7B59-219C-F64A-9AEB-DD26B19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9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89FBC-7EB1-1247-860C-3CD780E93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57337" cy="738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1CD1F-294A-504F-B632-00F44144B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40221"/>
            <a:ext cx="10515600" cy="4936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EA71A-2A54-8740-81BF-D95F18ABA6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42891" y="6343431"/>
            <a:ext cx="2083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61D80-EE7C-E940-B59A-8890076DE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5429" y="635383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© OpenHW Group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17809-FE97-364B-976A-EA1148FD9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67696" y="6356350"/>
            <a:ext cx="486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49DEEE6-291A-3B4C-87A2-0D3F8837F27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A0BC9E-56DC-0843-B47D-AD70BBA6C9BF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98383" y="6176963"/>
            <a:ext cx="2681451" cy="6309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C121D8-6CE2-A44E-9947-C61E55586817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995537" y="300309"/>
            <a:ext cx="1092672" cy="86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6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rgbClr val="17325D"/>
          </a:solidFill>
          <a:latin typeface="Orbitron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ulp-platform/riscv-extension-interface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BFDB25F2-3D51-5A4B-B6F6-4F3CBB93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8" t="34374" r="11111"/>
          <a:stretch/>
        </p:blipFill>
        <p:spPr>
          <a:xfrm>
            <a:off x="0" y="1"/>
            <a:ext cx="12192000" cy="4384559"/>
          </a:xfrm>
          <a:prstGeom prst="rect">
            <a:avLst/>
          </a:prstGeom>
          <a:ln>
            <a:noFill/>
          </a:ln>
          <a:effectLst>
            <a:reflection blurRad="330200" stA="45000" endPos="65000" dist="50800" dir="5400000" sy="-100000" algn="bl" rotWithShape="0"/>
            <a:softEdge rad="0"/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ABD8273-4A38-8348-A706-FA20F607DA5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" r="14497"/>
          <a:stretch/>
        </p:blipFill>
        <p:spPr>
          <a:xfrm>
            <a:off x="-1" y="457201"/>
            <a:ext cx="12192001" cy="2292889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86EE7AF8-790F-B647-B45C-0213646C537D}"/>
              </a:ext>
            </a:extLst>
          </p:cNvPr>
          <p:cNvSpPr/>
          <p:nvPr/>
        </p:nvSpPr>
        <p:spPr>
          <a:xfrm>
            <a:off x="7752184" y="692696"/>
            <a:ext cx="2088232" cy="1800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B86AC7A-924A-2C4F-921C-C9AB735AA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222" y="3474155"/>
            <a:ext cx="10563577" cy="962707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CV-X-IF Project – June 2021</a:t>
            </a:r>
            <a:endParaRPr lang="en-US" dirty="0">
              <a:solidFill>
                <a:srgbClr val="60A049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56B2D-BE4E-E646-8EA4-AA679C18F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83782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Trefor Southwell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2ABD6EC2-41BA-B443-B0B0-C9F81A52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7EE0D9-5109-5C49-BE8B-B7F2EE26B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0892" y="920063"/>
            <a:ext cx="1610816" cy="127973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833728-553B-E249-ABA5-E6C65762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</p:spTree>
    <p:extLst>
      <p:ext uri="{BB962C8B-B14F-4D97-AF65-F5344CB8AC3E}">
        <p14:creationId xmlns:p14="http://schemas.microsoft.com/office/powerpoint/2010/main" val="923751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7D943-38CE-8042-BD11-FC3CC6D70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CV-X-IF Project Concept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9A778-A2DF-3C4C-A99C-EC5A2C5123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282973"/>
            <a:ext cx="10333383" cy="4893990"/>
          </a:xfrm>
        </p:spPr>
        <p:txBody>
          <a:bodyPr>
            <a:noAutofit/>
          </a:bodyPr>
          <a:lstStyle/>
          <a:p>
            <a:r>
              <a:rPr lang="en-GB" sz="2000" dirty="0"/>
              <a:t>This project is the creation of the specification of the </a:t>
            </a:r>
            <a:r>
              <a:rPr lang="en-GB" sz="2000" b="1" dirty="0"/>
              <a:t>CV-X-IF</a:t>
            </a:r>
            <a:r>
              <a:rPr lang="en-GB" sz="2000" dirty="0"/>
              <a:t>  interface between RISC-V cores and co-processors</a:t>
            </a:r>
          </a:p>
          <a:p>
            <a:pPr lvl="1"/>
            <a:r>
              <a:rPr lang="en-GB" sz="2000" dirty="0"/>
              <a:t>Lead within the </a:t>
            </a:r>
            <a:r>
              <a:rPr lang="en-GB" sz="2000" b="1" dirty="0" err="1"/>
              <a:t>OpenHW</a:t>
            </a:r>
            <a:r>
              <a:rPr lang="en-GB" sz="2000" b="1" dirty="0"/>
              <a:t> Cores Task Group</a:t>
            </a:r>
          </a:p>
          <a:p>
            <a:pPr lvl="1"/>
            <a:endParaRPr lang="en-GB" sz="2200" b="1" dirty="0"/>
          </a:p>
          <a:p>
            <a:r>
              <a:rPr lang="en-GB" sz="2000" dirty="0"/>
              <a:t>CV-X-IF is the specification of a processor-co-processor interface applicable to all RISC-V cores (not only CV cores)</a:t>
            </a:r>
          </a:p>
          <a:p>
            <a:pPr lvl="1"/>
            <a:r>
              <a:rPr lang="en-GB" sz="2000" dirty="0"/>
              <a:t>Leverages RISC-V ISA encoding</a:t>
            </a:r>
          </a:p>
          <a:p>
            <a:pPr lvl="1"/>
            <a:r>
              <a:rPr lang="en-US" sz="2000" dirty="0"/>
              <a:t>Accelerator-agnostic instruction offloading</a:t>
            </a:r>
            <a:endParaRPr lang="en-GB" sz="2200" dirty="0"/>
          </a:p>
          <a:p>
            <a:endParaRPr lang="en-GB" sz="2000" dirty="0"/>
          </a:p>
          <a:p>
            <a:r>
              <a:rPr lang="en-GB" sz="2000" dirty="0"/>
              <a:t>Draft v0.1 driven so far by ETH Zurich available on GitHub</a:t>
            </a:r>
          </a:p>
          <a:p>
            <a:pPr lvl="1"/>
            <a:r>
              <a:rPr lang="en-GB" sz="2000" dirty="0">
                <a:hlinkClick r:id="rId2"/>
              </a:rPr>
              <a:t>https://github.com/pulp-platform/riscv-extension-interface</a:t>
            </a:r>
            <a:endParaRPr lang="en-GB" sz="2000" dirty="0"/>
          </a:p>
          <a:p>
            <a:pPr lvl="1"/>
            <a:r>
              <a:rPr lang="en-GB" sz="2000" dirty="0"/>
              <a:t>Specification is being move to the </a:t>
            </a:r>
            <a:r>
              <a:rPr lang="en-GB" sz="2000" dirty="0" err="1"/>
              <a:t>OpenHW</a:t>
            </a:r>
            <a:r>
              <a:rPr lang="en-GB" sz="2000" dirty="0"/>
              <a:t> group</a:t>
            </a:r>
          </a:p>
          <a:p>
            <a:endParaRPr lang="en-GB" sz="2400" dirty="0"/>
          </a:p>
          <a:p>
            <a:pPr lvl="1"/>
            <a:endParaRPr lang="en-GB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BD474-1C3B-824F-8FA5-54F57BD2A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FF092-8230-8343-B2FE-0EA4C5F93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40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7D943-38CE-8042-BD11-FC3CC6D70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CV-X-IF </a:t>
            </a:r>
            <a:r>
              <a:rPr lang="fr-FR" dirty="0" err="1"/>
              <a:t>Specification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9A778-A2DF-3C4C-A99C-EC5A2C5123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18824"/>
            <a:ext cx="10333383" cy="4893990"/>
          </a:xfrm>
        </p:spPr>
        <p:txBody>
          <a:bodyPr>
            <a:noAutofit/>
          </a:bodyPr>
          <a:lstStyle/>
          <a:p>
            <a:r>
              <a:rPr lang="en-US" sz="1800" dirty="0"/>
              <a:t>Objectives</a:t>
            </a:r>
          </a:p>
          <a:p>
            <a:pPr lvl="1"/>
            <a:r>
              <a:rPr lang="en-US" sz="1800" dirty="0"/>
              <a:t>Provide a unified accelerator interface.</a:t>
            </a:r>
          </a:p>
          <a:p>
            <a:pPr lvl="1"/>
            <a:r>
              <a:rPr lang="en-US" sz="1800" dirty="0"/>
              <a:t>Decouple development of accelerators and CPU cores</a:t>
            </a:r>
          </a:p>
          <a:p>
            <a:pPr lvl="1"/>
            <a:r>
              <a:rPr lang="en-US" sz="1800" dirty="0"/>
              <a:t>Re-use extension accelerators with different cores</a:t>
            </a:r>
          </a:p>
          <a:p>
            <a:pPr lvl="1"/>
            <a:r>
              <a:rPr lang="en-US" sz="1800" dirty="0"/>
              <a:t>Share expensive accelerator units across multiple cores in a cluster</a:t>
            </a:r>
          </a:p>
          <a:p>
            <a:pPr lvl="1"/>
            <a:r>
              <a:rPr lang="en-GB" sz="1800" dirty="0"/>
              <a:t>Where possible minimise the overhead (performance, area and clock frequency) of using the extension interface (compared with modifying the core internally).</a:t>
            </a:r>
            <a:endParaRPr lang="en-US" sz="1800" dirty="0"/>
          </a:p>
          <a:p>
            <a:endParaRPr lang="en-GB" sz="18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BD474-1C3B-824F-8FA5-54F57BD2A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FF092-8230-8343-B2FE-0EA4C5F93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3</a:t>
            </a:fld>
            <a:endParaRPr lang="en-US"/>
          </a:p>
        </p:txBody>
      </p:sp>
      <p:pic>
        <p:nvPicPr>
          <p:cNvPr id="7" name="Inhaltsplatzhalter 4">
            <a:extLst>
              <a:ext uri="{FF2B5EF4-FFF2-40B4-BE49-F238E27FC236}">
                <a16:creationId xmlns:a16="http://schemas.microsoft.com/office/drawing/2014/main" id="{E0714824-D32E-4632-A027-1F77F745A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252" y="3380932"/>
            <a:ext cx="7364896" cy="297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60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4B910-07A1-4410-AA0A-D0472FE47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CV-X-IF specification validation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60619-6703-4026-AF0F-904A7BD45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Implementation within CV32E40X core</a:t>
            </a:r>
          </a:p>
          <a:p>
            <a:pPr lvl="1"/>
            <a:r>
              <a:rPr lang="en-GB" dirty="0"/>
              <a:t>Includes support for compressed instructions</a:t>
            </a:r>
          </a:p>
          <a:p>
            <a:r>
              <a:rPr lang="en-GB" dirty="0"/>
              <a:t>Potential implementation in 64-bit CVA6 core</a:t>
            </a:r>
          </a:p>
          <a:p>
            <a:pPr lvl="1"/>
            <a:r>
              <a:rPr lang="en-GB" dirty="0"/>
              <a:t>Including validating the performance and area of an external FPU</a:t>
            </a:r>
          </a:p>
          <a:p>
            <a:r>
              <a:rPr lang="en-GB" dirty="0"/>
              <a:t>Potential use of the interface for the RV32F extension to CV32E40P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ACD6F-7F6C-42E4-B3F2-38D805971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04490-80CC-47AE-B73F-0B1B4616B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C6A7F-1009-4D81-B5A8-95ABBD4DB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85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43271-6674-4048-96F7-297888DCA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923D5-9B1F-467E-8B00-A9B15BA0A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b="1" i="0" u="none" strike="noStrike" baseline="0" dirty="0" err="1">
                <a:latin typeface="ArialMT"/>
              </a:rPr>
              <a:t>OpenHW</a:t>
            </a:r>
            <a:r>
              <a:rPr lang="en-GB" sz="1800" b="0" i="0" u="none" strike="noStrike" baseline="0" dirty="0">
                <a:latin typeface="ArialMT"/>
              </a:rPr>
              <a:t> - Process and coordination with other projects in </a:t>
            </a:r>
            <a:r>
              <a:rPr lang="en-GB" sz="1800" b="0" i="0" u="none" strike="noStrike" baseline="0" dirty="0" err="1">
                <a:latin typeface="ArialMT"/>
              </a:rPr>
              <a:t>openHW</a:t>
            </a:r>
            <a:endParaRPr lang="en-GB" sz="1800" b="0" i="0" u="none" strike="noStrike" baseline="0" dirty="0">
              <a:latin typeface="ArialMT"/>
            </a:endParaRPr>
          </a:p>
          <a:p>
            <a:pPr algn="l"/>
            <a:r>
              <a:rPr lang="en-GB" sz="1800" b="1" i="0" u="none" strike="noStrike" baseline="0" dirty="0">
                <a:latin typeface="ArialMT"/>
              </a:rPr>
              <a:t>Imagination Technologies </a:t>
            </a:r>
            <a:r>
              <a:rPr lang="en-GB" sz="1800" b="0" i="0" u="none" strike="noStrike" baseline="0" dirty="0">
                <a:latin typeface="ArialMT"/>
              </a:rPr>
              <a:t>- Project Manager</a:t>
            </a:r>
          </a:p>
          <a:p>
            <a:pPr algn="l"/>
            <a:r>
              <a:rPr lang="en-GB" sz="1800" b="1" i="0" u="none" strike="noStrike" baseline="0" dirty="0">
                <a:latin typeface="ArialMT"/>
              </a:rPr>
              <a:t>ETH Zürich </a:t>
            </a:r>
            <a:r>
              <a:rPr lang="en-GB" sz="1800" b="0" i="0" u="none" strike="noStrike" baseline="0">
                <a:latin typeface="ArialMT"/>
              </a:rPr>
              <a:t>- Initial </a:t>
            </a:r>
            <a:r>
              <a:rPr lang="en-GB" sz="1800" b="0" i="0" u="none" strike="noStrike" baseline="0" dirty="0">
                <a:latin typeface="ArialMT"/>
              </a:rPr>
              <a:t>0.1v draft and feedback to help achieving 0.9 draft</a:t>
            </a:r>
          </a:p>
          <a:p>
            <a:pPr algn="l"/>
            <a:r>
              <a:rPr lang="en-GB" sz="1800" b="1" i="0" u="none" strike="noStrike" baseline="0" dirty="0" err="1">
                <a:latin typeface="ArialMT"/>
              </a:rPr>
              <a:t>Yosys</a:t>
            </a:r>
            <a:r>
              <a:rPr lang="en-GB" sz="1800" b="1" i="0" u="none" strike="noStrike" baseline="0" dirty="0">
                <a:latin typeface="ArialMT"/>
              </a:rPr>
              <a:t> HQ </a:t>
            </a:r>
            <a:r>
              <a:rPr lang="en-GB" sz="1800" b="0" i="0" u="none" strike="noStrike" baseline="0" dirty="0">
                <a:latin typeface="ArialMT"/>
              </a:rPr>
              <a:t>- Formal specifications to help achieving 1.0 draft</a:t>
            </a:r>
          </a:p>
          <a:p>
            <a:pPr algn="l"/>
            <a:r>
              <a:rPr lang="en-GB" sz="1800" b="1" i="0" u="none" strike="noStrike" baseline="0" dirty="0" err="1">
                <a:latin typeface="ArialMT"/>
              </a:rPr>
              <a:t>Embecosm</a:t>
            </a:r>
            <a:r>
              <a:rPr lang="en-GB" sz="1800" b="0" i="0" u="none" strike="noStrike" baseline="0" dirty="0">
                <a:latin typeface="ArialMT"/>
              </a:rPr>
              <a:t> – Compiler</a:t>
            </a:r>
          </a:p>
          <a:p>
            <a:pPr algn="l"/>
            <a:r>
              <a:rPr lang="en-GB" sz="1800" b="1" i="0" u="none" strike="noStrike" baseline="0" dirty="0">
                <a:latin typeface="ArialMT"/>
              </a:rPr>
              <a:t>Thales</a:t>
            </a:r>
            <a:r>
              <a:rPr lang="en-GB" sz="1800" b="0" i="0" u="none" strike="noStrike" baseline="0" dirty="0">
                <a:latin typeface="ArialMT"/>
              </a:rPr>
              <a:t> – Feedback from CVA6 and RV64 ISA.</a:t>
            </a:r>
            <a:endParaRPr lang="en-GB" sz="1800" dirty="0">
              <a:latin typeface="ArialMT"/>
            </a:endParaRPr>
          </a:p>
          <a:p>
            <a:pPr algn="l"/>
            <a:r>
              <a:rPr lang="en-GB" sz="1800" b="1" i="0" u="none" strike="noStrike" baseline="0" dirty="0">
                <a:latin typeface="ArialMT"/>
              </a:rPr>
              <a:t>SiLabs</a:t>
            </a:r>
            <a:r>
              <a:rPr lang="en-GB" sz="1800" b="0" i="0" u="none" strike="noStrike" baseline="0" dirty="0">
                <a:latin typeface="ArialMT"/>
              </a:rPr>
              <a:t> - CV32E40X implementation</a:t>
            </a:r>
          </a:p>
          <a:p>
            <a:pPr algn="l"/>
            <a:r>
              <a:rPr lang="en-GB" sz="1800" b="1" dirty="0">
                <a:latin typeface="ArialMT"/>
              </a:rPr>
              <a:t>University of Bologna</a:t>
            </a:r>
            <a:r>
              <a:rPr lang="en-GB" sz="1800" dirty="0">
                <a:latin typeface="ArialMT"/>
              </a:rPr>
              <a:t> – Exploring X-interface for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XPULP_NN ISA custom extensions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246B6-4E88-4B10-A341-D37F613F1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6EC60-415D-44CC-9F55-6F08C687D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15C15-2AF5-40EE-A497-A81A020C0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82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7D943-38CE-8042-BD11-FC3CC6D70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CV-X-IF Project Components: Phase 0</a:t>
            </a:r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BD474-1C3B-824F-8FA5-54F57BD2A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FF092-8230-8343-B2FE-0EA4C5F93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6</a:t>
            </a:fld>
            <a:endParaRPr lang="en-US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C6687ECB-4143-4359-A85C-4ADD76A49F84}"/>
              </a:ext>
            </a:extLst>
          </p:cNvPr>
          <p:cNvSpPr/>
          <p:nvPr/>
        </p:nvSpPr>
        <p:spPr>
          <a:xfrm>
            <a:off x="5064206" y="1219200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0</a:t>
            </a:r>
            <a:endParaRPr lang="en-GB" sz="2000" dirty="0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4BFFCA11-83F2-49DB-B1E9-F77B5914B480}"/>
              </a:ext>
            </a:extLst>
          </p:cNvPr>
          <p:cNvSpPr/>
          <p:nvPr/>
        </p:nvSpPr>
        <p:spPr>
          <a:xfrm>
            <a:off x="5052829" y="4068039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0.1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9C2B9D36-2F10-4FCC-BBC6-104DA0D9C533}"/>
              </a:ext>
            </a:extLst>
          </p:cNvPr>
          <p:cNvCxnSpPr>
            <a:cxnSpLocks/>
            <a:stCxn id="8" idx="4"/>
            <a:endCxn id="16" idx="0"/>
          </p:cNvCxnSpPr>
          <p:nvPr/>
        </p:nvCxnSpPr>
        <p:spPr>
          <a:xfrm flipH="1">
            <a:off x="5412829" y="1939200"/>
            <a:ext cx="11377" cy="212883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D0193CBB-8643-472D-A31E-300ADB8E5C00}"/>
              </a:ext>
            </a:extLst>
          </p:cNvPr>
          <p:cNvSpPr txBox="1"/>
          <p:nvPr/>
        </p:nvSpPr>
        <p:spPr>
          <a:xfrm>
            <a:off x="6001781" y="1352815"/>
            <a:ext cx="4965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Open Sans" panose="020B0606030504020204"/>
              </a:rPr>
              <a:t>Spec</a:t>
            </a:r>
            <a:r>
              <a:rPr lang="it-IT" dirty="0">
                <a:latin typeface="Open Sans" panose="020B0606030504020204"/>
              </a:rPr>
              <a:t> </a:t>
            </a:r>
            <a:r>
              <a:rPr lang="it-IT" dirty="0" err="1">
                <a:latin typeface="Open Sans" panose="020B0606030504020204"/>
              </a:rPr>
              <a:t>definition</a:t>
            </a:r>
            <a:r>
              <a:rPr lang="it-IT" dirty="0">
                <a:latin typeface="Open Sans" panose="020B0606030504020204"/>
              </a:rPr>
              <a:t> </a:t>
            </a:r>
            <a:r>
              <a:rPr lang="it-IT" dirty="0" err="1">
                <a:latin typeface="Open Sans" panose="020B0606030504020204"/>
              </a:rPr>
              <a:t>driven</a:t>
            </a:r>
            <a:r>
              <a:rPr lang="it-IT" dirty="0">
                <a:latin typeface="Open Sans" panose="020B0606030504020204"/>
              </a:rPr>
              <a:t> by ETH with inputs from </a:t>
            </a:r>
          </a:p>
          <a:p>
            <a:r>
              <a:rPr lang="it-IT" dirty="0" err="1">
                <a:latin typeface="Open Sans" panose="020B0606030504020204"/>
              </a:rPr>
              <a:t>SiLabs</a:t>
            </a:r>
            <a:r>
              <a:rPr lang="it-IT" dirty="0">
                <a:latin typeface="Open Sans" panose="020B0606030504020204"/>
              </a:rPr>
              <a:t>, </a:t>
            </a:r>
            <a:r>
              <a:rPr lang="it-IT" dirty="0" err="1">
                <a:latin typeface="Open Sans" panose="020B0606030504020204"/>
              </a:rPr>
              <a:t>YosysHQ</a:t>
            </a:r>
            <a:r>
              <a:rPr lang="it-IT" dirty="0">
                <a:latin typeface="Open Sans" panose="020B0606030504020204"/>
              </a:rPr>
              <a:t>, and </a:t>
            </a:r>
            <a:r>
              <a:rPr lang="it-IT" dirty="0" err="1">
                <a:latin typeface="Open Sans" panose="020B0606030504020204"/>
              </a:rPr>
              <a:t>lowRISC</a:t>
            </a:r>
            <a:endParaRPr lang="en-GB" dirty="0">
              <a:latin typeface="Open Sans" panose="020B0606030504020204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C4D4E4E6-3F61-4667-8882-9F3B3890CEAC}"/>
              </a:ext>
            </a:extLst>
          </p:cNvPr>
          <p:cNvSpPr txBox="1"/>
          <p:nvPr/>
        </p:nvSpPr>
        <p:spPr>
          <a:xfrm>
            <a:off x="6096000" y="4100273"/>
            <a:ext cx="1927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Open Sans" panose="020B0606030504020204"/>
              </a:rPr>
              <a:t>ETH releases v0.1</a:t>
            </a:r>
            <a:endParaRPr lang="en-GB" dirty="0">
              <a:latin typeface="Open Sans" panose="020B0606030504020204"/>
            </a:endParaRPr>
          </a:p>
        </p:txBody>
      </p:sp>
      <p:pic>
        <p:nvPicPr>
          <p:cNvPr id="32" name="Immagine 31">
            <a:extLst>
              <a:ext uri="{FF2B5EF4-FFF2-40B4-BE49-F238E27FC236}">
                <a16:creationId xmlns:a16="http://schemas.microsoft.com/office/drawing/2014/main" id="{A28C9E6A-1BA6-4D35-B8D1-D5CA2E8D6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019" y="1261602"/>
            <a:ext cx="792000" cy="792000"/>
          </a:xfrm>
          <a:prstGeom prst="rect">
            <a:avLst/>
          </a:prstGeom>
        </p:spPr>
      </p:pic>
      <p:pic>
        <p:nvPicPr>
          <p:cNvPr id="34" name="Immagine 33" descr="Immagine che contiene testo, portatile, scuro&#10;&#10;Descrizione generata automaticamente">
            <a:extLst>
              <a:ext uri="{FF2B5EF4-FFF2-40B4-BE49-F238E27FC236}">
                <a16:creationId xmlns:a16="http://schemas.microsoft.com/office/drawing/2014/main" id="{BCBABCDE-C517-492C-8F1D-C5BB00CC39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192"/>
          <a:stretch/>
        </p:blipFill>
        <p:spPr>
          <a:xfrm>
            <a:off x="562841" y="2643619"/>
            <a:ext cx="1852196" cy="720000"/>
          </a:xfrm>
          <a:prstGeom prst="rect">
            <a:avLst/>
          </a:prstGeom>
        </p:spPr>
      </p:pic>
      <p:pic>
        <p:nvPicPr>
          <p:cNvPr id="36" name="Immagine 35">
            <a:extLst>
              <a:ext uri="{FF2B5EF4-FFF2-40B4-BE49-F238E27FC236}">
                <a16:creationId xmlns:a16="http://schemas.microsoft.com/office/drawing/2014/main" id="{2B0A80A5-7C21-4968-A92D-F85D2AF319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8498" y="1172747"/>
            <a:ext cx="1535379" cy="792000"/>
          </a:xfrm>
          <a:prstGeom prst="rect">
            <a:avLst/>
          </a:prstGeom>
        </p:spPr>
      </p:pic>
      <p:pic>
        <p:nvPicPr>
          <p:cNvPr id="40" name="Elemento grafico 39">
            <a:extLst>
              <a:ext uri="{FF2B5EF4-FFF2-40B4-BE49-F238E27FC236}">
                <a16:creationId xmlns:a16="http://schemas.microsoft.com/office/drawing/2014/main" id="{6C841253-5F6B-4A1F-BD0D-6CE04A1F8E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21020" y="5185726"/>
            <a:ext cx="3981450" cy="981075"/>
          </a:xfrm>
          <a:prstGeom prst="rect">
            <a:avLst/>
          </a:prstGeom>
        </p:spPr>
      </p:pic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5FEE44F0-32DC-4386-BC5E-32439108815F}"/>
              </a:ext>
            </a:extLst>
          </p:cNvPr>
          <p:cNvCxnSpPr>
            <a:cxnSpLocks/>
            <a:stCxn id="36" idx="2"/>
            <a:endCxn id="16" idx="0"/>
          </p:cNvCxnSpPr>
          <p:nvPr/>
        </p:nvCxnSpPr>
        <p:spPr>
          <a:xfrm>
            <a:off x="4056188" y="1964747"/>
            <a:ext cx="1356641" cy="210329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0FD5ACB3-D914-413F-854C-4EC10C44912E}"/>
              </a:ext>
            </a:extLst>
          </p:cNvPr>
          <p:cNvCxnSpPr>
            <a:cxnSpLocks/>
            <a:stCxn id="34" idx="3"/>
            <a:endCxn id="16" idx="0"/>
          </p:cNvCxnSpPr>
          <p:nvPr/>
        </p:nvCxnSpPr>
        <p:spPr>
          <a:xfrm>
            <a:off x="2415037" y="3003619"/>
            <a:ext cx="2997792" cy="106442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2A95B9C2-E5B0-46FA-ABA3-D3F5F2AAF33D}"/>
              </a:ext>
            </a:extLst>
          </p:cNvPr>
          <p:cNvCxnSpPr>
            <a:cxnSpLocks/>
            <a:stCxn id="32" idx="2"/>
            <a:endCxn id="16" idx="0"/>
          </p:cNvCxnSpPr>
          <p:nvPr/>
        </p:nvCxnSpPr>
        <p:spPr>
          <a:xfrm>
            <a:off x="1875019" y="2053602"/>
            <a:ext cx="3537810" cy="2014437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Immagine 37">
            <a:extLst>
              <a:ext uri="{FF2B5EF4-FFF2-40B4-BE49-F238E27FC236}">
                <a16:creationId xmlns:a16="http://schemas.microsoft.com/office/drawing/2014/main" id="{3DB94894-3D55-4DC5-81B0-0782A667D7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7156" y="1499586"/>
            <a:ext cx="741342" cy="792000"/>
          </a:xfrm>
          <a:prstGeom prst="rect">
            <a:avLst/>
          </a:prstGeom>
        </p:spPr>
      </p:pic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E03A49C5-BF26-4AA8-B8B8-0907201C3BCA}"/>
              </a:ext>
            </a:extLst>
          </p:cNvPr>
          <p:cNvCxnSpPr>
            <a:cxnSpLocks/>
            <a:stCxn id="38" idx="3"/>
            <a:endCxn id="16" idx="0"/>
          </p:cNvCxnSpPr>
          <p:nvPr/>
        </p:nvCxnSpPr>
        <p:spPr>
          <a:xfrm>
            <a:off x="3108498" y="1895586"/>
            <a:ext cx="2304331" cy="217245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FE2375A2-380E-4E93-99CA-D15609F723ED}"/>
              </a:ext>
            </a:extLst>
          </p:cNvPr>
          <p:cNvCxnSpPr>
            <a:cxnSpLocks/>
            <a:stCxn id="16" idx="4"/>
            <a:endCxn id="40" idx="0"/>
          </p:cNvCxnSpPr>
          <p:nvPr/>
        </p:nvCxnSpPr>
        <p:spPr>
          <a:xfrm flipH="1">
            <a:off x="5411745" y="4788039"/>
            <a:ext cx="1084" cy="397687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2 66">
            <a:extLst>
              <a:ext uri="{FF2B5EF4-FFF2-40B4-BE49-F238E27FC236}">
                <a16:creationId xmlns:a16="http://schemas.microsoft.com/office/drawing/2014/main" id="{066B7D0C-769D-4419-9E07-EF077D048BE1}"/>
              </a:ext>
            </a:extLst>
          </p:cNvPr>
          <p:cNvCxnSpPr/>
          <p:nvPr/>
        </p:nvCxnSpPr>
        <p:spPr>
          <a:xfrm>
            <a:off x="11110747" y="1352815"/>
            <a:ext cx="0" cy="44201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F4C8FF52-945A-4AB7-AC5A-CF39B1E41540}"/>
              </a:ext>
            </a:extLst>
          </p:cNvPr>
          <p:cNvSpPr txBox="1"/>
          <p:nvPr/>
        </p:nvSpPr>
        <p:spPr>
          <a:xfrm>
            <a:off x="11110747" y="1352815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Open Sans" panose="020B0606030504020204"/>
              </a:rPr>
              <a:t>11.2020</a:t>
            </a:r>
            <a:endParaRPr lang="en-GB" dirty="0">
              <a:latin typeface="Open Sans" panose="020B0606030504020204"/>
            </a:endParaRPr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0F2E6E37-700A-411F-B448-EABCD6AD0E25}"/>
              </a:ext>
            </a:extLst>
          </p:cNvPr>
          <p:cNvSpPr txBox="1"/>
          <p:nvPr/>
        </p:nvSpPr>
        <p:spPr>
          <a:xfrm>
            <a:off x="11207435" y="5320519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Open Sans" panose="020B0606030504020204"/>
              </a:rPr>
              <a:t>06.2021</a:t>
            </a:r>
            <a:endParaRPr lang="en-GB" dirty="0">
              <a:latin typeface="Open Sans" panose="020B0606030504020204"/>
            </a:endParaRPr>
          </a:p>
        </p:txBody>
      </p:sp>
      <p:pic>
        <p:nvPicPr>
          <p:cNvPr id="70" name="Immagine 69" descr="Immagine che contiene testo&#10;&#10;Descrizione generata automaticamente">
            <a:extLst>
              <a:ext uri="{FF2B5EF4-FFF2-40B4-BE49-F238E27FC236}">
                <a16:creationId xmlns:a16="http://schemas.microsoft.com/office/drawing/2014/main" id="{28901AAF-ABF0-4684-9073-5FBC7F1B5C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693" y="3628072"/>
            <a:ext cx="1512720" cy="792000"/>
          </a:xfrm>
          <a:prstGeom prst="rect">
            <a:avLst/>
          </a:prstGeom>
        </p:spPr>
      </p:pic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3C130BAE-4AF3-4982-A56B-40E5DCA6697D}"/>
              </a:ext>
            </a:extLst>
          </p:cNvPr>
          <p:cNvCxnSpPr>
            <a:cxnSpLocks/>
            <a:stCxn id="70" idx="3"/>
            <a:endCxn id="16" idx="0"/>
          </p:cNvCxnSpPr>
          <p:nvPr/>
        </p:nvCxnSpPr>
        <p:spPr>
          <a:xfrm>
            <a:off x="2343413" y="4024072"/>
            <a:ext cx="3069416" cy="43967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688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7D943-38CE-8042-BD11-FC3CC6D70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CV-X-IF Project Components: Phase 1</a:t>
            </a:r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BD474-1C3B-824F-8FA5-54F57BD2A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FF092-8230-8343-B2FE-0EA4C5F93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7</a:t>
            </a:fld>
            <a:endParaRPr lang="en-US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C6687ECB-4143-4359-A85C-4ADD76A49F84}"/>
              </a:ext>
            </a:extLst>
          </p:cNvPr>
          <p:cNvSpPr/>
          <p:nvPr/>
        </p:nvSpPr>
        <p:spPr>
          <a:xfrm>
            <a:off x="5064206" y="1219200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0.1</a:t>
            </a:r>
            <a:endParaRPr lang="en-GB" sz="2000" dirty="0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4BFFCA11-83F2-49DB-B1E9-F77B5914B480}"/>
              </a:ext>
            </a:extLst>
          </p:cNvPr>
          <p:cNvSpPr/>
          <p:nvPr/>
        </p:nvSpPr>
        <p:spPr>
          <a:xfrm>
            <a:off x="5064206" y="5158218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0.9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9C2B9D36-2F10-4FCC-BBC6-104DA0D9C533}"/>
              </a:ext>
            </a:extLst>
          </p:cNvPr>
          <p:cNvCxnSpPr>
            <a:cxnSpLocks/>
            <a:stCxn id="34" idx="2"/>
            <a:endCxn id="16" idx="0"/>
          </p:cNvCxnSpPr>
          <p:nvPr/>
        </p:nvCxnSpPr>
        <p:spPr>
          <a:xfrm>
            <a:off x="1860860" y="3668731"/>
            <a:ext cx="3563346" cy="1489487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D0193CBB-8643-472D-A31E-300ADB8E5C00}"/>
              </a:ext>
            </a:extLst>
          </p:cNvPr>
          <p:cNvSpPr txBox="1"/>
          <p:nvPr/>
        </p:nvSpPr>
        <p:spPr>
          <a:xfrm>
            <a:off x="6096000" y="1360082"/>
            <a:ext cx="299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HW </a:t>
            </a:r>
            <a:r>
              <a:rPr lang="it-IT" dirty="0" err="1"/>
              <a:t>implementation</a:t>
            </a:r>
            <a:r>
              <a:rPr lang="it-IT" dirty="0"/>
              <a:t> feedback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C4D4E4E6-3F61-4667-8882-9F3B3890CEAC}"/>
              </a:ext>
            </a:extLst>
          </p:cNvPr>
          <p:cNvSpPr txBox="1"/>
          <p:nvPr/>
        </p:nvSpPr>
        <p:spPr>
          <a:xfrm>
            <a:off x="50894" y="2302400"/>
            <a:ext cx="1216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Open Sans" panose="020B0606030504020204"/>
              </a:rPr>
              <a:t>CV32E40P</a:t>
            </a:r>
            <a:br>
              <a:rPr lang="it-IT" sz="1600" dirty="0">
                <a:latin typeface="Open Sans" panose="020B0606030504020204"/>
              </a:rPr>
            </a:br>
            <a:r>
              <a:rPr lang="it-IT" sz="1600" dirty="0">
                <a:latin typeface="Open Sans" panose="020B0606030504020204"/>
              </a:rPr>
              <a:t>RV32F </a:t>
            </a:r>
            <a:r>
              <a:rPr lang="it-IT" sz="1600" dirty="0" err="1">
                <a:latin typeface="Open Sans" panose="020B0606030504020204"/>
              </a:rPr>
              <a:t>ext</a:t>
            </a:r>
            <a:endParaRPr lang="en-GB" sz="1600" dirty="0">
              <a:latin typeface="Open Sans" panose="020B0606030504020204"/>
            </a:endParaRPr>
          </a:p>
        </p:txBody>
      </p:sp>
      <p:pic>
        <p:nvPicPr>
          <p:cNvPr id="32" name="Immagine 31">
            <a:extLst>
              <a:ext uri="{FF2B5EF4-FFF2-40B4-BE49-F238E27FC236}">
                <a16:creationId xmlns:a16="http://schemas.microsoft.com/office/drawing/2014/main" id="{A28C9E6A-1BA6-4D35-B8D1-D5CA2E8D6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961" y="2910394"/>
            <a:ext cx="792000" cy="792000"/>
          </a:xfrm>
          <a:prstGeom prst="rect">
            <a:avLst/>
          </a:prstGeom>
        </p:spPr>
      </p:pic>
      <p:pic>
        <p:nvPicPr>
          <p:cNvPr id="34" name="Immagine 33" descr="Immagine che contiene testo, portatile, scuro&#10;&#10;Descrizione generata automaticamente">
            <a:extLst>
              <a:ext uri="{FF2B5EF4-FFF2-40B4-BE49-F238E27FC236}">
                <a16:creationId xmlns:a16="http://schemas.microsoft.com/office/drawing/2014/main" id="{BCBABCDE-C517-492C-8F1D-C5BB00CC39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192"/>
          <a:stretch/>
        </p:blipFill>
        <p:spPr>
          <a:xfrm>
            <a:off x="934762" y="2948731"/>
            <a:ext cx="1852196" cy="720000"/>
          </a:xfrm>
          <a:prstGeom prst="rect">
            <a:avLst/>
          </a:prstGeom>
        </p:spPr>
      </p:pic>
      <p:pic>
        <p:nvPicPr>
          <p:cNvPr id="36" name="Immagine 35">
            <a:extLst>
              <a:ext uri="{FF2B5EF4-FFF2-40B4-BE49-F238E27FC236}">
                <a16:creationId xmlns:a16="http://schemas.microsoft.com/office/drawing/2014/main" id="{2B0A80A5-7C21-4968-A92D-F85D2AF319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59" y="1383875"/>
            <a:ext cx="1535379" cy="792000"/>
          </a:xfrm>
          <a:prstGeom prst="rect">
            <a:avLst/>
          </a:prstGeom>
        </p:spPr>
      </p:pic>
      <p:pic>
        <p:nvPicPr>
          <p:cNvPr id="38" name="Immagine 37">
            <a:extLst>
              <a:ext uri="{FF2B5EF4-FFF2-40B4-BE49-F238E27FC236}">
                <a16:creationId xmlns:a16="http://schemas.microsoft.com/office/drawing/2014/main" id="{3DB94894-3D55-4DC5-81B0-0782A667D7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7043" y="1265517"/>
            <a:ext cx="741342" cy="7920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A09D2C0-398C-4058-9533-39120337A04F}"/>
              </a:ext>
            </a:extLst>
          </p:cNvPr>
          <p:cNvSpPr txBox="1"/>
          <p:nvPr/>
        </p:nvSpPr>
        <p:spPr>
          <a:xfrm>
            <a:off x="2938647" y="3654733"/>
            <a:ext cx="2056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latin typeface="Open Sans" panose="020B0606030504020204"/>
              </a:rPr>
              <a:t>Ibex</a:t>
            </a:r>
            <a:r>
              <a:rPr lang="it-IT" sz="1600" dirty="0">
                <a:latin typeface="Open Sans" panose="020B0606030504020204"/>
              </a:rPr>
              <a:t> for RV32B </a:t>
            </a:r>
            <a:r>
              <a:rPr lang="it-IT" sz="1600" dirty="0" err="1">
                <a:latin typeface="Open Sans" panose="020B0606030504020204"/>
              </a:rPr>
              <a:t>ext</a:t>
            </a:r>
            <a:endParaRPr lang="en-GB" sz="1600" dirty="0">
              <a:latin typeface="Open Sans" panose="020B0606030504020204"/>
            </a:endParaRP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E3D3B704-800C-4B68-8450-8F6BF4A76F3B}"/>
              </a:ext>
            </a:extLst>
          </p:cNvPr>
          <p:cNvCxnSpPr>
            <a:cxnSpLocks/>
            <a:stCxn id="8" idx="4"/>
            <a:endCxn id="34" idx="0"/>
          </p:cNvCxnSpPr>
          <p:nvPr/>
        </p:nvCxnSpPr>
        <p:spPr>
          <a:xfrm flipH="1">
            <a:off x="1860860" y="1939200"/>
            <a:ext cx="3563346" cy="100953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A1977111-1CFD-460D-97E2-B2AC87A3A984}"/>
              </a:ext>
            </a:extLst>
          </p:cNvPr>
          <p:cNvCxnSpPr>
            <a:cxnSpLocks/>
            <a:stCxn id="34" idx="3"/>
            <a:endCxn id="32" idx="1"/>
          </p:cNvCxnSpPr>
          <p:nvPr/>
        </p:nvCxnSpPr>
        <p:spPr>
          <a:xfrm flipV="1">
            <a:off x="2786958" y="3306394"/>
            <a:ext cx="531003" cy="2337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E927887B-CD7D-4A10-9EAE-E754A5606EDE}"/>
              </a:ext>
            </a:extLst>
          </p:cNvPr>
          <p:cNvCxnSpPr>
            <a:cxnSpLocks/>
            <a:stCxn id="38" idx="2"/>
            <a:endCxn id="34" idx="0"/>
          </p:cNvCxnSpPr>
          <p:nvPr/>
        </p:nvCxnSpPr>
        <p:spPr>
          <a:xfrm flipH="1">
            <a:off x="1860860" y="2057517"/>
            <a:ext cx="956854" cy="89121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771C95C5-B565-4CD9-B4B5-E3818EF283E4}"/>
              </a:ext>
            </a:extLst>
          </p:cNvPr>
          <p:cNvCxnSpPr>
            <a:cxnSpLocks/>
            <a:stCxn id="36" idx="2"/>
            <a:endCxn id="34" idx="0"/>
          </p:cNvCxnSpPr>
          <p:nvPr/>
        </p:nvCxnSpPr>
        <p:spPr>
          <a:xfrm>
            <a:off x="1167749" y="2175875"/>
            <a:ext cx="693111" cy="77285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Immagine 36">
            <a:extLst>
              <a:ext uri="{FF2B5EF4-FFF2-40B4-BE49-F238E27FC236}">
                <a16:creationId xmlns:a16="http://schemas.microsoft.com/office/drawing/2014/main" id="{1B26099F-DEB7-4D6E-8E2A-00A0151338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4074" y="2948731"/>
            <a:ext cx="4153846" cy="720000"/>
          </a:xfrm>
          <a:prstGeom prst="rect">
            <a:avLst/>
          </a:prstGeom>
        </p:spPr>
      </p:pic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C3165916-66DC-483D-80A1-72499AC1601C}"/>
              </a:ext>
            </a:extLst>
          </p:cNvPr>
          <p:cNvCxnSpPr>
            <a:cxnSpLocks/>
            <a:stCxn id="8" idx="4"/>
            <a:endCxn id="37" idx="0"/>
          </p:cNvCxnSpPr>
          <p:nvPr/>
        </p:nvCxnSpPr>
        <p:spPr>
          <a:xfrm>
            <a:off x="5424206" y="1939200"/>
            <a:ext cx="3436791" cy="1009531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D081DB19-FCA1-4633-BF28-C2328247312B}"/>
              </a:ext>
            </a:extLst>
          </p:cNvPr>
          <p:cNvSpPr txBox="1"/>
          <p:nvPr/>
        </p:nvSpPr>
        <p:spPr>
          <a:xfrm>
            <a:off x="9253353" y="3834733"/>
            <a:ext cx="253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Open Sans" panose="020B0606030504020204"/>
              </a:rPr>
              <a:t>CVA6 RVFD </a:t>
            </a:r>
            <a:r>
              <a:rPr lang="it-IT" dirty="0" err="1">
                <a:latin typeface="Open Sans" panose="020B0606030504020204"/>
              </a:rPr>
              <a:t>ext</a:t>
            </a:r>
            <a:endParaRPr lang="en-GB" dirty="0">
              <a:latin typeface="Open Sans" panose="020B0606030504020204"/>
            </a:endParaRPr>
          </a:p>
        </p:txBody>
      </p: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36DD6C3A-25F0-44CD-BB89-367152D454CC}"/>
              </a:ext>
            </a:extLst>
          </p:cNvPr>
          <p:cNvCxnSpPr>
            <a:cxnSpLocks/>
            <a:stCxn id="37" idx="2"/>
            <a:endCxn id="16" idx="0"/>
          </p:cNvCxnSpPr>
          <p:nvPr/>
        </p:nvCxnSpPr>
        <p:spPr>
          <a:xfrm flipH="1">
            <a:off x="5424206" y="3668731"/>
            <a:ext cx="3436791" cy="1489487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E88CA149-3DFB-4683-840C-FBB666130624}"/>
              </a:ext>
            </a:extLst>
          </p:cNvPr>
          <p:cNvCxnSpPr/>
          <p:nvPr/>
        </p:nvCxnSpPr>
        <p:spPr>
          <a:xfrm>
            <a:off x="11110747" y="1352815"/>
            <a:ext cx="0" cy="44201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7D5D6C07-9AE2-42F8-8B15-D31A10762DC5}"/>
              </a:ext>
            </a:extLst>
          </p:cNvPr>
          <p:cNvSpPr txBox="1"/>
          <p:nvPr/>
        </p:nvSpPr>
        <p:spPr>
          <a:xfrm>
            <a:off x="11110747" y="1352815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Open Sans" panose="020B0606030504020204"/>
              </a:rPr>
              <a:t>04.2021</a:t>
            </a:r>
            <a:endParaRPr lang="en-GB" dirty="0">
              <a:latin typeface="Open Sans" panose="020B0606030504020204"/>
            </a:endParaRP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CE233DC9-DBF5-4A15-88CA-DA0A9F9CCAE7}"/>
              </a:ext>
            </a:extLst>
          </p:cNvPr>
          <p:cNvSpPr txBox="1"/>
          <p:nvPr/>
        </p:nvSpPr>
        <p:spPr>
          <a:xfrm>
            <a:off x="11207435" y="5320519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Open Sans" panose="020B0606030504020204"/>
              </a:rPr>
              <a:t>10.2021</a:t>
            </a:r>
            <a:endParaRPr lang="en-GB" dirty="0">
              <a:latin typeface="Open Sans" panose="020B0606030504020204"/>
            </a:endParaRPr>
          </a:p>
        </p:txBody>
      </p:sp>
      <p:pic>
        <p:nvPicPr>
          <p:cNvPr id="54" name="Immagine 53" descr="Immagine che contiene testo&#10;&#10;Descrizione generata automaticamente">
            <a:extLst>
              <a:ext uri="{FF2B5EF4-FFF2-40B4-BE49-F238E27FC236}">
                <a16:creationId xmlns:a16="http://schemas.microsoft.com/office/drawing/2014/main" id="{29B3209E-7285-41B9-9953-EC55BB52C9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2339" y="4512085"/>
            <a:ext cx="1512720" cy="792000"/>
          </a:xfrm>
          <a:prstGeom prst="rect">
            <a:avLst/>
          </a:prstGeom>
        </p:spPr>
      </p:pic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7EDFB264-980D-4450-A9F0-CDA55E71CC51}"/>
              </a:ext>
            </a:extLst>
          </p:cNvPr>
          <p:cNvCxnSpPr>
            <a:cxnSpLocks/>
            <a:stCxn id="34" idx="2"/>
            <a:endCxn id="54" idx="0"/>
          </p:cNvCxnSpPr>
          <p:nvPr/>
        </p:nvCxnSpPr>
        <p:spPr>
          <a:xfrm>
            <a:off x="1860860" y="3668731"/>
            <a:ext cx="7839" cy="843354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831600B-688F-448A-BF28-8289396C174D}"/>
              </a:ext>
            </a:extLst>
          </p:cNvPr>
          <p:cNvSpPr txBox="1"/>
          <p:nvPr/>
        </p:nvSpPr>
        <p:spPr>
          <a:xfrm>
            <a:off x="211210" y="3913614"/>
            <a:ext cx="1512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Open Sans" panose="020B0606030504020204"/>
              </a:rPr>
              <a:t>CV32E40P</a:t>
            </a:r>
            <a:br>
              <a:rPr lang="it-IT" sz="1600" dirty="0">
                <a:latin typeface="Open Sans" panose="020B0606030504020204"/>
              </a:rPr>
            </a:br>
            <a:r>
              <a:rPr lang="it-IT" sz="1600" dirty="0">
                <a:latin typeface="Open Sans" panose="020B0606030504020204"/>
              </a:rPr>
              <a:t>PULP NN </a:t>
            </a:r>
            <a:r>
              <a:rPr lang="it-IT" sz="1600" dirty="0" err="1">
                <a:latin typeface="Open Sans" panose="020B0606030504020204"/>
              </a:rPr>
              <a:t>ext</a:t>
            </a:r>
            <a:endParaRPr lang="en-GB" sz="1600" dirty="0">
              <a:latin typeface="Open Sans" panose="020B0606030504020204"/>
            </a:endParaRPr>
          </a:p>
        </p:txBody>
      </p:sp>
    </p:spTree>
    <p:extLst>
      <p:ext uri="{BB962C8B-B14F-4D97-AF65-F5344CB8AC3E}">
        <p14:creationId xmlns:p14="http://schemas.microsoft.com/office/powerpoint/2010/main" val="3413129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7D943-38CE-8042-BD11-FC3CC6D70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CV-X-IF Project Components: Phase 2</a:t>
            </a:r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BD474-1C3B-824F-8FA5-54F57BD2A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FF092-8230-8343-B2FE-0EA4C5F93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8</a:t>
            </a:fld>
            <a:endParaRPr lang="en-US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C6687ECB-4143-4359-A85C-4ADD76A49F84}"/>
              </a:ext>
            </a:extLst>
          </p:cNvPr>
          <p:cNvSpPr/>
          <p:nvPr/>
        </p:nvSpPr>
        <p:spPr>
          <a:xfrm>
            <a:off x="5064206" y="1219200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0.9</a:t>
            </a:r>
            <a:endParaRPr lang="en-GB" sz="2000" dirty="0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4BFFCA11-83F2-49DB-B1E9-F77B5914B480}"/>
              </a:ext>
            </a:extLst>
          </p:cNvPr>
          <p:cNvSpPr/>
          <p:nvPr/>
        </p:nvSpPr>
        <p:spPr>
          <a:xfrm>
            <a:off x="5064206" y="5158218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1.0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9C2B9D36-2F10-4FCC-BBC6-104DA0D9C533}"/>
              </a:ext>
            </a:extLst>
          </p:cNvPr>
          <p:cNvCxnSpPr>
            <a:cxnSpLocks/>
            <a:stCxn id="36" idx="2"/>
            <a:endCxn id="16" idx="0"/>
          </p:cNvCxnSpPr>
          <p:nvPr/>
        </p:nvCxnSpPr>
        <p:spPr>
          <a:xfrm>
            <a:off x="2095797" y="3544186"/>
            <a:ext cx="3328409" cy="161403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C4D4E4E6-3F61-4667-8882-9F3B3890CEAC}"/>
              </a:ext>
            </a:extLst>
          </p:cNvPr>
          <p:cNvSpPr txBox="1"/>
          <p:nvPr/>
        </p:nvSpPr>
        <p:spPr>
          <a:xfrm>
            <a:off x="454735" y="3630013"/>
            <a:ext cx="1333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Open Sans" panose="020B0606030504020204"/>
              </a:rPr>
              <a:t>CV32E40X</a:t>
            </a:r>
            <a:endParaRPr lang="en-GB" dirty="0">
              <a:latin typeface="Open Sans" panose="020B0606030504020204"/>
            </a:endParaRPr>
          </a:p>
        </p:txBody>
      </p:sp>
      <p:pic>
        <p:nvPicPr>
          <p:cNvPr id="36" name="Immagine 35">
            <a:extLst>
              <a:ext uri="{FF2B5EF4-FFF2-40B4-BE49-F238E27FC236}">
                <a16:creationId xmlns:a16="http://schemas.microsoft.com/office/drawing/2014/main" id="{2B0A80A5-7C21-4968-A92D-F85D2AF31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107" y="2752186"/>
            <a:ext cx="1535379" cy="792000"/>
          </a:xfrm>
          <a:prstGeom prst="rect">
            <a:avLst/>
          </a:prstGeom>
        </p:spPr>
      </p:pic>
      <p:pic>
        <p:nvPicPr>
          <p:cNvPr id="38" name="Immagine 37">
            <a:extLst>
              <a:ext uri="{FF2B5EF4-FFF2-40B4-BE49-F238E27FC236}">
                <a16:creationId xmlns:a16="http://schemas.microsoft.com/office/drawing/2014/main" id="{3DB94894-3D55-4DC5-81B0-0782A667D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038" y="2752186"/>
            <a:ext cx="741342" cy="792000"/>
          </a:xfrm>
          <a:prstGeom prst="rect">
            <a:avLst/>
          </a:prstGeom>
        </p:spPr>
      </p:pic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E3D3B704-800C-4B68-8450-8F6BF4A76F3B}"/>
              </a:ext>
            </a:extLst>
          </p:cNvPr>
          <p:cNvCxnSpPr>
            <a:cxnSpLocks/>
            <a:stCxn id="8" idx="4"/>
            <a:endCxn id="36" idx="0"/>
          </p:cNvCxnSpPr>
          <p:nvPr/>
        </p:nvCxnSpPr>
        <p:spPr>
          <a:xfrm flipH="1">
            <a:off x="2095797" y="1939200"/>
            <a:ext cx="3328409" cy="81298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E927887B-CD7D-4A10-9EAE-E754A5606EDE}"/>
              </a:ext>
            </a:extLst>
          </p:cNvPr>
          <p:cNvCxnSpPr>
            <a:cxnSpLocks/>
            <a:stCxn id="38" idx="2"/>
            <a:endCxn id="16" idx="0"/>
          </p:cNvCxnSpPr>
          <p:nvPr/>
        </p:nvCxnSpPr>
        <p:spPr>
          <a:xfrm>
            <a:off x="5415709" y="3544186"/>
            <a:ext cx="8497" cy="161403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C3165916-66DC-483D-80A1-72499AC1601C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5424206" y="1939200"/>
            <a:ext cx="3517887" cy="812986"/>
          </a:xfrm>
          <a:prstGeom prst="straightConnector1">
            <a:avLst/>
          </a:prstGeom>
          <a:ln w="38100" cmpd="sng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D081DB19-FCA1-4633-BF28-C2328247312B}"/>
              </a:ext>
            </a:extLst>
          </p:cNvPr>
          <p:cNvSpPr txBox="1"/>
          <p:nvPr/>
        </p:nvSpPr>
        <p:spPr>
          <a:xfrm>
            <a:off x="9253353" y="3544186"/>
            <a:ext cx="129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Open Sans" panose="020B0606030504020204"/>
              </a:rPr>
              <a:t>Compilers</a:t>
            </a:r>
            <a:endParaRPr lang="en-GB" dirty="0">
              <a:latin typeface="Open Sans" panose="020B0606030504020204"/>
            </a:endParaRPr>
          </a:p>
        </p:txBody>
      </p: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36DD6C3A-25F0-44CD-BB89-367152D454CC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 flipH="1">
            <a:off x="5424206" y="3544186"/>
            <a:ext cx="3517887" cy="1614032"/>
          </a:xfrm>
          <a:prstGeom prst="straightConnector1">
            <a:avLst/>
          </a:prstGeom>
          <a:ln w="38100" cmpd="sng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magine 8">
            <a:extLst>
              <a:ext uri="{FF2B5EF4-FFF2-40B4-BE49-F238E27FC236}">
                <a16:creationId xmlns:a16="http://schemas.microsoft.com/office/drawing/2014/main" id="{B7335139-31BA-4622-9BA9-8108561B9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7933" y="2752186"/>
            <a:ext cx="1948320" cy="792000"/>
          </a:xfrm>
          <a:prstGeom prst="rect">
            <a:avLst/>
          </a:prstGeom>
        </p:spPr>
      </p:pic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EDB40271-7577-4260-AC48-24DF577EDA01}"/>
              </a:ext>
            </a:extLst>
          </p:cNvPr>
          <p:cNvCxnSpPr>
            <a:cxnSpLocks/>
            <a:stCxn id="8" idx="4"/>
            <a:endCxn id="38" idx="0"/>
          </p:cNvCxnSpPr>
          <p:nvPr/>
        </p:nvCxnSpPr>
        <p:spPr>
          <a:xfrm flipH="1">
            <a:off x="5415709" y="1939200"/>
            <a:ext cx="8497" cy="81298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66979D22-F5E2-45B7-94C7-9DC832066E2A}"/>
              </a:ext>
            </a:extLst>
          </p:cNvPr>
          <p:cNvSpPr txBox="1"/>
          <p:nvPr/>
        </p:nvSpPr>
        <p:spPr>
          <a:xfrm>
            <a:off x="3896569" y="3601296"/>
            <a:ext cx="1502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Open Sans" panose="020B0606030504020204"/>
              </a:rPr>
              <a:t>Formal</a:t>
            </a:r>
            <a:r>
              <a:rPr lang="it-IT" dirty="0">
                <a:latin typeface="Open Sans" panose="020B0606030504020204"/>
              </a:rPr>
              <a:t> </a:t>
            </a:r>
            <a:r>
              <a:rPr lang="it-IT" dirty="0" err="1">
                <a:latin typeface="Open Sans" panose="020B0606030504020204"/>
              </a:rPr>
              <a:t>Spec</a:t>
            </a:r>
            <a:endParaRPr lang="en-GB" dirty="0">
              <a:latin typeface="Open Sans" panose="020B0606030504020204"/>
            </a:endParaRP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55E37521-F803-4AD2-BACA-3784AABF1C96}"/>
              </a:ext>
            </a:extLst>
          </p:cNvPr>
          <p:cNvSpPr txBox="1"/>
          <p:nvPr/>
        </p:nvSpPr>
        <p:spPr>
          <a:xfrm>
            <a:off x="6096000" y="5340339"/>
            <a:ext cx="3166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Open Sans" panose="020B0606030504020204"/>
              </a:rPr>
              <a:t>OpenHW</a:t>
            </a:r>
            <a:r>
              <a:rPr lang="it-IT" dirty="0">
                <a:latin typeface="Open Sans" panose="020B0606030504020204"/>
              </a:rPr>
              <a:t> Group releases v1.0</a:t>
            </a:r>
            <a:endParaRPr lang="en-GB" dirty="0">
              <a:latin typeface="Open Sans" panose="020B0606030504020204"/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F8107685-1F10-4FD3-A71E-E5EF4BE76691}"/>
              </a:ext>
            </a:extLst>
          </p:cNvPr>
          <p:cNvSpPr txBox="1"/>
          <p:nvPr/>
        </p:nvSpPr>
        <p:spPr>
          <a:xfrm>
            <a:off x="6248400" y="1512482"/>
            <a:ext cx="1533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Final feedback</a:t>
            </a:r>
          </a:p>
        </p:txBody>
      </p: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BAC58820-C3E7-4A36-A47A-CA01A0FAFBCF}"/>
              </a:ext>
            </a:extLst>
          </p:cNvPr>
          <p:cNvCxnSpPr/>
          <p:nvPr/>
        </p:nvCxnSpPr>
        <p:spPr>
          <a:xfrm>
            <a:off x="11110747" y="1352815"/>
            <a:ext cx="0" cy="44201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F86C7CDB-12CA-49BF-B754-375AA058471C}"/>
              </a:ext>
            </a:extLst>
          </p:cNvPr>
          <p:cNvSpPr txBox="1"/>
          <p:nvPr/>
        </p:nvSpPr>
        <p:spPr>
          <a:xfrm>
            <a:off x="11110747" y="1352815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Open Sans" panose="020B0606030504020204"/>
              </a:rPr>
              <a:t>10.2021</a:t>
            </a:r>
            <a:endParaRPr lang="en-GB" dirty="0">
              <a:latin typeface="Open Sans" panose="020B0606030504020204"/>
            </a:endParaRP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94503FC5-783E-4993-B7D4-6DAED3C21882}"/>
              </a:ext>
            </a:extLst>
          </p:cNvPr>
          <p:cNvSpPr txBox="1"/>
          <p:nvPr/>
        </p:nvSpPr>
        <p:spPr>
          <a:xfrm>
            <a:off x="11207435" y="5320519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Open Sans" panose="020B0606030504020204"/>
              </a:rPr>
              <a:t>06.2022</a:t>
            </a:r>
            <a:endParaRPr lang="en-GB" dirty="0">
              <a:latin typeface="Open Sans" panose="020B0606030504020204"/>
            </a:endParaRPr>
          </a:p>
        </p:txBody>
      </p:sp>
    </p:spTree>
    <p:extLst>
      <p:ext uri="{BB962C8B-B14F-4D97-AF65-F5344CB8AC3E}">
        <p14:creationId xmlns:p14="http://schemas.microsoft.com/office/powerpoint/2010/main" val="1566921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CAF5C39-C6B3-744D-BB4A-59EA49DC3C41}" vid="{3EEFDFA0-BE2E-264A-B142-F46166EF1F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OpenHW Group PPT Template May2020</Template>
  <TotalTime>3981</TotalTime>
  <Words>369</Words>
  <Application>Microsoft Office PowerPoint</Application>
  <PresentationFormat>Widescreen</PresentationFormat>
  <Paragraphs>81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ArialMT</vt:lpstr>
      <vt:lpstr>Calibri</vt:lpstr>
      <vt:lpstr>Open Sans</vt:lpstr>
      <vt:lpstr>Orbitron</vt:lpstr>
      <vt:lpstr>Office Theme</vt:lpstr>
      <vt:lpstr>  CV-X-IF Project – June 2021</vt:lpstr>
      <vt:lpstr>CV-X-IF Project Concept</vt:lpstr>
      <vt:lpstr>CV-X-IF Specification</vt:lpstr>
      <vt:lpstr>CV-X-IF specification validation tasks</vt:lpstr>
      <vt:lpstr>Project team</vt:lpstr>
      <vt:lpstr>CV-X-IF Project Components: Phase 0</vt:lpstr>
      <vt:lpstr>CV-X-IF Project Components: Phase 1</vt:lpstr>
      <vt:lpstr>CV-X-IF Project Components: Phase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OpenHW Group Overview Open Source HW IP for  high-volume production SoCs</dc:title>
  <dc:creator>Arjan Bink</dc:creator>
  <cp:lastModifiedBy>Trefor Southwell</cp:lastModifiedBy>
  <cp:revision>470</cp:revision>
  <cp:lastPrinted>2019-06-10T11:04:20Z</cp:lastPrinted>
  <dcterms:created xsi:type="dcterms:W3CDTF">2020-05-08T14:14:28Z</dcterms:created>
  <dcterms:modified xsi:type="dcterms:W3CDTF">2021-06-17T16:23:28Z</dcterms:modified>
</cp:coreProperties>
</file>