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Circello" initials="JC" lastIdx="1" clrIdx="0">
    <p:extLst>
      <p:ext uri="{19B8F6BF-5375-455C-9EA6-DF929625EA0E}">
        <p15:presenceInfo xmlns:p15="http://schemas.microsoft.com/office/powerpoint/2012/main" userId="S::joe.circello@nxp.com::7655c2ba-f938-4658-9724-91bfddffed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27F2-8D56-4880-B05B-A4856CA0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A9C85-A1DF-4DC7-8328-FD99FA837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C1E0-FCB2-4B59-943B-6F38069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D0C6-6B64-44D9-A910-0BCDAEB8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F391-969E-460B-82DA-7C56B3E9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6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4EF7-E2A8-4239-91E2-C68F6181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59D10-1F7C-4B72-ACC2-DA427557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EB92-77BF-49E9-819A-5389E2EB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0F81-2E62-4C25-BC20-B1E05967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C955-8DB8-4317-9BFD-017B43D6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0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47322-261A-4C9C-8D36-78B69C1E5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E869F-551E-4454-9BF3-1A9DC20F2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FA06-6CB9-4121-AC07-F56DFE8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B654-CC2E-4D46-BE11-91D87568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478-89E4-41B8-AC7A-2F76FCDA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6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15F5-7BD3-4883-8200-48D7696A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6DC1-38C0-42BC-9D9A-E841D232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E94B-8AA8-43DD-8022-97273CE6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6071-E074-41BA-9499-4478C173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B313-15B7-4800-9E69-E4A8F803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9521-F2F6-487B-B88B-E457E4D8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74D8-22DD-47CF-BEF5-880166737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E2CED-D2C3-4C48-9DC8-3BC9660B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6530-49C9-4E29-A19A-4589CA7E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AB50-D1BC-4DEC-85CB-E6819921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C586-0233-4E67-B016-647AD89D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5B5-C23F-484B-B86E-186EF51DD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893F4-E3A5-4744-AAC5-21AAE461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F02E7-6E44-439B-979B-EC977837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FE789-6A4E-4BAD-8F74-E655A469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751FE-5C24-4A95-811E-2FF49E0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FBEC-CCA3-4E16-B9FB-048192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D11AB-1027-46D0-AEBE-9ED96FB5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42223-2CB8-4A8C-89FF-EFB999A2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BAD19-1BB6-4E6A-9DEF-990805310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2A738-6404-4A72-A1A7-A93EB7016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C156E-B190-4CA2-82F5-CAB8DE89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00AC2-7459-4FE8-9096-FAE47835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2C57A-F5A8-4889-9DB4-1D183242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0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2DDF-2EE3-4C3C-8263-8259FCCD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42B6D-6F84-4654-8C87-3B9CDB97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2F0F1-E98C-4AD8-80F0-6EF9C9E5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6DDE5-C393-42D0-B339-90D3ABE9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382F5-1C48-4B33-B5F5-32A2E316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8EC61-BE2D-43AA-968F-DA040387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2602-DC01-458C-A1BE-31C57ACE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7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5213-696B-4621-85BA-A577DC92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6CF4-DCD1-4A57-875B-195FFE24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E3CA2-07E5-4486-AA2E-B796E0CA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29D6-5CDB-481B-8798-AE3B97BC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2E41C-59E6-4C51-8645-B7434C11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885F-5BAB-4812-9690-F187345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3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EE13-FE95-4DF8-841C-5C8E4DAE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A2241-C68F-49AA-A9B3-B728B318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D2606-17A9-40A9-9B98-1CE692542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DD9FC-D4C4-46CD-858B-2271F9D9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B223C-45A8-4E4B-9703-4C43A640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7DC4D-936D-45DD-A716-23D982C7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3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42C94-E987-4C61-B3CD-482A7E3D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B6CE8-D05C-4723-90AE-C1706F10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A7F5-AC6A-4E37-ACFF-76C8F2B11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8F92-8FDD-4F45-857C-28E9BDC3AFF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21FB-FE82-48CC-8CC6-AE718E2DE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ACEC-95FF-45B8-B28F-03386465A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F9D5-CCD0-405C-BB74-4844EC3751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90BD6-A4ED-40E9-90D3-DFD99261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 fontScale="90000"/>
          </a:bodyPr>
          <a:lstStyle/>
          <a:p>
            <a:br>
              <a:rPr lang="en-US" sz="1600" dirty="0">
                <a:solidFill>
                  <a:srgbClr val="FEFFFF"/>
                </a:solidFill>
              </a:rPr>
            </a:br>
            <a:r>
              <a:rPr lang="en-US" sz="2800" b="1" dirty="0">
                <a:solidFill>
                  <a:srgbClr val="FEFFFF"/>
                </a:solidFill>
              </a:rPr>
              <a:t>CV32E20</a:t>
            </a:r>
            <a:br>
              <a:rPr lang="en-US" sz="2800" b="1" dirty="0">
                <a:solidFill>
                  <a:srgbClr val="FEFFFF"/>
                </a:solidFill>
              </a:rPr>
            </a:br>
            <a:r>
              <a:rPr lang="en-US" sz="2800" b="1" dirty="0">
                <a:solidFill>
                  <a:srgbClr val="FEFFFF"/>
                </a:solidFill>
              </a:rPr>
              <a:t>Project Concept (PC)</a:t>
            </a:r>
            <a:br>
              <a:rPr lang="en-US" sz="2800" b="1" dirty="0">
                <a:solidFill>
                  <a:srgbClr val="FEFFFF"/>
                </a:solidFill>
              </a:rPr>
            </a:br>
            <a:endParaRPr lang="en-US" sz="2800" b="1" dirty="0">
              <a:solidFill>
                <a:srgbClr val="FEFFFF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40DEE0-3C67-44FA-8819-C112C2E10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79" y="5995252"/>
            <a:ext cx="1827969" cy="529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B392-CF01-43F4-8187-87A5C5B1185F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1282187" y="2387572"/>
            <a:ext cx="6351269" cy="4333861"/>
          </a:xfrm>
        </p:spPr>
        <p:txBody>
          <a:bodyPr>
            <a:normAutofit/>
          </a:bodyPr>
          <a:lstStyle/>
          <a:p>
            <a:r>
              <a:rPr lang="en-US" sz="2000" dirty="0"/>
              <a:t>Proposed CV32E20 Project Concept</a:t>
            </a:r>
          </a:p>
          <a:p>
            <a:pPr lvl="1"/>
            <a:r>
              <a:rPr lang="en-US" sz="1800" dirty="0"/>
              <a:t>Co-sponsored by NXP and Intrinsix</a:t>
            </a:r>
          </a:p>
          <a:p>
            <a:r>
              <a:rPr lang="en-US" sz="2000" dirty="0"/>
              <a:t>Ultra-low-end core based on ETH-Zurich ZeroRISCY</a:t>
            </a:r>
          </a:p>
          <a:p>
            <a:pPr lvl="1"/>
            <a:r>
              <a:rPr lang="en-US" sz="1800" dirty="0"/>
              <a:t>Use the IBEX core RTL design as the starting point</a:t>
            </a:r>
          </a:p>
          <a:p>
            <a:pPr lvl="2"/>
            <a:r>
              <a:rPr lang="en-US" sz="1600" dirty="0"/>
              <a:t>Intended as “minimum size” 32-bit RISC-V processor</a:t>
            </a:r>
          </a:p>
          <a:p>
            <a:pPr lvl="2"/>
            <a:r>
              <a:rPr lang="en-US" sz="1600" dirty="0"/>
              <a:t>Support for “micro” and “small” configurations</a:t>
            </a:r>
          </a:p>
          <a:p>
            <a:pPr lvl="1"/>
            <a:r>
              <a:rPr lang="en-US" sz="1800" dirty="0"/>
              <a:t>Optimized for minimum gate count and lowest power</a:t>
            </a:r>
          </a:p>
          <a:p>
            <a:pPr lvl="1"/>
            <a:r>
              <a:rPr lang="en-US" sz="1800" dirty="0"/>
              <a:t>Qualified using industry-strength verification and architecture compliance techniques</a:t>
            </a:r>
          </a:p>
          <a:p>
            <a:r>
              <a:rPr lang="en-US" sz="2000" dirty="0"/>
              <a:t>Targeted at the low-end of RISC-V MCU roadmaps</a:t>
            </a:r>
          </a:p>
          <a:p>
            <a:pPr lvl="1"/>
            <a:r>
              <a:rPr lang="en-US" sz="1600" dirty="0"/>
              <a:t>Any “compute constrained socket”</a:t>
            </a:r>
          </a:p>
          <a:p>
            <a:pPr lvl="1"/>
            <a:r>
              <a:rPr lang="en-US" sz="1600" dirty="0"/>
              <a:t>Processor element in embedded SoC subsystems</a:t>
            </a:r>
          </a:p>
          <a:p>
            <a:pPr lvl="2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AF007-01EE-4AA1-A86B-B0EA5B293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63" y="2454649"/>
            <a:ext cx="3714750" cy="2943225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3536BB9-8CEF-47A3-9495-FFD8576C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753" y="5835301"/>
            <a:ext cx="182880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BE862-85C9-4E91-A5EA-2A7B08A8E5DD}"/>
              </a:ext>
            </a:extLst>
          </p:cNvPr>
          <p:cNvSpPr txBox="1"/>
          <p:nvPr/>
        </p:nvSpPr>
        <p:spPr>
          <a:xfrm>
            <a:off x="8097463" y="2136286"/>
            <a:ext cx="3714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https://github.com/lowRISC/ibex/blob/master/README.md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6829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90BD6-A4ED-40E9-90D3-DFD99261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 fontScale="90000"/>
          </a:bodyPr>
          <a:lstStyle/>
          <a:p>
            <a:br>
              <a:rPr lang="en-US" sz="1600" dirty="0">
                <a:solidFill>
                  <a:srgbClr val="FEFFFF"/>
                </a:solidFill>
              </a:rPr>
            </a:br>
            <a:r>
              <a:rPr lang="en-US" sz="2800" b="1" dirty="0">
                <a:solidFill>
                  <a:srgbClr val="FEFFFF"/>
                </a:solidFill>
              </a:rPr>
              <a:t>CV32E20</a:t>
            </a:r>
            <a:br>
              <a:rPr lang="en-US" sz="2800" b="1" dirty="0">
                <a:solidFill>
                  <a:srgbClr val="FEFFFF"/>
                </a:solidFill>
              </a:rPr>
            </a:br>
            <a:r>
              <a:rPr lang="en-US" sz="2800" b="1" dirty="0">
                <a:solidFill>
                  <a:srgbClr val="FEFFFF"/>
                </a:solidFill>
              </a:rPr>
              <a:t>Project Concept (PC) Continued</a:t>
            </a:r>
            <a:br>
              <a:rPr lang="en-US" sz="2800" b="1" dirty="0">
                <a:solidFill>
                  <a:srgbClr val="FEFFFF"/>
                </a:solidFill>
              </a:rPr>
            </a:br>
            <a:endParaRPr lang="en-US" sz="2800" b="1" dirty="0">
              <a:solidFill>
                <a:srgbClr val="FEFFFF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40DEE0-3C67-44FA-8819-C112C2E10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79" y="5995252"/>
            <a:ext cx="1827969" cy="529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B392-CF01-43F4-8187-87A5C5B1185F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1232699" y="2267091"/>
            <a:ext cx="6351269" cy="4333861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Consideration for a multi-phase development</a:t>
            </a:r>
          </a:p>
          <a:p>
            <a:pPr lvl="1"/>
            <a:r>
              <a:rPr lang="en-US" sz="1600" dirty="0"/>
              <a:t>Phase 1: RTL design of Core starting from Ibex </a:t>
            </a:r>
          </a:p>
          <a:p>
            <a:pPr lvl="2"/>
            <a:r>
              <a:rPr lang="en-US" sz="1600" dirty="0"/>
              <a:t>RV32IMC and RV32EMC</a:t>
            </a:r>
          </a:p>
          <a:p>
            <a:pPr lvl="2"/>
            <a:r>
              <a:rPr lang="en-US" sz="1600" dirty="0"/>
              <a:t>OBI bus interface</a:t>
            </a:r>
          </a:p>
          <a:p>
            <a:pPr lvl="2"/>
            <a:r>
              <a:rPr lang="en-US" sz="1600" dirty="0"/>
              <a:t>CV32E40P like interrupt interface</a:t>
            </a:r>
          </a:p>
          <a:p>
            <a:pPr lvl="2"/>
            <a:r>
              <a:rPr lang="en-US" sz="1600" dirty="0"/>
              <a:t>User and Machine privilege mode</a:t>
            </a:r>
          </a:p>
          <a:p>
            <a:pPr lvl="1"/>
            <a:r>
              <a:rPr lang="en-US" sz="1600" dirty="0"/>
              <a:t>Phase 2: Create core-complex </a:t>
            </a:r>
          </a:p>
          <a:p>
            <a:pPr lvl="2"/>
            <a:r>
              <a:rPr lang="en-US" sz="1500" dirty="0"/>
              <a:t>OBI to AHB-5 bridges (Intrinsix base)</a:t>
            </a:r>
          </a:p>
          <a:p>
            <a:pPr lvl="2"/>
            <a:r>
              <a:rPr lang="en-US" sz="1500" dirty="0"/>
              <a:t>Interrupt controller design INTC (</a:t>
            </a:r>
            <a:r>
              <a:rPr lang="en-US" sz="1500" dirty="0" err="1"/>
              <a:t>OpenTitan</a:t>
            </a:r>
            <a:r>
              <a:rPr lang="en-US" sz="1500" dirty="0"/>
              <a:t> of Pulp base)</a:t>
            </a:r>
          </a:p>
          <a:p>
            <a:pPr lvl="2"/>
            <a:r>
              <a:rPr lang="en-US" sz="1500" dirty="0"/>
              <a:t>Debug design (Pulp of implementation of ratified debug spec)</a:t>
            </a:r>
          </a:p>
          <a:p>
            <a:r>
              <a:rPr lang="en-US" sz="2300" dirty="0"/>
              <a:t> </a:t>
            </a:r>
            <a:r>
              <a:rPr lang="en-US" sz="2100" dirty="0"/>
              <a:t>Future Design Enhancements</a:t>
            </a:r>
          </a:p>
          <a:p>
            <a:pPr lvl="2"/>
            <a:r>
              <a:rPr lang="en-US" sz="1500" dirty="0"/>
              <a:t>Support for new compressed opcodes (Zce)</a:t>
            </a:r>
          </a:p>
          <a:p>
            <a:pPr lvl="2"/>
            <a:r>
              <a:rPr lang="en-US" sz="1500" dirty="0"/>
              <a:t>Exploration of 2-pin CJTAG debug interface</a:t>
            </a:r>
          </a:p>
          <a:p>
            <a:pPr lvl="2"/>
            <a:r>
              <a:rPr lang="en-US" sz="1500" dirty="0"/>
              <a:t>Exploration of ETH-Zurich’s “Tiny FPU”</a:t>
            </a:r>
          </a:p>
          <a:p>
            <a:pPr lvl="2"/>
            <a:r>
              <a:rPr lang="en-US" sz="1500" dirty="0"/>
              <a:t>Low granularity Physical Memory </a:t>
            </a:r>
            <a:r>
              <a:rPr lang="en-US" sz="1500"/>
              <a:t>Protection module (PMP)</a:t>
            </a:r>
            <a:endParaRPr lang="en-US" sz="1500" dirty="0"/>
          </a:p>
          <a:p>
            <a:r>
              <a:rPr lang="en-US" sz="2000" dirty="0"/>
              <a:t>Project resourcing</a:t>
            </a:r>
          </a:p>
          <a:p>
            <a:pPr lvl="1"/>
            <a:r>
              <a:rPr lang="en-US" sz="1600" dirty="0"/>
              <a:t>NXP contributes architecture resource</a:t>
            </a:r>
          </a:p>
          <a:p>
            <a:pPr lvl="2"/>
            <a:r>
              <a:rPr lang="en-US" sz="1600" dirty="0"/>
              <a:t>Joe Circello (</a:t>
            </a:r>
            <a:r>
              <a:rPr lang="en-US" sz="1600" dirty="0">
                <a:hlinkClick r:id="rId3"/>
              </a:rPr>
              <a:t>joe.circello@nxp.com</a:t>
            </a:r>
            <a:r>
              <a:rPr lang="en-US" sz="1600" dirty="0"/>
              <a:t>)</a:t>
            </a:r>
          </a:p>
          <a:p>
            <a:pPr lvl="2"/>
            <a:endParaRPr lang="en-US" sz="600" dirty="0"/>
          </a:p>
          <a:p>
            <a:pPr lvl="1"/>
            <a:r>
              <a:rPr lang="en-US" sz="1800" dirty="0"/>
              <a:t>Intrinsix contributes verification resources</a:t>
            </a:r>
          </a:p>
          <a:p>
            <a:pPr lvl="2"/>
            <a:r>
              <a:rPr lang="en-US" sz="1600" dirty="0"/>
              <a:t>Lee Hoff (</a:t>
            </a:r>
            <a:r>
              <a:rPr lang="en-CA" sz="1600" u="sng" dirty="0">
                <a:hlinkClick r:id="rId3"/>
              </a:rPr>
              <a:t>lhoff@intrinsix.com</a:t>
            </a:r>
            <a:r>
              <a:rPr lang="en-CA" sz="1600" u="sng" dirty="0"/>
              <a:t>)</a:t>
            </a:r>
            <a:endParaRPr lang="en-US" sz="16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3536BB9-8CEF-47A3-9495-FFD8576C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753" y="5835301"/>
            <a:ext cx="182880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BE862-85C9-4E91-A5EA-2A7B08A8E5DD}"/>
              </a:ext>
            </a:extLst>
          </p:cNvPr>
          <p:cNvSpPr txBox="1"/>
          <p:nvPr/>
        </p:nvSpPr>
        <p:spPr>
          <a:xfrm>
            <a:off x="8097463" y="2136286"/>
            <a:ext cx="3714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https://github.com/lowRISC/ibex/blob/master/README.md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885AE-1B85-4DAD-B86C-43B579842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732" y="2492993"/>
            <a:ext cx="518922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1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261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CV32E20 Project Concept (PC) </vt:lpstr>
      <vt:lpstr> CV32E20 Project Concept (PC) Continued </vt:lpstr>
    </vt:vector>
  </TitlesOfParts>
  <Company>NXP Semiconductors, N.V.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OpenHwGroup CV32E20 Project Concept Proposal</dc:title>
  <dc:creator>Joe Circello</dc:creator>
  <cp:lastModifiedBy>Hoff, Lee</cp:lastModifiedBy>
  <cp:revision>23</cp:revision>
  <dcterms:created xsi:type="dcterms:W3CDTF">2021-05-02T17:42:11Z</dcterms:created>
  <dcterms:modified xsi:type="dcterms:W3CDTF">2021-06-28T13:58:34Z</dcterms:modified>
</cp:coreProperties>
</file>