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8" r:id="rId5"/>
    <p:sldId id="2836" r:id="rId6"/>
    <p:sldId id="2838" r:id="rId7"/>
    <p:sldId id="2865" r:id="rId8"/>
    <p:sldId id="2857" r:id="rId9"/>
    <p:sldId id="2858" r:id="rId10"/>
    <p:sldId id="2864" r:id="rId11"/>
    <p:sldId id="2866" r:id="rId12"/>
    <p:sldId id="2859" r:id="rId13"/>
    <p:sldId id="2860" r:id="rId14"/>
    <p:sldId id="2867" r:id="rId15"/>
    <p:sldId id="2861" r:id="rId16"/>
    <p:sldId id="2862" r:id="rId17"/>
    <p:sldId id="28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487C98-6044-104F-9E32-D7C8F23E0292}">
          <p14:sldIdLst>
            <p14:sldId id="288"/>
            <p14:sldId id="2836"/>
            <p14:sldId id="2838"/>
            <p14:sldId id="2865"/>
            <p14:sldId id="2857"/>
            <p14:sldId id="2858"/>
            <p14:sldId id="2864"/>
            <p14:sldId id="2866"/>
            <p14:sldId id="2859"/>
            <p14:sldId id="2860"/>
            <p14:sldId id="2867"/>
            <p14:sldId id="2861"/>
            <p14:sldId id="2862"/>
            <p14:sldId id="28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549E39"/>
    <a:srgbClr val="17325D"/>
    <a:srgbClr val="60A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08"/>
  </p:normalViewPr>
  <p:slideViewPr>
    <p:cSldViewPr snapToGrid="0" snapToObjects="1">
      <p:cViewPr varScale="1">
        <p:scale>
          <a:sx n="96" d="100"/>
          <a:sy n="96" d="100"/>
        </p:scale>
        <p:origin x="348" y="78"/>
      </p:cViewPr>
      <p:guideLst/>
    </p:cSldViewPr>
  </p:slideViewPr>
  <p:outlineViewPr>
    <p:cViewPr>
      <p:scale>
        <a:sx n="33" d="100"/>
        <a:sy n="33" d="100"/>
      </p:scale>
      <p:origin x="0" y="-24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0C58-DF70-2946-A94D-AEAAF9A35B1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1C122-C540-F141-AFA4-54F6FAAA4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444-8826-E24A-A709-95529B64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28A74-79A7-A343-BC01-1F1FA73C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rgbClr val="60A049"/>
                </a:solidFill>
                <a:latin typeface="Orbitron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2C1-EB16-094F-8317-C264C0F5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8861" y="6356349"/>
            <a:ext cx="2178269" cy="365125"/>
          </a:xfrm>
        </p:spPr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BDF8-B620-D349-9D32-09D1507A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2209-C8AA-524A-955A-048843D8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2592" y="6356350"/>
            <a:ext cx="591207" cy="365125"/>
          </a:xfrm>
        </p:spPr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C481-7A41-B840-B8A1-42803F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3B4F-F0E8-0047-A2C1-D915AD6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7AE-7F69-9A4A-8545-2486891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CB52-95AD-3640-98D0-A9071CB7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8BBC-9057-B34F-A164-0E13FBD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5AF-D5AC-7A4C-919F-450717C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722-F98A-A848-97D9-D68B800A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F107-06C3-3D46-BACB-B73211B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2973"/>
            <a:ext cx="5181600" cy="4893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4A8A4-3695-264E-9EB7-8B8093D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1A86F-9D68-1740-9038-CC51490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DED-7BF8-3C4F-A73A-6748DE9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2E2-CA2B-9C41-BF5A-7CE7442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CC8FF-9329-AF47-85F3-22180F0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5CF8F-EF90-2D44-AA0D-FE1C30A4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6FBE7-8477-B040-A5A6-E0D1609F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72D21-6BD8-5045-9498-6A1AFEF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CCCD3-B637-A143-BEA6-52A1DA6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8B1E-6C50-7B47-BE6E-8EA009A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A33-EB9E-8146-8DE5-C65ED23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A3C-6842-4D45-A879-4F84A6ED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0AA8-B296-CF41-8FE1-EF57FC54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AADD-5ACE-8C4B-BB45-F73FFFA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2A8E-24ED-084A-AF92-73D1BA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4AB6-2C03-5044-B357-621212E6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8EE-B396-C048-9DE7-39274BA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7820-EC91-E646-8E40-57A3A795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56A0-6213-A14F-A798-17209FB5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3366-672E-DD48-9F7A-BDFD0347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60CA7-5253-CE4F-890D-687EB15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A2525-4B5F-7F47-9821-7C7FD8F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5438-BA29-FF4E-BAD0-CF0BDF1B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10C3-19D0-E847-9C92-0FF7A846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55D1-4747-DF4F-934E-0D941F08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640B-D48B-7D4D-B120-49DE06F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7B59-219C-F64A-9AEB-DD26B19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9FBC-7EB1-1247-860C-3CD780E9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7337" cy="73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CD1F-294A-504F-B632-00F44144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0221"/>
            <a:ext cx="10515600" cy="493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A71A-2A54-8740-81BF-D95F18AB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42891" y="6343431"/>
            <a:ext cx="2083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61D80-EE7C-E940-B59A-8890076D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5429" y="63538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OpenHW Group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17809-FE97-364B-976A-EA1148FD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7696" y="6356350"/>
            <a:ext cx="48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49DEEE6-291A-3B4C-87A2-0D3F8837F2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BC9E-56DC-0843-B47D-AD70BBA6C9B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98383" y="6176963"/>
            <a:ext cx="2681451" cy="630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C121D8-6CE2-A44E-9947-C61E555868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95537" y="300309"/>
            <a:ext cx="1092672" cy="8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6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7325D"/>
          </a:solidFill>
          <a:latin typeface="Orbitron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F5F5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hyperlink" Target="mailto:steve.richmond@silab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DB25F2-3D51-5A4B-B6F6-4F3CBB93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t="34374" r="11111"/>
          <a:stretch/>
        </p:blipFill>
        <p:spPr>
          <a:xfrm>
            <a:off x="0" y="1"/>
            <a:ext cx="12192000" cy="4384559"/>
          </a:xfrm>
          <a:prstGeom prst="rect">
            <a:avLst/>
          </a:prstGeom>
          <a:ln>
            <a:noFill/>
          </a:ln>
          <a:effectLst>
            <a:reflection blurRad="330200" stA="45000" endPos="65000" dist="50800" dir="5400000" sy="-100000" algn="bl" rotWithShape="0"/>
            <a:softEdge rad="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ABD8273-4A38-8348-A706-FA20F607DA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r="14497"/>
          <a:stretch/>
        </p:blipFill>
        <p:spPr>
          <a:xfrm>
            <a:off x="-1" y="457201"/>
            <a:ext cx="12192001" cy="229288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6EE7AF8-790F-B647-B45C-0213646C537D}"/>
              </a:ext>
            </a:extLst>
          </p:cNvPr>
          <p:cNvSpPr/>
          <p:nvPr/>
        </p:nvSpPr>
        <p:spPr>
          <a:xfrm>
            <a:off x="7752184" y="692696"/>
            <a:ext cx="2088232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86AC7A-924A-2C4F-921C-C9AB735AA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222" y="3474155"/>
            <a:ext cx="10563577" cy="962707"/>
          </a:xfrm>
        </p:spPr>
        <p:txBody>
          <a:bodyPr>
            <a:normAutofit/>
          </a:bodyPr>
          <a:lstStyle/>
          <a:p>
            <a:r>
              <a:rPr lang="en-US" dirty="0"/>
              <a:t>Branches and CIs for core-v-</a:t>
            </a:r>
            <a:r>
              <a:rPr lang="en-US" dirty="0" err="1"/>
              <a:t>verif</a:t>
            </a:r>
            <a:endParaRPr lang="en-US" dirty="0">
              <a:solidFill>
                <a:srgbClr val="60A04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56B2D-BE4E-E646-8EA4-AA679C18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378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Steve Richmond </a:t>
            </a:r>
            <a:r>
              <a:rPr lang="en-US" dirty="0">
                <a:hlinkClick r:id="rId4"/>
              </a:rPr>
              <a:t>steve.richmond@silabs.com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2ABD6EC2-41BA-B443-B0B0-C9F81A52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7EE0D9-5109-5C49-BE8B-B7F2EE26B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892" y="920063"/>
            <a:ext cx="1610816" cy="127973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CB6C5-0C87-3C4F-B9A2-0F9B7CA1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33728-553B-E249-ABA5-E6C6576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</p:spTree>
    <p:extLst>
      <p:ext uri="{BB962C8B-B14F-4D97-AF65-F5344CB8AC3E}">
        <p14:creationId xmlns:p14="http://schemas.microsoft.com/office/powerpoint/2010/main" val="40779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EBC1-0B59-4DF0-BD43-7668CF4F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2CED-DB59-4B8E-A405-6774F8434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Hotfix</a:t>
            </a:r>
          </a:p>
          <a:p>
            <a:pPr lvl="1"/>
            <a:r>
              <a:rPr lang="en-US" dirty="0"/>
              <a:t>Quick fix needed for release</a:t>
            </a:r>
          </a:p>
          <a:p>
            <a:pPr lvl="1"/>
            <a:r>
              <a:rPr lang="en-US" dirty="0"/>
              <a:t>Common update needs applied to all cores quickly</a:t>
            </a:r>
          </a:p>
          <a:p>
            <a:pPr lvl="1"/>
            <a:r>
              <a:rPr lang="en-US" dirty="0"/>
              <a:t>User fork against master</a:t>
            </a:r>
          </a:p>
          <a:p>
            <a:pPr lvl="1"/>
            <a:r>
              <a:rPr lang="en-US" dirty="0" err="1"/>
              <a:t>ci_check</a:t>
            </a:r>
            <a:r>
              <a:rPr lang="en-US" dirty="0"/>
              <a:t> on all cores</a:t>
            </a:r>
          </a:p>
          <a:p>
            <a:pPr lvl="1"/>
            <a:r>
              <a:rPr lang="en-US" dirty="0"/>
              <a:t>PR reviewed by Mike and/or Steve</a:t>
            </a:r>
          </a:p>
          <a:p>
            <a:pPr lvl="1"/>
            <a:r>
              <a:rPr lang="en-US" dirty="0"/>
              <a:t>Merge back to cv32e40&lt;n&gt;/release and cv32e40&lt;n&gt;/dev for each core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C33F-8A5D-4E9C-86CA-93D56F2F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08D1-9E28-4DA8-BC8A-453241A4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D396C-37A2-4686-AFCD-61E99984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145-8C02-4E44-8464-7A6F040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When to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7C7-8B52-4CD8-BFCC-1F6BE902F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ask project/core leads every Thursday if there is need for a merge</a:t>
            </a:r>
          </a:p>
          <a:p>
            <a:r>
              <a:rPr lang="en-US" dirty="0"/>
              <a:t>Types of changes that require timely merges:</a:t>
            </a:r>
          </a:p>
          <a:p>
            <a:pPr lvl="1"/>
            <a:r>
              <a:rPr lang="en-US" dirty="0"/>
              <a:t>Common infrastructure in TB (lib/ </a:t>
            </a:r>
            <a:r>
              <a:rPr lang="en-US" dirty="0" err="1"/>
              <a:t>mk</a:t>
            </a:r>
            <a:r>
              <a:rPr lang="en-US" dirty="0"/>
              <a:t>/)</a:t>
            </a:r>
          </a:p>
          <a:p>
            <a:pPr lvl="1"/>
            <a:r>
              <a:rPr lang="en-US" dirty="0"/>
              <a:t>Common scripts (bin/)</a:t>
            </a:r>
          </a:p>
          <a:p>
            <a:r>
              <a:rPr lang="en-US" dirty="0"/>
              <a:t>Schedule of merges</a:t>
            </a:r>
          </a:p>
          <a:p>
            <a:pPr lvl="1"/>
            <a:r>
              <a:rPr lang="en-US" dirty="0"/>
              <a:t>No more than 1 month between merges</a:t>
            </a:r>
          </a:p>
          <a:p>
            <a:pPr lvl="1"/>
            <a:r>
              <a:rPr lang="en-US" dirty="0"/>
              <a:t>TBD: Look into generating reports of “dry-run” merges nightly to help determine when to merge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9EB6-A79D-46A1-B390-AB94A365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May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7BE9-5B77-4B9E-BFA6-D760B084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089D-C06E-405D-B5A1-F5061F0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C85-0E58-4EA4-A872-5EA63D7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D047-238F-4F6D-B8F8-DD73ABFC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multiple cores and branches in development it becomes more critical to ensure all active branches are stable</a:t>
            </a:r>
          </a:p>
          <a:p>
            <a:r>
              <a:rPr lang="en-US" dirty="0"/>
              <a:t>Triggered CIs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Github</a:t>
            </a:r>
            <a:r>
              <a:rPr lang="en-US" dirty="0"/>
              <a:t> actions, any push on a </a:t>
            </a:r>
            <a:r>
              <a:rPr lang="en-US" dirty="0" err="1"/>
              <a:t>defbranch</a:t>
            </a:r>
            <a:r>
              <a:rPr lang="en-US" dirty="0"/>
              <a:t> ca</a:t>
            </a:r>
          </a:p>
          <a:p>
            <a:pPr lvl="1"/>
            <a:r>
              <a:rPr lang="en-US" dirty="0"/>
              <a:t>Each core will have a </a:t>
            </a:r>
            <a:r>
              <a:rPr lang="en-US" dirty="0" err="1"/>
              <a:t>ci_check</a:t>
            </a:r>
            <a:r>
              <a:rPr lang="en-US" dirty="0"/>
              <a:t> regression YAML defined in its regress/</a:t>
            </a:r>
          </a:p>
          <a:p>
            <a:pPr lvl="1"/>
            <a:r>
              <a:rPr lang="en-US" dirty="0"/>
              <a:t>Purpose: Ensure sanity and stability</a:t>
            </a:r>
          </a:p>
          <a:p>
            <a:r>
              <a:rPr lang="en-US" dirty="0"/>
              <a:t>Scheduled CIs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Github</a:t>
            </a:r>
            <a:r>
              <a:rPr lang="en-US" dirty="0"/>
              <a:t> actions, start large scale regressions on a nightly timer</a:t>
            </a:r>
          </a:p>
          <a:p>
            <a:pPr lvl="1"/>
            <a:r>
              <a:rPr lang="en-US" dirty="0"/>
              <a:t>Purpose: Track test pass/fail progress, track coverage, provide data for convergence</a:t>
            </a:r>
          </a:p>
          <a:p>
            <a:r>
              <a:rPr lang="en-US" dirty="0" err="1"/>
              <a:t>OpenHW</a:t>
            </a:r>
            <a:r>
              <a:rPr lang="en-US" dirty="0"/>
              <a:t> will enable Metrics account for </a:t>
            </a:r>
            <a:r>
              <a:rPr lang="en-US" dirty="0" err="1"/>
              <a:t>OpenHW</a:t>
            </a:r>
            <a:r>
              <a:rPr lang="en-US" dirty="0"/>
              <a:t> members to track results via </a:t>
            </a:r>
            <a:r>
              <a:rPr lang="en-US" i="1" dirty="0"/>
              <a:t>core-v-</a:t>
            </a:r>
            <a:r>
              <a:rPr lang="en-US" i="1" dirty="0" err="1"/>
              <a:t>verif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4107-BEEA-4408-AB41-66189D12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7C9A-BECB-49B6-B36A-275D70EE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D04E-F5F9-4673-9BAF-D51AA67D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CDF7-9214-45D3-B5CA-5120F551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Triggered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F8CC-DAEE-4587-9C62-A124BCB4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893-FD9C-4F9D-9B9F-49604502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A56-36A4-4A90-AD23-8925A499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324E-05E8-4C9A-BDEC-E9E4F42F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C1437CA-3666-4736-ACA8-C0E533E8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31585"/>
              </p:ext>
            </p:extLst>
          </p:nvPr>
        </p:nvGraphicFramePr>
        <p:xfrm>
          <a:off x="838199" y="1449771"/>
          <a:ext cx="975709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058">
                  <a:extLst>
                    <a:ext uri="{9D8B030D-6E8A-4147-A177-3AD203B41FA5}">
                      <a16:colId xmlns:a16="http://schemas.microsoft.com/office/drawing/2014/main" val="3259474659"/>
                    </a:ext>
                  </a:extLst>
                </a:gridCol>
                <a:gridCol w="2441196">
                  <a:extLst>
                    <a:ext uri="{9D8B030D-6E8A-4147-A177-3AD203B41FA5}">
                      <a16:colId xmlns:a16="http://schemas.microsoft.com/office/drawing/2014/main" val="4151397376"/>
                    </a:ext>
                  </a:extLst>
                </a:gridCol>
                <a:gridCol w="2862568">
                  <a:extLst>
                    <a:ext uri="{9D8B030D-6E8A-4147-A177-3AD203B41FA5}">
                      <a16:colId xmlns:a16="http://schemas.microsoft.com/office/drawing/2014/main" val="1947289801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161125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(Metrics)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Action(s)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6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cv32e40x/dev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cv32e40x_ci_check.yaml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cv32e40x_ci_check_dev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PR approval</a:t>
                      </a:r>
                    </a:p>
                    <a:p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05184"/>
                  </a:ext>
                </a:extLst>
              </a:tr>
              <a:tr h="434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cv32e40x/release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cv32e40x_ci_check_release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branch 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cv32e40p_ci_check_dev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PR approval</a:t>
                      </a:r>
                    </a:p>
                    <a:p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7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cv32e40p/release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branch 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8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cv32e40s/dev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cv32e40s_ci_check.yaml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cv32e40s_ci_check_dev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PR approval</a:t>
                      </a:r>
                    </a:p>
                    <a:p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cv32e40s/</a:t>
                      </a:r>
                      <a:r>
                        <a:rPr lang="en-US" sz="1400" dirty="0" err="1"/>
                        <a:t>rel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cv32e40s_rel_check_release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branch 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Release merge-back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cv32e40x_rel_check.yaml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cv32e40p_rel_check.yaml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cv32e40x_rel_check_master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cv32e40p_rel_check_master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cv32e40s_rel_check_master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hotfix PR approval</a:t>
                      </a:r>
                    </a:p>
                    <a:p>
                      <a:r>
                        <a:rPr lang="en-US" sz="1400" dirty="0"/>
                        <a:t>Merges from release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1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DAD-0EA1-4BF7-8065-54F84B13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CIs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A55D-A3C9-4C23-B7F4-AC9A7AED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coverage on all</a:t>
            </a:r>
          </a:p>
          <a:p>
            <a:r>
              <a:rPr lang="en-US"/>
              <a:t>On /dev branches</a:t>
            </a:r>
            <a:endParaRPr lang="en-US" dirty="0"/>
          </a:p>
          <a:p>
            <a:r>
              <a:rPr lang="en-US" dirty="0"/>
              <a:t>Minimal set per core:</a:t>
            </a:r>
          </a:p>
          <a:p>
            <a:pPr lvl="1"/>
            <a:r>
              <a:rPr lang="en-US" dirty="0"/>
              <a:t>cv32e40&lt;n&gt;_full_regression.yaml</a:t>
            </a:r>
          </a:p>
          <a:p>
            <a:pPr lvl="1"/>
            <a:r>
              <a:rPr lang="en-US" dirty="0"/>
              <a:t>cv32e40&lt;n&gt;_benchmark.yaml</a:t>
            </a:r>
          </a:p>
          <a:p>
            <a:pPr lvl="1"/>
            <a:r>
              <a:rPr lang="en-US" dirty="0"/>
              <a:t>cv32e40&lt;n&gt;_</a:t>
            </a:r>
            <a:r>
              <a:rPr lang="en-US" dirty="0" err="1"/>
              <a:t>compliance.yaml</a:t>
            </a:r>
            <a:endParaRPr lang="en-US" dirty="0"/>
          </a:p>
          <a:p>
            <a:pPr lvl="1"/>
            <a:r>
              <a:rPr lang="en-US" dirty="0"/>
              <a:t>Others added as coverage/testing needs apply</a:t>
            </a:r>
          </a:p>
          <a:p>
            <a:pPr lvl="2"/>
            <a:r>
              <a:rPr lang="en-US" dirty="0"/>
              <a:t>e.g. adding regressions that target specific features of a core that need more targeted testing and coverage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EB49-B1C6-45B9-9EF3-BA8D159E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5333-361A-42E7-A030-A382880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98CD-1B5E-4EA4-AF04-D19CC668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8CD-D812-4FC7-BFC2-790E57BE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CE83-2493-4D31-89A0-10FDAE1A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r>
              <a:rPr lang="en-US" dirty="0"/>
              <a:t>CI proposals</a:t>
            </a:r>
          </a:p>
          <a:p>
            <a:pPr lvl="1"/>
            <a:r>
              <a:rPr lang="en-US" dirty="0"/>
              <a:t>Triggered CIs</a:t>
            </a:r>
          </a:p>
          <a:p>
            <a:pPr lvl="1"/>
            <a:r>
              <a:rPr lang="en-US" dirty="0"/>
              <a:t>Timed Cis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A190-D9E5-41A6-AC47-EE133A2D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January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AC55-A407-48D3-9E32-D4097E9C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BE52-B702-4EF1-9025-7ED871DA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A306-C42D-43AF-9F60-8510385B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34E-EB1A-4E74-B19C-EB9BC3AB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per-core development to proceed mostly uninterrupted</a:t>
            </a:r>
          </a:p>
          <a:p>
            <a:r>
              <a:rPr lang="en-US" dirty="0"/>
              <a:t>Ensuring all repos use common infrastructure properly</a:t>
            </a:r>
          </a:p>
          <a:p>
            <a:r>
              <a:rPr lang="en-US" dirty="0"/>
              <a:t>Ensure all in-flight tests are compatible with testbench/infrastructure changes</a:t>
            </a:r>
          </a:p>
          <a:p>
            <a:r>
              <a:rPr lang="en-US" dirty="0"/>
              <a:t>Minimize user burden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7A132-1ECE-48D2-9BA5-DB062569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D0FC-C7F7-4FBD-9B11-13CF0DF1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6AA6-FF32-49D8-A7E3-F30D6EC2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7906-2A07-4E14-A1B8-BBC48BCF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EE9E-0715-48C6-9CA3-A3AF2A01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use: Git-flow</a:t>
            </a:r>
          </a:p>
          <a:p>
            <a:pPr lvl="1"/>
            <a:r>
              <a:rPr lang="en-US" dirty="0">
                <a:hlinkClick r:id="rId2"/>
              </a:rPr>
              <a:t>https://nvie.com/posts/a-successful-git-branching-model/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EC27-173C-49CC-8A67-9DB26833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321D-A824-4265-BB92-F39E228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F2C4-4CEC-4298-89FE-9E98B364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0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9FB-830D-45F9-9D3A-D3BF213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Branches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49F4F-6349-4FF0-9FB0-927EAFCDA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  <a:p>
            <a:pPr lvl="1"/>
            <a:r>
              <a:rPr lang="en-US" dirty="0"/>
              <a:t>Always runs, always passes </a:t>
            </a:r>
            <a:r>
              <a:rPr lang="en-US" dirty="0" err="1"/>
              <a:t>ci_check</a:t>
            </a:r>
            <a:endParaRPr lang="en-US" dirty="0"/>
          </a:p>
          <a:p>
            <a:pPr lvl="1"/>
            <a:r>
              <a:rPr lang="en-US" dirty="0"/>
              <a:t>May fail random simulations due to RTL instability or test code instability</a:t>
            </a:r>
          </a:p>
          <a:p>
            <a:pPr lvl="1"/>
            <a:r>
              <a:rPr lang="en-US" dirty="0"/>
              <a:t>No compile failures nor warnings allowed</a:t>
            </a:r>
          </a:p>
          <a:p>
            <a:pPr lvl="1"/>
            <a:r>
              <a:rPr lang="en-US" dirty="0"/>
              <a:t>Public releases (i.e. RTL freeze tags) only ever allowed off of master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98DEC-E539-4BF0-A361-8B83DDC0A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cv32e40&lt;n&gt;/dev</a:t>
            </a:r>
          </a:p>
          <a:p>
            <a:pPr lvl="1"/>
            <a:r>
              <a:rPr lang="en-US" dirty="0"/>
              <a:t>Each core maintains a development branch</a:t>
            </a:r>
          </a:p>
          <a:p>
            <a:pPr lvl="1"/>
            <a:r>
              <a:rPr lang="en-US" dirty="0"/>
              <a:t>Most user PRs target this branch</a:t>
            </a:r>
          </a:p>
          <a:p>
            <a:pPr lvl="1"/>
            <a:r>
              <a:rPr lang="en-US" dirty="0" err="1"/>
              <a:t>ci_check</a:t>
            </a:r>
            <a:r>
              <a:rPr lang="en-US" dirty="0"/>
              <a:t> should be stable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B2C-5EF1-4045-9C97-3078AF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2657-CF4D-4F66-87FC-13ED57F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F304-9FC9-4B6A-8BEC-4FF871D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9FB-830D-45F9-9D3A-D3BF213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Branches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49F4F-6349-4FF0-9FB0-927EAFCD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cv32e40&lt;n&gt;/release</a:t>
            </a:r>
          </a:p>
          <a:p>
            <a:pPr lvl="1"/>
            <a:r>
              <a:rPr lang="en-US" dirty="0"/>
              <a:t>Used to stage a merge into master from a core/dev branch</a:t>
            </a:r>
          </a:p>
          <a:p>
            <a:pPr lvl="1"/>
            <a:r>
              <a:rPr lang="en-US" dirty="0"/>
              <a:t>Used to stage merge from master back to develop</a:t>
            </a:r>
          </a:p>
          <a:p>
            <a:pPr lvl="1"/>
            <a:r>
              <a:rPr lang="en-US" dirty="0"/>
              <a:t>Maintained by </a:t>
            </a:r>
            <a:r>
              <a:rPr lang="en-US" dirty="0" err="1"/>
              <a:t>OpenHW</a:t>
            </a:r>
            <a:r>
              <a:rPr lang="en-US" dirty="0"/>
              <a:t> committers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B2C-5EF1-4045-9C97-3078AF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2657-CF4D-4F66-87FC-13ED57F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F304-9FC9-4B6A-8BEC-4FF871D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DB7B-2E6C-4D1F-B09E-B758D25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Standard Workflow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1359CB-926A-4132-8154-C5D3D82F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interact with dev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OpenHW</a:t>
            </a:r>
            <a:r>
              <a:rPr lang="en-US" dirty="0"/>
              <a:t> merges to release and master periodically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PRs still must be approved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26EA-458A-40B9-9D20-76D0E557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DCCD-133B-42EF-ACBB-D7BD84C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0F77-8166-46A7-A70F-ABD2A98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7</a:t>
            </a:fld>
            <a:endParaRPr lang="en-US"/>
          </a:p>
        </p:txBody>
      </p:sp>
      <p:pic>
        <p:nvPicPr>
          <p:cNvPr id="46" name="Content Placeholder 45" descr="Chart, scatter chart&#10;&#10;Description automatically generated">
            <a:extLst>
              <a:ext uri="{FF2B5EF4-FFF2-40B4-BE49-F238E27FC236}">
                <a16:creationId xmlns:a16="http://schemas.microsoft.com/office/drawing/2014/main" id="{4002D0E2-DDD0-4FBE-8E68-5F28CBF56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865" y="933254"/>
            <a:ext cx="5677922" cy="5059782"/>
          </a:xfrm>
        </p:spPr>
      </p:pic>
    </p:spTree>
    <p:extLst>
      <p:ext uri="{BB962C8B-B14F-4D97-AF65-F5344CB8AC3E}">
        <p14:creationId xmlns:p14="http://schemas.microsoft.com/office/powerpoint/2010/main" val="11942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DB7B-2E6C-4D1F-B09E-B758D25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Git Flow Hotfix Workflow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1359CB-926A-4132-8154-C5D3D82F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immediate fixes of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common or infrastructure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pushed out to core dev branches as soon as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26EA-458A-40B9-9D20-76D0E557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DCCD-133B-42EF-ACBB-D7BD84C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0F77-8166-46A7-A70F-ABD2A98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BF42F2BA-3728-40EC-B51D-37973AB9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15565"/>
            <a:ext cx="6172200" cy="3417344"/>
          </a:xfrm>
        </p:spPr>
      </p:pic>
    </p:spTree>
    <p:extLst>
      <p:ext uri="{BB962C8B-B14F-4D97-AF65-F5344CB8AC3E}">
        <p14:creationId xmlns:p14="http://schemas.microsoft.com/office/powerpoint/2010/main" val="319692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49FB-830D-45F9-9D3A-D3BF213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Core-v-</a:t>
            </a:r>
            <a:r>
              <a:rPr lang="en-US" dirty="0" err="1"/>
              <a:t>verif</a:t>
            </a:r>
            <a:r>
              <a:rPr lang="en-US" dirty="0"/>
              <a:t> Branches –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49F4F-6349-4FF0-9FB0-927EAFCDA8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OpenHW</a:t>
            </a:r>
            <a:r>
              <a:rPr lang="en-US" dirty="0"/>
              <a:t> contributor</a:t>
            </a:r>
          </a:p>
          <a:p>
            <a:pPr lvl="1"/>
            <a:r>
              <a:rPr lang="en-US" dirty="0"/>
              <a:t>Create a fork of core-v-</a:t>
            </a:r>
            <a:r>
              <a:rPr lang="en-US" dirty="0" err="1"/>
              <a:t>verif</a:t>
            </a:r>
            <a:endParaRPr lang="en-US" dirty="0"/>
          </a:p>
          <a:p>
            <a:pPr lvl="1"/>
            <a:r>
              <a:rPr lang="en-US" dirty="0"/>
              <a:t>Determine core of interest and upstream merge to that development branch (e.g. cv32e40s/dev)</a:t>
            </a:r>
          </a:p>
          <a:p>
            <a:pPr lvl="1"/>
            <a:r>
              <a:rPr lang="en-US" dirty="0"/>
              <a:t>Create commits and push branch to fork</a:t>
            </a:r>
          </a:p>
          <a:p>
            <a:pPr lvl="1"/>
            <a:r>
              <a:rPr lang="en-US" dirty="0"/>
              <a:t>Create PR to cv32e40s/dev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A98DEC-E539-4BF0-A361-8B83DDC0A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pPr lvl="1"/>
            <a:r>
              <a:rPr lang="en-US" dirty="0" err="1"/>
              <a:t>OpenHW</a:t>
            </a:r>
            <a:r>
              <a:rPr lang="en-US" dirty="0"/>
              <a:t> committer merges cv32e40s/dev to cv32e40s/release</a:t>
            </a:r>
          </a:p>
          <a:p>
            <a:pPr lvl="1"/>
            <a:r>
              <a:rPr lang="en-US" dirty="0"/>
              <a:t>Note: Ideally all cores merged at once</a:t>
            </a:r>
          </a:p>
          <a:p>
            <a:pPr lvl="1"/>
            <a:r>
              <a:rPr lang="en-US" dirty="0"/>
              <a:t>Each release merged to master</a:t>
            </a:r>
          </a:p>
          <a:p>
            <a:pPr lvl="1"/>
            <a:r>
              <a:rPr lang="en-US" dirty="0" err="1"/>
              <a:t>ci_check</a:t>
            </a:r>
            <a:endParaRPr lang="en-US" dirty="0"/>
          </a:p>
          <a:p>
            <a:pPr lvl="1"/>
            <a:r>
              <a:rPr lang="en-US" dirty="0"/>
              <a:t>Push to master</a:t>
            </a:r>
          </a:p>
          <a:p>
            <a:pPr lvl="1"/>
            <a:r>
              <a:rPr lang="en-US" dirty="0"/>
              <a:t>Merge master back to cv32e40s/release for each core</a:t>
            </a:r>
          </a:p>
          <a:p>
            <a:pPr lvl="1"/>
            <a:r>
              <a:rPr lang="en-US" dirty="0"/>
              <a:t>Merge cv32e40s/release to cv32e40s/dev for each core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CB2C-5EF1-4045-9C97-3078AFA8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March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2657-CF4D-4F66-87FC-13ED57F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OpenHW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F304-9FC9-4B6A-8BEC-4FF871D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EEE6-291A-3B4C-87A2-0D3F8837F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CAF5C39-C6B3-744D-BB4A-59EA49DC3C41}" vid="{3EEFDFA0-BE2E-264A-B142-F46166EF1F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C505B1AAE7D419AB894FEEE880B76" ma:contentTypeVersion="10" ma:contentTypeDescription="Create a new document." ma:contentTypeScope="" ma:versionID="11dab3aeb3e4e19b70d557b0d97448a1">
  <xsd:schema xmlns:xsd="http://www.w3.org/2001/XMLSchema" xmlns:xs="http://www.w3.org/2001/XMLSchema" xmlns:p="http://schemas.microsoft.com/office/2006/metadata/properties" xmlns:ns3="fb3908a0-f967-4557-920f-c180f4124495" xmlns:ns4="869d3932-b26c-492e-a357-e19faa02bfd2" targetNamespace="http://schemas.microsoft.com/office/2006/metadata/properties" ma:root="true" ma:fieldsID="dbfc77ffe8a92f034453daf4b9fc7bcf" ns3:_="" ns4:_="">
    <xsd:import namespace="fb3908a0-f967-4557-920f-c180f4124495"/>
    <xsd:import namespace="869d3932-b26c-492e-a357-e19faa02bf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908a0-f967-4557-920f-c180f41244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d3932-b26c-492e-a357-e19faa02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61CD25-DC17-41A6-8134-C6BA4764C6AF}">
  <ds:schemaRefs>
    <ds:schemaRef ds:uri="http://schemas.microsoft.com/office/infopath/2007/PartnerControls"/>
    <ds:schemaRef ds:uri="http://schemas.microsoft.com/office/2006/documentManagement/types"/>
    <ds:schemaRef ds:uri="869d3932-b26c-492e-a357-e19faa02bfd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fb3908a0-f967-4557-920f-c180f412449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B58162-6281-4E33-A05D-93B71D0C2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908a0-f967-4557-920f-c180f4124495"/>
    <ds:schemaRef ds:uri="869d3932-b26c-492e-a357-e19faa02b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90040B-50B1-4EE1-9157-60862E0CE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895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Orbitron</vt:lpstr>
      <vt:lpstr>Office Theme</vt:lpstr>
      <vt:lpstr>Branches and CIs for core-v-verif</vt:lpstr>
      <vt:lpstr>Outline</vt:lpstr>
      <vt:lpstr>Branch Goals</vt:lpstr>
      <vt:lpstr>Branch Flow</vt:lpstr>
      <vt:lpstr>Core-v-verif Git Flow Branches</vt:lpstr>
      <vt:lpstr>Core-v-verif Git Flow Branches</vt:lpstr>
      <vt:lpstr>Core-v-verif Git Flow Standard Workflow</vt:lpstr>
      <vt:lpstr>Core-v-verif Git Flow Hotfix Workflow</vt:lpstr>
      <vt:lpstr>Core-v-verif Branches – Use Cases</vt:lpstr>
      <vt:lpstr>Core-v-verif Branches – Use Cases</vt:lpstr>
      <vt:lpstr>Core-v-verif Branches – When to merge</vt:lpstr>
      <vt:lpstr>Core-v-verif Continuous Integration</vt:lpstr>
      <vt:lpstr>Triggered CIs</vt:lpstr>
      <vt:lpstr>Scheduled CIs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Task Group July 16, 2020</dc:title>
  <dc:creator>Steve Richmond</dc:creator>
  <cp:lastModifiedBy>Steve Richmond</cp:lastModifiedBy>
  <cp:revision>158</cp:revision>
  <dcterms:created xsi:type="dcterms:W3CDTF">2020-07-16T14:11:26Z</dcterms:created>
  <dcterms:modified xsi:type="dcterms:W3CDTF">2021-03-18T13:55:25Z</dcterms:modified>
</cp:coreProperties>
</file>