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88" r:id="rId5"/>
    <p:sldId id="2836" r:id="rId6"/>
    <p:sldId id="2845" r:id="rId7"/>
    <p:sldId id="2849" r:id="rId8"/>
    <p:sldId id="2837" r:id="rId9"/>
    <p:sldId id="2842" r:id="rId10"/>
    <p:sldId id="2840" r:id="rId11"/>
    <p:sldId id="284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487C98-6044-104F-9E32-D7C8F23E0292}">
          <p14:sldIdLst>
            <p14:sldId id="288"/>
            <p14:sldId id="2836"/>
            <p14:sldId id="2845"/>
            <p14:sldId id="2849"/>
            <p14:sldId id="2837"/>
            <p14:sldId id="2842"/>
            <p14:sldId id="2840"/>
            <p14:sldId id="284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549E39"/>
    <a:srgbClr val="17325D"/>
    <a:srgbClr val="60A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08"/>
  </p:normalViewPr>
  <p:slideViewPr>
    <p:cSldViewPr snapToGrid="0" snapToObjects="1">
      <p:cViewPr varScale="1">
        <p:scale>
          <a:sx n="162" d="100"/>
          <a:sy n="162" d="100"/>
        </p:scale>
        <p:origin x="186" y="144"/>
      </p:cViewPr>
      <p:guideLst/>
    </p:cSldViewPr>
  </p:slideViewPr>
  <p:outlineViewPr>
    <p:cViewPr>
      <p:scale>
        <a:sx n="33" d="100"/>
        <a:sy n="33" d="100"/>
      </p:scale>
      <p:origin x="0" y="-24904"/>
    </p:cViewPr>
  </p:outlin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90C58-DF70-2946-A94D-AEAAF9A35B1E}"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1C122-C540-F141-AFA4-54F6FAAA4E01}" type="slidenum">
              <a:rPr lang="en-US" smtClean="0"/>
              <a:t>‹#›</a:t>
            </a:fld>
            <a:endParaRPr lang="en-US"/>
          </a:p>
        </p:txBody>
      </p:sp>
    </p:spTree>
    <p:extLst>
      <p:ext uri="{BB962C8B-B14F-4D97-AF65-F5344CB8AC3E}">
        <p14:creationId xmlns:p14="http://schemas.microsoft.com/office/powerpoint/2010/main" val="234650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C444-8826-E24A-A709-95529B64D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28A74-79A7-A343-BC01-1F1FA73C89BB}"/>
              </a:ext>
            </a:extLst>
          </p:cNvPr>
          <p:cNvSpPr>
            <a:spLocks noGrp="1"/>
          </p:cNvSpPr>
          <p:nvPr>
            <p:ph type="subTitle" idx="1"/>
          </p:nvPr>
        </p:nvSpPr>
        <p:spPr>
          <a:xfrm>
            <a:off x="1524000" y="3602038"/>
            <a:ext cx="9144000" cy="1655762"/>
          </a:xfrm>
        </p:spPr>
        <p:txBody>
          <a:bodyPr/>
          <a:lstStyle>
            <a:lvl1pPr marL="0" indent="0" algn="ctr">
              <a:buNone/>
              <a:defRPr sz="2400" b="1" i="0">
                <a:solidFill>
                  <a:srgbClr val="60A049"/>
                </a:solidFill>
                <a:latin typeface="Orbitron"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2A02C1-EB16-094F-8317-C264C0F5170E}"/>
              </a:ext>
            </a:extLst>
          </p:cNvPr>
          <p:cNvSpPr>
            <a:spLocks noGrp="1"/>
          </p:cNvSpPr>
          <p:nvPr>
            <p:ph type="dt" sz="half" idx="10"/>
          </p:nvPr>
        </p:nvSpPr>
        <p:spPr>
          <a:xfrm>
            <a:off x="8368861" y="6356349"/>
            <a:ext cx="2178269" cy="365125"/>
          </a:xfrm>
        </p:spPr>
        <p:txBody>
          <a:bodyPr/>
          <a:lstStyle/>
          <a:p>
            <a:r>
              <a:rPr lang="en-CA"/>
              <a:t>May 2020</a:t>
            </a:r>
            <a:endParaRPr lang="en-US"/>
          </a:p>
        </p:txBody>
      </p:sp>
      <p:sp>
        <p:nvSpPr>
          <p:cNvPr id="5" name="Footer Placeholder 4">
            <a:extLst>
              <a:ext uri="{FF2B5EF4-FFF2-40B4-BE49-F238E27FC236}">
                <a16:creationId xmlns:a16="http://schemas.microsoft.com/office/drawing/2014/main" id="{2D4DBDF8-B620-D349-9D32-09D1507A685E}"/>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EB192209-C8AA-524A-955A-048843D833AE}"/>
              </a:ext>
            </a:extLst>
          </p:cNvPr>
          <p:cNvSpPr>
            <a:spLocks noGrp="1"/>
          </p:cNvSpPr>
          <p:nvPr>
            <p:ph type="sldNum" sz="quarter" idx="12"/>
          </p:nvPr>
        </p:nvSpPr>
        <p:spPr>
          <a:xfrm>
            <a:off x="10762592" y="6356350"/>
            <a:ext cx="591207" cy="365125"/>
          </a:xfrm>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8514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C481-7A41-B840-B8A1-42803F2D5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83B4F-F0E8-0047-A2C1-D915AD6F3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467AE-7F69-9A4A-8545-2486891B69FE}"/>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EF32CB52-95AD-3640-98D0-A9071CB7F216}"/>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D3DB8BBC-9057-B34F-A164-0E13FBDBC75E}"/>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402941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45AF-D5AC-7A4C-919F-450717C88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D9722-F98A-A848-97D9-D68B800AE58C}"/>
              </a:ext>
            </a:extLst>
          </p:cNvPr>
          <p:cNvSpPr>
            <a:spLocks noGrp="1"/>
          </p:cNvSpPr>
          <p:nvPr>
            <p:ph sz="half" idx="1"/>
          </p:nvPr>
        </p:nvSpPr>
        <p:spPr>
          <a:xfrm>
            <a:off x="838200" y="1282973"/>
            <a:ext cx="5181600" cy="4893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5F107-06C3-3D46-BACB-B73211B35292}"/>
              </a:ext>
            </a:extLst>
          </p:cNvPr>
          <p:cNvSpPr>
            <a:spLocks noGrp="1"/>
          </p:cNvSpPr>
          <p:nvPr>
            <p:ph sz="half" idx="2"/>
          </p:nvPr>
        </p:nvSpPr>
        <p:spPr>
          <a:xfrm>
            <a:off x="6172200" y="1282973"/>
            <a:ext cx="5181600" cy="4893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FB4A8A4-3695-264E-9EB7-8B8093DCD420}"/>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9181A86F-9D68-1740-9038-CC5149085695}"/>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ABB22DED-7BF8-3C4F-A73A-6748DE91E4D0}"/>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316588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12E2-CA2B-9C41-BF5A-7CE7442B7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CC8FF-9329-AF47-85F3-22180F083374}"/>
              </a:ext>
            </a:extLst>
          </p:cNvPr>
          <p:cNvSpPr>
            <a:spLocks noGrp="1"/>
          </p:cNvSpPr>
          <p:nvPr>
            <p:ph type="dt" sz="half" idx="10"/>
          </p:nvPr>
        </p:nvSpPr>
        <p:spPr/>
        <p:txBody>
          <a:bodyPr/>
          <a:lstStyle/>
          <a:p>
            <a:r>
              <a:rPr lang="en-CA"/>
              <a:t>May 2020</a:t>
            </a:r>
            <a:endParaRPr lang="en-US"/>
          </a:p>
        </p:txBody>
      </p:sp>
      <p:sp>
        <p:nvSpPr>
          <p:cNvPr id="4" name="Footer Placeholder 3">
            <a:extLst>
              <a:ext uri="{FF2B5EF4-FFF2-40B4-BE49-F238E27FC236}">
                <a16:creationId xmlns:a16="http://schemas.microsoft.com/office/drawing/2014/main" id="{B5B5CF8F-EF90-2D44-AA0D-FE1C30A45CE5}"/>
              </a:ext>
            </a:extLst>
          </p:cNvPr>
          <p:cNvSpPr>
            <a:spLocks noGrp="1"/>
          </p:cNvSpPr>
          <p:nvPr>
            <p:ph type="ftr" sz="quarter" idx="11"/>
          </p:nvPr>
        </p:nvSpPr>
        <p:spPr/>
        <p:txBody>
          <a:bodyPr/>
          <a:lstStyle/>
          <a:p>
            <a:r>
              <a:rPr lang="en-US"/>
              <a:t>© OpenHW Group</a:t>
            </a:r>
          </a:p>
        </p:txBody>
      </p:sp>
      <p:sp>
        <p:nvSpPr>
          <p:cNvPr id="5" name="Slide Number Placeholder 4">
            <a:extLst>
              <a:ext uri="{FF2B5EF4-FFF2-40B4-BE49-F238E27FC236}">
                <a16:creationId xmlns:a16="http://schemas.microsoft.com/office/drawing/2014/main" id="{9146FBE7-8477-B040-A5A6-E0D1609F1D50}"/>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18997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72D21-6BD8-5045-9498-6A1AFEFB5DE5}"/>
              </a:ext>
            </a:extLst>
          </p:cNvPr>
          <p:cNvSpPr>
            <a:spLocks noGrp="1"/>
          </p:cNvSpPr>
          <p:nvPr>
            <p:ph type="dt" sz="half" idx="10"/>
          </p:nvPr>
        </p:nvSpPr>
        <p:spPr/>
        <p:txBody>
          <a:bodyPr/>
          <a:lstStyle/>
          <a:p>
            <a:r>
              <a:rPr lang="en-CA"/>
              <a:t>May 2020</a:t>
            </a:r>
            <a:endParaRPr lang="en-US"/>
          </a:p>
        </p:txBody>
      </p:sp>
      <p:sp>
        <p:nvSpPr>
          <p:cNvPr id="3" name="Footer Placeholder 2">
            <a:extLst>
              <a:ext uri="{FF2B5EF4-FFF2-40B4-BE49-F238E27FC236}">
                <a16:creationId xmlns:a16="http://schemas.microsoft.com/office/drawing/2014/main" id="{029CCCD3-B637-A143-BEA6-52A1DA6F1A67}"/>
              </a:ext>
            </a:extLst>
          </p:cNvPr>
          <p:cNvSpPr>
            <a:spLocks noGrp="1"/>
          </p:cNvSpPr>
          <p:nvPr>
            <p:ph type="ftr" sz="quarter" idx="11"/>
          </p:nvPr>
        </p:nvSpPr>
        <p:spPr/>
        <p:txBody>
          <a:bodyPr/>
          <a:lstStyle/>
          <a:p>
            <a:r>
              <a:rPr lang="en-US"/>
              <a:t>© OpenHW Group</a:t>
            </a:r>
          </a:p>
        </p:txBody>
      </p:sp>
      <p:sp>
        <p:nvSpPr>
          <p:cNvPr id="4" name="Slide Number Placeholder 3">
            <a:extLst>
              <a:ext uri="{FF2B5EF4-FFF2-40B4-BE49-F238E27FC236}">
                <a16:creationId xmlns:a16="http://schemas.microsoft.com/office/drawing/2014/main" id="{B4D88B1E-6C50-7B47-BE6E-8EA009A59EDF}"/>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2154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BA33-EB9E-8146-8DE5-C65ED2354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125A3C-6842-4D45-A879-4F84A6ED1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30AA8-B296-CF41-8FE1-EF57FC54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6AADD-5ACE-8C4B-BB45-F73FFFA1A2CC}"/>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20252A8E-24ED-084A-AF92-73D1BACDDC71}"/>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F7AF4AB6-2C03-5044-B357-621212E6EC48}"/>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40380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C8EE-B396-C048-9DE7-39274BA3A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EE7820-EC91-E646-8E40-57A3A7950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B5956A0-6213-A14F-A798-17209FB5A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D3366-672E-DD48-9F7A-BDFD0347D845}"/>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9E360CA7-5253-CE4F-890D-687EB156B2EA}"/>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396A2525-4B5F-7F47-9821-7C7FD8F71162}"/>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369012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38-BA29-FF4E-BAD0-CF0BDF1BF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B10C3-19D0-E847-9C92-0FF7A8462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455D1-4747-DF4F-934E-0D941F083F85}"/>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68EE640B-D48B-7D4D-B120-49DE06F8C5CF}"/>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6F2B7B59-219C-F64A-9AEB-DD26B19A1F0F}"/>
              </a:ext>
            </a:extLst>
          </p:cNvPr>
          <p:cNvSpPr>
            <a:spLocks noGrp="1"/>
          </p:cNvSpPr>
          <p:nvPr>
            <p:ph type="sldNum" sz="quarter" idx="12"/>
          </p:nvPr>
        </p:nvSpPr>
        <p:spPr/>
        <p:txBody>
          <a:bodyPr/>
          <a:lstStyle/>
          <a:p>
            <a:fld id="{549DEEE6-291A-3B4C-87A2-0D3F8837F27A}" type="slidenum">
              <a:rPr lang="en-US" smtClean="0"/>
              <a:t>‹#›</a:t>
            </a:fld>
            <a:endParaRPr lang="en-US"/>
          </a:p>
        </p:txBody>
      </p:sp>
    </p:spTree>
    <p:extLst>
      <p:ext uri="{BB962C8B-B14F-4D97-AF65-F5344CB8AC3E}">
        <p14:creationId xmlns:p14="http://schemas.microsoft.com/office/powerpoint/2010/main" val="266919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9FBC-7EB1-1247-860C-3CD780E93FA3}"/>
              </a:ext>
            </a:extLst>
          </p:cNvPr>
          <p:cNvSpPr>
            <a:spLocks noGrp="1"/>
          </p:cNvSpPr>
          <p:nvPr>
            <p:ph type="title"/>
          </p:nvPr>
        </p:nvSpPr>
        <p:spPr>
          <a:xfrm>
            <a:off x="838200" y="365125"/>
            <a:ext cx="10157337" cy="7384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51CD1F-294A-504F-B632-00F44144BDD5}"/>
              </a:ext>
            </a:extLst>
          </p:cNvPr>
          <p:cNvSpPr>
            <a:spLocks noGrp="1"/>
          </p:cNvSpPr>
          <p:nvPr>
            <p:ph type="body" idx="1"/>
          </p:nvPr>
        </p:nvSpPr>
        <p:spPr>
          <a:xfrm>
            <a:off x="838200" y="1240221"/>
            <a:ext cx="10515600" cy="49367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EA71A-2A54-8740-81BF-D95F18ABA606}"/>
              </a:ext>
            </a:extLst>
          </p:cNvPr>
          <p:cNvSpPr>
            <a:spLocks noGrp="1"/>
          </p:cNvSpPr>
          <p:nvPr>
            <p:ph type="dt" sz="half" idx="2"/>
          </p:nvPr>
        </p:nvSpPr>
        <p:spPr>
          <a:xfrm>
            <a:off x="8142891" y="6343431"/>
            <a:ext cx="2083676" cy="365125"/>
          </a:xfrm>
          <a:prstGeom prst="rect">
            <a:avLst/>
          </a:prstGeom>
        </p:spPr>
        <p:txBody>
          <a:bodyPr vert="horz" lIns="91440" tIns="45720" rIns="91440" bIns="45720" rtlCol="0" anchor="ctr"/>
          <a:lstStyle>
            <a:lvl1pPr algn="ct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r>
              <a:rPr lang="en-CA"/>
              <a:t>May 2020</a:t>
            </a:r>
            <a:endParaRPr lang="en-US"/>
          </a:p>
        </p:txBody>
      </p:sp>
      <p:sp>
        <p:nvSpPr>
          <p:cNvPr id="5" name="Footer Placeholder 4">
            <a:extLst>
              <a:ext uri="{FF2B5EF4-FFF2-40B4-BE49-F238E27FC236}">
                <a16:creationId xmlns:a16="http://schemas.microsoft.com/office/drawing/2014/main" id="{F0661D80-EE7C-E940-B59A-8890076DEEC6}"/>
              </a:ext>
            </a:extLst>
          </p:cNvPr>
          <p:cNvSpPr>
            <a:spLocks noGrp="1"/>
          </p:cNvSpPr>
          <p:nvPr>
            <p:ph type="ftr" sz="quarter" idx="3"/>
          </p:nvPr>
        </p:nvSpPr>
        <p:spPr>
          <a:xfrm>
            <a:off x="3355429" y="6353832"/>
            <a:ext cx="4114800" cy="365125"/>
          </a:xfrm>
          <a:prstGeom prst="rect">
            <a:avLst/>
          </a:prstGeom>
        </p:spPr>
        <p:txBody>
          <a:bodyPr vert="horz" lIns="91440" tIns="45720" rIns="91440" bIns="45720" rtlCol="0" anchor="ctr"/>
          <a:lstStyle>
            <a:lvl1pPr algn="ct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 OpenHW Group</a:t>
            </a:r>
            <a:endParaRPr lang="en-US" dirty="0"/>
          </a:p>
        </p:txBody>
      </p:sp>
      <p:sp>
        <p:nvSpPr>
          <p:cNvPr id="6" name="Slide Number Placeholder 5">
            <a:extLst>
              <a:ext uri="{FF2B5EF4-FFF2-40B4-BE49-F238E27FC236}">
                <a16:creationId xmlns:a16="http://schemas.microsoft.com/office/drawing/2014/main" id="{1E617809-FE97-364B-976A-EA1148FD99A0}"/>
              </a:ext>
            </a:extLst>
          </p:cNvPr>
          <p:cNvSpPr>
            <a:spLocks noGrp="1"/>
          </p:cNvSpPr>
          <p:nvPr>
            <p:ph type="sldNum" sz="quarter" idx="4"/>
          </p:nvPr>
        </p:nvSpPr>
        <p:spPr>
          <a:xfrm>
            <a:off x="10867696" y="6356350"/>
            <a:ext cx="486103" cy="365125"/>
          </a:xfrm>
          <a:prstGeom prst="rect">
            <a:avLst/>
          </a:prstGeom>
        </p:spPr>
        <p:txBody>
          <a:bodyPr vert="horz" lIns="91440" tIns="45720" rIns="91440" bIns="45720" rtlCol="0" anchor="ctr"/>
          <a:lstStyle>
            <a:lvl1pPr algn="r">
              <a:defRPr sz="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stStyle>
          <a:p>
            <a:fld id="{549DEEE6-291A-3B4C-87A2-0D3F8837F27A}" type="slidenum">
              <a:rPr lang="en-US" smtClean="0"/>
              <a:pPr/>
              <a:t>‹#›</a:t>
            </a:fld>
            <a:endParaRPr lang="en-US"/>
          </a:p>
        </p:txBody>
      </p:sp>
      <p:pic>
        <p:nvPicPr>
          <p:cNvPr id="8" name="Picture 7">
            <a:extLst>
              <a:ext uri="{FF2B5EF4-FFF2-40B4-BE49-F238E27FC236}">
                <a16:creationId xmlns:a16="http://schemas.microsoft.com/office/drawing/2014/main" id="{BAA0BC9E-56DC-0843-B47D-AD70BBA6C9BF}"/>
              </a:ext>
            </a:extLst>
          </p:cNvPr>
          <p:cNvPicPr>
            <a:picLocks noChangeAspect="1"/>
          </p:cNvPicPr>
          <p:nvPr userDrawn="1"/>
        </p:nvPicPr>
        <p:blipFill>
          <a:blip r:embed="rId10"/>
          <a:stretch>
            <a:fillRect/>
          </a:stretch>
        </p:blipFill>
        <p:spPr>
          <a:xfrm>
            <a:off x="198383" y="6176963"/>
            <a:ext cx="2681451" cy="630929"/>
          </a:xfrm>
          <a:prstGeom prst="rect">
            <a:avLst/>
          </a:prstGeom>
        </p:spPr>
      </p:pic>
      <p:pic>
        <p:nvPicPr>
          <p:cNvPr id="9" name="Picture 8">
            <a:extLst>
              <a:ext uri="{FF2B5EF4-FFF2-40B4-BE49-F238E27FC236}">
                <a16:creationId xmlns:a16="http://schemas.microsoft.com/office/drawing/2014/main" id="{6BC121D8-6CE2-A44E-9947-C61E55586817}"/>
              </a:ext>
            </a:extLst>
          </p:cNvPr>
          <p:cNvPicPr>
            <a:picLocks noChangeAspect="1"/>
          </p:cNvPicPr>
          <p:nvPr userDrawn="1"/>
        </p:nvPicPr>
        <p:blipFill>
          <a:blip r:embed="rId11"/>
          <a:stretch>
            <a:fillRect/>
          </a:stretch>
        </p:blipFill>
        <p:spPr>
          <a:xfrm>
            <a:off x="10995537" y="300309"/>
            <a:ext cx="1092672" cy="868091"/>
          </a:xfrm>
          <a:prstGeom prst="rect">
            <a:avLst/>
          </a:prstGeom>
        </p:spPr>
      </p:pic>
    </p:spTree>
    <p:extLst>
      <p:ext uri="{BB962C8B-B14F-4D97-AF65-F5344CB8AC3E}">
        <p14:creationId xmlns:p14="http://schemas.microsoft.com/office/powerpoint/2010/main" val="116576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Lst>
  <p:hf hdr="0"/>
  <p:txStyles>
    <p:titleStyle>
      <a:lvl1pPr algn="l" defTabSz="914400" rtl="0" eaLnBrk="1" latinLnBrk="0" hangingPunct="1">
        <a:lnSpc>
          <a:spcPct val="90000"/>
        </a:lnSpc>
        <a:spcBef>
          <a:spcPct val="0"/>
        </a:spcBef>
        <a:buNone/>
        <a:defRPr sz="4000" b="0" i="0" kern="1200">
          <a:solidFill>
            <a:srgbClr val="17325D"/>
          </a:solidFill>
          <a:latin typeface="Orbitron"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mike@openhwgroup.org" TargetMode="External"/><Relationship Id="rId5" Type="http://schemas.openxmlformats.org/officeDocument/2006/relationships/hyperlink" Target="mailto:steve.richmond@silabs.com" TargetMode="External"/><Relationship Id="rId4" Type="http://schemas.openxmlformats.org/officeDocument/2006/relationships/hyperlink" Target="mailto:jingliangwang@futurewe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penhwgroup/core-v-docs/blob/master/TWG/MeetingPresentations/2020-09-07%20FORCE-RISCV%20ISG%20-%20statu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BFDB25F2-3D51-5A4B-B6F6-4F3CBB93652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58" t="34374" r="11111"/>
          <a:stretch/>
        </p:blipFill>
        <p:spPr>
          <a:xfrm>
            <a:off x="0" y="1"/>
            <a:ext cx="12192000" cy="4384559"/>
          </a:xfrm>
          <a:prstGeom prst="rect">
            <a:avLst/>
          </a:prstGeom>
          <a:ln>
            <a:noFill/>
          </a:ln>
          <a:effectLst>
            <a:reflection blurRad="330200" stA="45000" endPos="65000" dist="50800" dir="5400000" sy="-100000" algn="bl" rotWithShape="0"/>
            <a:softEdge rad="0"/>
          </a:effectLst>
        </p:spPr>
      </p:pic>
      <p:pic>
        <p:nvPicPr>
          <p:cNvPr id="41" name="Picture 40">
            <a:extLst>
              <a:ext uri="{FF2B5EF4-FFF2-40B4-BE49-F238E27FC236}">
                <a16:creationId xmlns:a16="http://schemas.microsoft.com/office/drawing/2014/main" id="{DABD8273-4A38-8348-A706-FA20F607DA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7" r="14497"/>
          <a:stretch/>
        </p:blipFill>
        <p:spPr>
          <a:xfrm>
            <a:off x="-1" y="457201"/>
            <a:ext cx="12192001" cy="2292889"/>
          </a:xfrm>
          <a:prstGeom prst="rect">
            <a:avLst/>
          </a:prstGeom>
        </p:spPr>
      </p:pic>
      <p:sp>
        <p:nvSpPr>
          <p:cNvPr id="42" name="Oval 41">
            <a:extLst>
              <a:ext uri="{FF2B5EF4-FFF2-40B4-BE49-F238E27FC236}">
                <a16:creationId xmlns:a16="http://schemas.microsoft.com/office/drawing/2014/main" id="{86EE7AF8-790F-B647-B45C-0213646C537D}"/>
              </a:ext>
            </a:extLst>
          </p:cNvPr>
          <p:cNvSpPr/>
          <p:nvPr/>
        </p:nvSpPr>
        <p:spPr>
          <a:xfrm>
            <a:off x="7752184" y="692696"/>
            <a:ext cx="2088232" cy="1800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B86AC7A-924A-2C4F-921C-C9AB735AA06C}"/>
              </a:ext>
            </a:extLst>
          </p:cNvPr>
          <p:cNvSpPr>
            <a:spLocks noGrp="1"/>
          </p:cNvSpPr>
          <p:nvPr>
            <p:ph type="ctrTitle"/>
          </p:nvPr>
        </p:nvSpPr>
        <p:spPr>
          <a:xfrm>
            <a:off x="790222" y="3474155"/>
            <a:ext cx="10563577" cy="962707"/>
          </a:xfrm>
        </p:spPr>
        <p:txBody>
          <a:bodyPr>
            <a:normAutofit fontScale="90000"/>
          </a:bodyPr>
          <a:lstStyle/>
          <a:p>
            <a:r>
              <a:rPr lang="en-US" dirty="0"/>
              <a:t>Verification Task Group</a:t>
            </a:r>
            <a:br>
              <a:rPr lang="en-US" dirty="0"/>
            </a:br>
            <a:r>
              <a:rPr lang="en-US" dirty="0"/>
              <a:t>September 24, 2020</a:t>
            </a:r>
            <a:endParaRPr lang="en-US" dirty="0">
              <a:solidFill>
                <a:srgbClr val="60A049"/>
              </a:solidFill>
            </a:endParaRPr>
          </a:p>
        </p:txBody>
      </p:sp>
      <p:sp>
        <p:nvSpPr>
          <p:cNvPr id="3" name="Text Placeholder 2">
            <a:extLst>
              <a:ext uri="{FF2B5EF4-FFF2-40B4-BE49-F238E27FC236}">
                <a16:creationId xmlns:a16="http://schemas.microsoft.com/office/drawing/2014/main" id="{6F956B2D-BE4E-E646-8EA4-AA679C18F3F6}"/>
              </a:ext>
            </a:extLst>
          </p:cNvPr>
          <p:cNvSpPr>
            <a:spLocks noGrp="1"/>
          </p:cNvSpPr>
          <p:nvPr>
            <p:ph type="subTitle" idx="1"/>
          </p:nvPr>
        </p:nvSpPr>
        <p:spPr>
          <a:xfrm>
            <a:off x="1524000" y="4483782"/>
            <a:ext cx="9144000" cy="1655762"/>
          </a:xfrm>
        </p:spPr>
        <p:txBody>
          <a:bodyPr>
            <a:normAutofit/>
          </a:bodyPr>
          <a:lstStyle/>
          <a:p>
            <a:r>
              <a:rPr lang="en-US" dirty="0"/>
              <a:t>Jingliang (Leo) Wang </a:t>
            </a:r>
            <a:r>
              <a:rPr lang="en-US" dirty="0">
                <a:hlinkClick r:id="rId4"/>
              </a:rPr>
              <a:t>jingliangwang@futurewei.com</a:t>
            </a:r>
            <a:endParaRPr lang="en-US" dirty="0"/>
          </a:p>
          <a:p>
            <a:r>
              <a:rPr lang="en-US" dirty="0"/>
              <a:t>Steve Richmond </a:t>
            </a:r>
            <a:r>
              <a:rPr lang="en-US" dirty="0">
                <a:hlinkClick r:id="rId5"/>
              </a:rPr>
              <a:t>steve.richmond@silabs.com</a:t>
            </a:r>
            <a:endParaRPr lang="en-US" dirty="0"/>
          </a:p>
          <a:p>
            <a:r>
              <a:rPr lang="en-US" dirty="0"/>
              <a:t>Mike Thompson </a:t>
            </a:r>
            <a:r>
              <a:rPr lang="en-US" dirty="0">
                <a:hlinkClick r:id="rId6"/>
              </a:rPr>
              <a:t>mike@openhwgroup.org</a:t>
            </a:r>
            <a:endParaRPr lang="en-US" dirty="0"/>
          </a:p>
          <a:p>
            <a:endParaRPr lang="en-US" dirty="0"/>
          </a:p>
          <a:p>
            <a:endParaRPr lang="en-US" dirty="0"/>
          </a:p>
          <a:p>
            <a:endParaRPr lang="en-US" dirty="0"/>
          </a:p>
          <a:p>
            <a:endParaRPr lang="en-US" dirty="0"/>
          </a:p>
        </p:txBody>
      </p:sp>
      <p:sp>
        <p:nvSpPr>
          <p:cNvPr id="46" name="Slide Number Placeholder 45">
            <a:extLst>
              <a:ext uri="{FF2B5EF4-FFF2-40B4-BE49-F238E27FC236}">
                <a16:creationId xmlns:a16="http://schemas.microsoft.com/office/drawing/2014/main" id="{2ABD6EC2-41BA-B443-B0B0-C9F81A52E4DE}"/>
              </a:ext>
            </a:extLst>
          </p:cNvPr>
          <p:cNvSpPr>
            <a:spLocks noGrp="1"/>
          </p:cNvSpPr>
          <p:nvPr>
            <p:ph type="sldNum" sz="quarter" idx="12"/>
          </p:nvPr>
        </p:nvSpPr>
        <p:spPr/>
        <p:txBody>
          <a:bodyPr/>
          <a:lstStyle/>
          <a:p>
            <a:fld id="{549DEEE6-291A-3B4C-87A2-0D3F8837F27A}" type="slidenum">
              <a:rPr lang="en-US" smtClean="0"/>
              <a:pPr/>
              <a:t>1</a:t>
            </a:fld>
            <a:endParaRPr lang="en-US"/>
          </a:p>
        </p:txBody>
      </p:sp>
      <p:pic>
        <p:nvPicPr>
          <p:cNvPr id="11" name="Picture 10">
            <a:extLst>
              <a:ext uri="{FF2B5EF4-FFF2-40B4-BE49-F238E27FC236}">
                <a16:creationId xmlns:a16="http://schemas.microsoft.com/office/drawing/2014/main" id="{157EE0D9-5109-5C49-BE8B-B7F2EE26B2F5}"/>
              </a:ext>
            </a:extLst>
          </p:cNvPr>
          <p:cNvPicPr>
            <a:picLocks noChangeAspect="1"/>
          </p:cNvPicPr>
          <p:nvPr/>
        </p:nvPicPr>
        <p:blipFill>
          <a:blip r:embed="rId7"/>
          <a:stretch>
            <a:fillRect/>
          </a:stretch>
        </p:blipFill>
        <p:spPr>
          <a:xfrm>
            <a:off x="7990892" y="920063"/>
            <a:ext cx="1610816" cy="1279739"/>
          </a:xfrm>
          <a:prstGeom prst="rect">
            <a:avLst/>
          </a:prstGeom>
        </p:spPr>
      </p:pic>
      <p:sp>
        <p:nvSpPr>
          <p:cNvPr id="2" name="Date Placeholder 1">
            <a:extLst>
              <a:ext uri="{FF2B5EF4-FFF2-40B4-BE49-F238E27FC236}">
                <a16:creationId xmlns:a16="http://schemas.microsoft.com/office/drawing/2014/main" id="{80ACB6C5-0C87-3C4F-B9A2-0F9B7CA156F4}"/>
              </a:ext>
            </a:extLst>
          </p:cNvPr>
          <p:cNvSpPr>
            <a:spLocks noGrp="1"/>
          </p:cNvSpPr>
          <p:nvPr>
            <p:ph type="dt" sz="half" idx="10"/>
          </p:nvPr>
        </p:nvSpPr>
        <p:spPr/>
        <p:txBody>
          <a:bodyPr/>
          <a:lstStyle/>
          <a:p>
            <a:r>
              <a:rPr lang="en-CA" dirty="0"/>
              <a:t>August 2020</a:t>
            </a:r>
            <a:endParaRPr lang="en-US" dirty="0"/>
          </a:p>
        </p:txBody>
      </p:sp>
      <p:sp>
        <p:nvSpPr>
          <p:cNvPr id="4" name="Footer Placeholder 3">
            <a:extLst>
              <a:ext uri="{FF2B5EF4-FFF2-40B4-BE49-F238E27FC236}">
                <a16:creationId xmlns:a16="http://schemas.microsoft.com/office/drawing/2014/main" id="{F2833728-553B-E249-ABA5-E6C657628D82}"/>
              </a:ext>
            </a:extLst>
          </p:cNvPr>
          <p:cNvSpPr>
            <a:spLocks noGrp="1"/>
          </p:cNvSpPr>
          <p:nvPr>
            <p:ph type="ftr" sz="quarter" idx="11"/>
          </p:nvPr>
        </p:nvSpPr>
        <p:spPr/>
        <p:txBody>
          <a:bodyPr/>
          <a:lstStyle/>
          <a:p>
            <a:r>
              <a:rPr lang="en-US"/>
              <a:t>© OpenHW Group</a:t>
            </a:r>
          </a:p>
        </p:txBody>
      </p:sp>
    </p:spTree>
    <p:extLst>
      <p:ext uri="{BB962C8B-B14F-4D97-AF65-F5344CB8AC3E}">
        <p14:creationId xmlns:p14="http://schemas.microsoft.com/office/powerpoint/2010/main" val="407798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B8CD-D812-4FC7-BFC2-790E57BE731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07DCE83-2493-4D31-89A0-10FDAE1A4143}"/>
              </a:ext>
            </a:extLst>
          </p:cNvPr>
          <p:cNvSpPr>
            <a:spLocks noGrp="1"/>
          </p:cNvSpPr>
          <p:nvPr>
            <p:ph idx="1"/>
          </p:nvPr>
        </p:nvSpPr>
        <p:spPr/>
        <p:txBody>
          <a:bodyPr/>
          <a:lstStyle/>
          <a:p>
            <a:r>
              <a:rPr lang="en-US" b="0" i="0" dirty="0">
                <a:solidFill>
                  <a:srgbClr val="3D3C40"/>
                </a:solidFill>
                <a:effectLst/>
                <a:latin typeface="Open Sans" panose="020B0606030504020204"/>
              </a:rPr>
              <a:t>The FORCE-RISCV ISG call to action</a:t>
            </a:r>
          </a:p>
          <a:p>
            <a:r>
              <a:rPr lang="en-US" dirty="0"/>
              <a:t>Review of FORCE-RISCV ISG Preliminary Project Launch Proposal</a:t>
            </a:r>
          </a:p>
          <a:p>
            <a:r>
              <a:rPr lang="en-US" b="0" i="0" dirty="0">
                <a:solidFill>
                  <a:srgbClr val="3D3C40"/>
                </a:solidFill>
                <a:effectLst/>
                <a:latin typeface="Open Sans" panose="020B0606030504020204"/>
              </a:rPr>
              <a:t>The definition of RTL Freeze for CORE-V IP</a:t>
            </a:r>
            <a:endParaRPr lang="en-US" dirty="0"/>
          </a:p>
          <a:p>
            <a:r>
              <a:rPr lang="en-US" dirty="0"/>
              <a:t>Open Issues</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1F44A190-D9E5-41A6-AC47-EE133A2DF32B}"/>
              </a:ext>
            </a:extLst>
          </p:cNvPr>
          <p:cNvSpPr>
            <a:spLocks noGrp="1"/>
          </p:cNvSpPr>
          <p:nvPr>
            <p:ph type="dt" sz="half" idx="10"/>
          </p:nvPr>
        </p:nvSpPr>
        <p:spPr/>
        <p:txBody>
          <a:bodyPr/>
          <a:lstStyle/>
          <a:p>
            <a:r>
              <a:rPr lang="en-CA" dirty="0"/>
              <a:t>August 2020</a:t>
            </a:r>
            <a:endParaRPr lang="en-US" dirty="0"/>
          </a:p>
        </p:txBody>
      </p:sp>
      <p:sp>
        <p:nvSpPr>
          <p:cNvPr id="5" name="Footer Placeholder 4">
            <a:extLst>
              <a:ext uri="{FF2B5EF4-FFF2-40B4-BE49-F238E27FC236}">
                <a16:creationId xmlns:a16="http://schemas.microsoft.com/office/drawing/2014/main" id="{220FAC55-A407-48D3-9E32-D4097E9C6380}"/>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80F3BE52-B702-4EF1-9025-7ED871DA705B}"/>
              </a:ext>
            </a:extLst>
          </p:cNvPr>
          <p:cNvSpPr>
            <a:spLocks noGrp="1"/>
          </p:cNvSpPr>
          <p:nvPr>
            <p:ph type="sldNum" sz="quarter" idx="12"/>
          </p:nvPr>
        </p:nvSpPr>
        <p:spPr/>
        <p:txBody>
          <a:bodyPr/>
          <a:lstStyle/>
          <a:p>
            <a:fld id="{549DEEE6-291A-3B4C-87A2-0D3F8837F27A}" type="slidenum">
              <a:rPr lang="en-US" smtClean="0"/>
              <a:t>2</a:t>
            </a:fld>
            <a:endParaRPr lang="en-US"/>
          </a:p>
        </p:txBody>
      </p:sp>
    </p:spTree>
    <p:extLst>
      <p:ext uri="{BB962C8B-B14F-4D97-AF65-F5344CB8AC3E}">
        <p14:creationId xmlns:p14="http://schemas.microsoft.com/office/powerpoint/2010/main" val="71858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A0B2-F1C1-4132-8A95-895360633D39}"/>
              </a:ext>
            </a:extLst>
          </p:cNvPr>
          <p:cNvSpPr>
            <a:spLocks noGrp="1"/>
          </p:cNvSpPr>
          <p:nvPr>
            <p:ph type="title"/>
          </p:nvPr>
        </p:nvSpPr>
        <p:spPr>
          <a:xfrm>
            <a:off x="595836" y="149445"/>
            <a:ext cx="10913806" cy="954142"/>
          </a:xfrm>
        </p:spPr>
        <p:txBody>
          <a:bodyPr>
            <a:normAutofit/>
          </a:bodyPr>
          <a:lstStyle/>
          <a:p>
            <a:r>
              <a:rPr lang="en-US" b="0" i="0" dirty="0">
                <a:solidFill>
                  <a:srgbClr val="3D3C40"/>
                </a:solidFill>
                <a:effectLst/>
                <a:latin typeface="Open Sans" panose="020B0606030504020204"/>
              </a:rPr>
              <a:t>The FORCE-RISCV ISG call to action</a:t>
            </a:r>
            <a:endParaRPr lang="en-US" dirty="0"/>
          </a:p>
        </p:txBody>
      </p:sp>
      <p:sp>
        <p:nvSpPr>
          <p:cNvPr id="3" name="Content Placeholder 2">
            <a:extLst>
              <a:ext uri="{FF2B5EF4-FFF2-40B4-BE49-F238E27FC236}">
                <a16:creationId xmlns:a16="http://schemas.microsoft.com/office/drawing/2014/main" id="{FF841DC9-7468-42DC-B388-1D68B77E00F2}"/>
              </a:ext>
            </a:extLst>
          </p:cNvPr>
          <p:cNvSpPr>
            <a:spLocks noGrp="1"/>
          </p:cNvSpPr>
          <p:nvPr>
            <p:ph idx="1"/>
          </p:nvPr>
        </p:nvSpPr>
        <p:spPr/>
        <p:txBody>
          <a:bodyPr>
            <a:normAutofit fontScale="92500" lnSpcReduction="10000"/>
          </a:bodyPr>
          <a:lstStyle/>
          <a:p>
            <a:pPr algn="l">
              <a:buFont typeface="Wingdings" panose="05000000000000000000" pitchFamily="2" charset="2"/>
              <a:buChar char="q"/>
            </a:pPr>
            <a:r>
              <a:rPr lang="en-US" dirty="0">
                <a:solidFill>
                  <a:srgbClr val="3D3C40"/>
                </a:solidFill>
                <a:latin typeface="Open Sans" panose="020B0606030504020204"/>
              </a:rPr>
              <a:t>You are invited to</a:t>
            </a:r>
            <a:r>
              <a:rPr lang="en-US" b="0" i="0" dirty="0">
                <a:solidFill>
                  <a:srgbClr val="3D3C40"/>
                </a:solidFill>
                <a:effectLst/>
                <a:latin typeface="Open Sans" panose="020B0606030504020204"/>
              </a:rPr>
              <a:t> participate in a proposed </a:t>
            </a:r>
            <a:r>
              <a:rPr lang="en-US" b="0" i="0" dirty="0" err="1">
                <a:solidFill>
                  <a:srgbClr val="3D3C40"/>
                </a:solidFill>
                <a:effectLst/>
                <a:latin typeface="Open Sans" panose="020B0606030504020204"/>
              </a:rPr>
              <a:t>OpenHW</a:t>
            </a:r>
            <a:r>
              <a:rPr lang="en-US" b="0" i="0" dirty="0">
                <a:solidFill>
                  <a:srgbClr val="3D3C40"/>
                </a:solidFill>
                <a:effectLst/>
                <a:latin typeface="Open Sans" panose="020B0606030504020204"/>
              </a:rPr>
              <a:t> project to enhance the FORCE-RISCV ISG to support 32-bit RISC-V. FORCE-RISCV ISG was recently contributed to </a:t>
            </a:r>
            <a:r>
              <a:rPr lang="en-US" b="0" i="0" dirty="0" err="1">
                <a:solidFill>
                  <a:srgbClr val="3D3C40"/>
                </a:solidFill>
                <a:effectLst/>
                <a:latin typeface="Open Sans" panose="020B0606030504020204"/>
              </a:rPr>
              <a:t>OpenHW</a:t>
            </a:r>
            <a:r>
              <a:rPr lang="en-US" b="0" i="0" dirty="0">
                <a:solidFill>
                  <a:srgbClr val="3D3C40"/>
                </a:solidFill>
                <a:effectLst/>
                <a:latin typeface="Open Sans" panose="020B0606030504020204"/>
              </a:rPr>
              <a:t> by Futurewei Technologies, and currently supports 64 bit RISC-V.</a:t>
            </a:r>
          </a:p>
          <a:p>
            <a:pPr algn="l">
              <a:buFont typeface="Wingdings" panose="05000000000000000000" pitchFamily="2" charset="2"/>
              <a:buChar char="q"/>
            </a:pPr>
            <a:r>
              <a:rPr lang="en-US" b="0" i="0" dirty="0">
                <a:solidFill>
                  <a:srgbClr val="3D3C40"/>
                </a:solidFill>
                <a:effectLst/>
                <a:latin typeface="Open Sans" panose="020B0606030504020204"/>
              </a:rPr>
              <a:t>We believe this project will benefit </a:t>
            </a:r>
            <a:r>
              <a:rPr lang="en-US" b="0" i="0" dirty="0" err="1">
                <a:solidFill>
                  <a:srgbClr val="3D3C40"/>
                </a:solidFill>
                <a:effectLst/>
                <a:latin typeface="Open Sans" panose="020B0606030504020204"/>
              </a:rPr>
              <a:t>OpenHW</a:t>
            </a:r>
            <a:r>
              <a:rPr lang="en-US" b="0" i="0" dirty="0">
                <a:solidFill>
                  <a:srgbClr val="3D3C40"/>
                </a:solidFill>
                <a:effectLst/>
                <a:latin typeface="Open Sans" panose="020B0606030504020204"/>
              </a:rPr>
              <a:t> CPU verification and the ecosystem as a whole. You can be involved as follows: </a:t>
            </a:r>
          </a:p>
          <a:p>
            <a:pPr lvl="1">
              <a:buFont typeface="Courier New" panose="02070309020205020404" pitchFamily="49" charset="0"/>
              <a:buChar char="o"/>
            </a:pPr>
            <a:r>
              <a:rPr lang="en-US" b="0" i="0" dirty="0">
                <a:solidFill>
                  <a:srgbClr val="3D3C40"/>
                </a:solidFill>
                <a:effectLst/>
                <a:latin typeface="Open Sans" panose="020B0606030504020204"/>
              </a:rPr>
              <a:t>Setting requirements and feature requests</a:t>
            </a:r>
          </a:p>
          <a:p>
            <a:pPr lvl="1">
              <a:buFont typeface="Courier New" panose="02070309020205020404" pitchFamily="49" charset="0"/>
              <a:buChar char="o"/>
            </a:pPr>
            <a:r>
              <a:rPr lang="en-US" b="0" i="0" dirty="0">
                <a:solidFill>
                  <a:srgbClr val="3D3C40"/>
                </a:solidFill>
                <a:effectLst/>
                <a:latin typeface="Open Sans" panose="020B0606030504020204"/>
              </a:rPr>
              <a:t>Help with ISG development. </a:t>
            </a:r>
          </a:p>
          <a:p>
            <a:pPr lvl="1">
              <a:buFont typeface="Courier New" panose="02070309020205020404" pitchFamily="49" charset="0"/>
              <a:buChar char="o"/>
            </a:pPr>
            <a:r>
              <a:rPr lang="en-US" b="0" i="0" dirty="0">
                <a:solidFill>
                  <a:srgbClr val="3D3C40"/>
                </a:solidFill>
                <a:effectLst/>
                <a:latin typeface="Open Sans" panose="020B0606030504020204"/>
              </a:rPr>
              <a:t>Help with ISG frontend test template and library development. </a:t>
            </a:r>
          </a:p>
          <a:p>
            <a:pPr lvl="1">
              <a:buFont typeface="Courier New" panose="02070309020205020404" pitchFamily="49" charset="0"/>
              <a:buChar char="o"/>
            </a:pPr>
            <a:r>
              <a:rPr lang="en-US" b="0" i="0" dirty="0">
                <a:solidFill>
                  <a:srgbClr val="3D3C40"/>
                </a:solidFill>
                <a:effectLst/>
                <a:latin typeface="Open Sans" panose="020B0606030504020204"/>
              </a:rPr>
              <a:t>Use FORCE-RISCV in </a:t>
            </a:r>
            <a:r>
              <a:rPr lang="en-US" b="0" i="0" dirty="0" err="1">
                <a:solidFill>
                  <a:srgbClr val="3D3C40"/>
                </a:solidFill>
                <a:effectLst/>
                <a:latin typeface="Open Sans" panose="020B0606030504020204"/>
              </a:rPr>
              <a:t>OpenHW</a:t>
            </a:r>
            <a:r>
              <a:rPr lang="en-US" b="0" i="0" dirty="0">
                <a:solidFill>
                  <a:srgbClr val="3D3C40"/>
                </a:solidFill>
                <a:effectLst/>
                <a:latin typeface="Open Sans" panose="020B0606030504020204"/>
              </a:rPr>
              <a:t> Group projects, develop test templates for verification purpose and provide feedback. </a:t>
            </a:r>
          </a:p>
          <a:p>
            <a:pPr>
              <a:buFont typeface="Wingdings" panose="05000000000000000000" pitchFamily="2" charset="2"/>
              <a:buChar char="q"/>
            </a:pPr>
            <a:r>
              <a:rPr lang="en-US" dirty="0">
                <a:solidFill>
                  <a:srgbClr val="3D3C40"/>
                </a:solidFill>
                <a:latin typeface="Open Sans" panose="020B0606030504020204"/>
              </a:rPr>
              <a:t>We would like to quickly identify potential </a:t>
            </a:r>
            <a:r>
              <a:rPr lang="en-US" dirty="0" err="1">
                <a:solidFill>
                  <a:srgbClr val="3D3C40"/>
                </a:solidFill>
                <a:latin typeface="Open Sans" panose="020B0606030504020204"/>
              </a:rPr>
              <a:t>OpenHW</a:t>
            </a:r>
            <a:r>
              <a:rPr lang="en-US" dirty="0">
                <a:solidFill>
                  <a:srgbClr val="3D3C40"/>
                </a:solidFill>
                <a:latin typeface="Open Sans" panose="020B0606030504020204"/>
              </a:rPr>
              <a:t> participants and present a plan to the TWG. </a:t>
            </a:r>
            <a:endParaRPr lang="en-US" dirty="0"/>
          </a:p>
        </p:txBody>
      </p:sp>
      <p:sp>
        <p:nvSpPr>
          <p:cNvPr id="4" name="Date Placeholder 3">
            <a:extLst>
              <a:ext uri="{FF2B5EF4-FFF2-40B4-BE49-F238E27FC236}">
                <a16:creationId xmlns:a16="http://schemas.microsoft.com/office/drawing/2014/main" id="{25C880AD-C016-4C66-A62E-A35E8A134151}"/>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560D801E-DF85-4809-9FF7-312E47AD12DE}"/>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219D7192-F5B7-426E-B175-A63E728FE695}"/>
              </a:ext>
            </a:extLst>
          </p:cNvPr>
          <p:cNvSpPr>
            <a:spLocks noGrp="1"/>
          </p:cNvSpPr>
          <p:nvPr>
            <p:ph type="sldNum" sz="quarter" idx="12"/>
          </p:nvPr>
        </p:nvSpPr>
        <p:spPr/>
        <p:txBody>
          <a:bodyPr/>
          <a:lstStyle/>
          <a:p>
            <a:fld id="{549DEEE6-291A-3B4C-87A2-0D3F8837F27A}" type="slidenum">
              <a:rPr lang="en-US" smtClean="0"/>
              <a:t>3</a:t>
            </a:fld>
            <a:endParaRPr lang="en-US"/>
          </a:p>
        </p:txBody>
      </p:sp>
    </p:spTree>
    <p:extLst>
      <p:ext uri="{BB962C8B-B14F-4D97-AF65-F5344CB8AC3E}">
        <p14:creationId xmlns:p14="http://schemas.microsoft.com/office/powerpoint/2010/main" val="74797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A0B2-F1C1-4132-8A95-895360633D39}"/>
              </a:ext>
            </a:extLst>
          </p:cNvPr>
          <p:cNvSpPr>
            <a:spLocks noGrp="1"/>
          </p:cNvSpPr>
          <p:nvPr>
            <p:ph type="title"/>
          </p:nvPr>
        </p:nvSpPr>
        <p:spPr>
          <a:xfrm>
            <a:off x="595836" y="149445"/>
            <a:ext cx="10913806" cy="954142"/>
          </a:xfrm>
        </p:spPr>
        <p:txBody>
          <a:bodyPr>
            <a:normAutofit/>
          </a:bodyPr>
          <a:lstStyle/>
          <a:p>
            <a:r>
              <a:rPr lang="en-US" dirty="0">
                <a:solidFill>
                  <a:srgbClr val="3D3C40"/>
                </a:solidFill>
                <a:latin typeface="Open Sans" panose="020B0606030504020204"/>
              </a:rPr>
              <a:t>FORCE-RISCV current status </a:t>
            </a:r>
          </a:p>
        </p:txBody>
      </p:sp>
      <p:sp>
        <p:nvSpPr>
          <p:cNvPr id="3" name="Content Placeholder 2">
            <a:extLst>
              <a:ext uri="{FF2B5EF4-FFF2-40B4-BE49-F238E27FC236}">
                <a16:creationId xmlns:a16="http://schemas.microsoft.com/office/drawing/2014/main" id="{FF841DC9-7468-42DC-B388-1D68B77E00F2}"/>
              </a:ext>
            </a:extLst>
          </p:cNvPr>
          <p:cNvSpPr>
            <a:spLocks noGrp="1"/>
          </p:cNvSpPr>
          <p:nvPr>
            <p:ph idx="1"/>
          </p:nvPr>
        </p:nvSpPr>
        <p:spPr/>
        <p:txBody>
          <a:bodyPr>
            <a:normAutofit fontScale="92500" lnSpcReduction="10000"/>
          </a:bodyPr>
          <a:lstStyle/>
          <a:p>
            <a:pPr algn="l">
              <a:buFont typeface="Wingdings" panose="05000000000000000000" pitchFamily="2" charset="2"/>
              <a:buChar char="q"/>
            </a:pPr>
            <a:r>
              <a:rPr lang="en-US" b="0" i="0" dirty="0">
                <a:solidFill>
                  <a:srgbClr val="3D3C40"/>
                </a:solidFill>
                <a:effectLst/>
                <a:latin typeface="Open Sans" panose="020B0606030504020204"/>
              </a:rPr>
              <a:t>The current state and strengths of FORCE-RISCV has been presented to the TWG on 09/07/2020, the slides are available here: </a:t>
            </a:r>
            <a:r>
              <a:rPr lang="en-US" b="0" i="0" u="none" strike="noStrike" dirty="0">
                <a:solidFill>
                  <a:srgbClr val="2389D7"/>
                </a:solidFill>
                <a:effectLst/>
                <a:latin typeface="Open Sans" panose="020B0606030504020204"/>
                <a:hlinkClick r:id="rId2"/>
              </a:rPr>
              <a:t>https://github.com/openhwgroup/core-v-docs/blob/master/TWG/MeetingPresentations/2020-09-07%20FORCE-RISCV%20ISG%20-%20status.pdf</a:t>
            </a:r>
            <a:r>
              <a:rPr lang="en-US" b="0" i="0" dirty="0">
                <a:solidFill>
                  <a:srgbClr val="3D3C40"/>
                </a:solidFill>
                <a:effectLst/>
                <a:latin typeface="Open Sans" panose="020B0606030504020204"/>
              </a:rPr>
              <a:t> </a:t>
            </a:r>
          </a:p>
          <a:p>
            <a:pPr algn="l">
              <a:buFont typeface="Wingdings" panose="05000000000000000000" pitchFamily="2" charset="2"/>
              <a:buChar char="q"/>
            </a:pPr>
            <a:r>
              <a:rPr lang="en-US" b="1" i="0" dirty="0">
                <a:solidFill>
                  <a:srgbClr val="3D3C40"/>
                </a:solidFill>
                <a:effectLst/>
                <a:latin typeface="Open Sans" panose="020B0606030504020204"/>
              </a:rPr>
              <a:t>Features and status:</a:t>
            </a:r>
            <a:r>
              <a:rPr lang="en-US" b="0" i="0" dirty="0">
                <a:solidFill>
                  <a:srgbClr val="3D3C40"/>
                </a:solidFill>
                <a:effectLst/>
                <a:latin typeface="Open Sans" panose="020B0606030504020204"/>
              </a:rPr>
              <a:t> • FORCE-RISCV is a powerful verification tool for RISC-V based CPU design, currently supports 64-bit version of RISC-V with RV64I, M, A, </a:t>
            </a:r>
            <a:r>
              <a:rPr lang="en-US" b="0" i="0" dirty="0" err="1">
                <a:solidFill>
                  <a:srgbClr val="3D3C40"/>
                </a:solidFill>
                <a:effectLst/>
                <a:latin typeface="Open Sans" panose="020B0606030504020204"/>
              </a:rPr>
              <a:t>Zicsr</a:t>
            </a:r>
            <a:r>
              <a:rPr lang="en-US" b="0" i="0" dirty="0">
                <a:solidFill>
                  <a:srgbClr val="3D3C40"/>
                </a:solidFill>
                <a:effectLst/>
                <a:latin typeface="Open Sans" panose="020B0606030504020204"/>
              </a:rPr>
              <a:t>, F, D, C extensions, Machine, Supervisor, User modes, dynamic ISS interaction, dynamic Virtual Memory management, loops, configurable state transition, powerful and extensible Python scriptable test template writing framework etc. Vector extension 0.9 support, full paging exception control and advanced memory sub-system verification features are in the work and nearly finished. </a:t>
            </a:r>
            <a:endParaRPr lang="en-US" dirty="0"/>
          </a:p>
        </p:txBody>
      </p:sp>
      <p:sp>
        <p:nvSpPr>
          <p:cNvPr id="4" name="Date Placeholder 3">
            <a:extLst>
              <a:ext uri="{FF2B5EF4-FFF2-40B4-BE49-F238E27FC236}">
                <a16:creationId xmlns:a16="http://schemas.microsoft.com/office/drawing/2014/main" id="{25C880AD-C016-4C66-A62E-A35E8A134151}"/>
              </a:ext>
            </a:extLst>
          </p:cNvPr>
          <p:cNvSpPr>
            <a:spLocks noGrp="1"/>
          </p:cNvSpPr>
          <p:nvPr>
            <p:ph type="dt" sz="half" idx="10"/>
          </p:nvPr>
        </p:nvSpPr>
        <p:spPr/>
        <p:txBody>
          <a:bodyPr/>
          <a:lstStyle/>
          <a:p>
            <a:r>
              <a:rPr lang="en-CA"/>
              <a:t>May 2020</a:t>
            </a:r>
            <a:endParaRPr lang="en-US"/>
          </a:p>
        </p:txBody>
      </p:sp>
      <p:sp>
        <p:nvSpPr>
          <p:cNvPr id="5" name="Footer Placeholder 4">
            <a:extLst>
              <a:ext uri="{FF2B5EF4-FFF2-40B4-BE49-F238E27FC236}">
                <a16:creationId xmlns:a16="http://schemas.microsoft.com/office/drawing/2014/main" id="{560D801E-DF85-4809-9FF7-312E47AD12DE}"/>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219D7192-F5B7-426E-B175-A63E728FE695}"/>
              </a:ext>
            </a:extLst>
          </p:cNvPr>
          <p:cNvSpPr>
            <a:spLocks noGrp="1"/>
          </p:cNvSpPr>
          <p:nvPr>
            <p:ph type="sldNum" sz="quarter" idx="12"/>
          </p:nvPr>
        </p:nvSpPr>
        <p:spPr/>
        <p:txBody>
          <a:bodyPr/>
          <a:lstStyle/>
          <a:p>
            <a:fld id="{549DEEE6-291A-3B4C-87A2-0D3F8837F27A}" type="slidenum">
              <a:rPr lang="en-US" smtClean="0"/>
              <a:t>4</a:t>
            </a:fld>
            <a:endParaRPr lang="en-US"/>
          </a:p>
        </p:txBody>
      </p:sp>
    </p:spTree>
    <p:extLst>
      <p:ext uri="{BB962C8B-B14F-4D97-AF65-F5344CB8AC3E}">
        <p14:creationId xmlns:p14="http://schemas.microsoft.com/office/powerpoint/2010/main" val="115964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E8B7-4DDC-4C7E-A070-FB3A0155F0EE}"/>
              </a:ext>
            </a:extLst>
          </p:cNvPr>
          <p:cNvSpPr>
            <a:spLocks noGrp="1"/>
          </p:cNvSpPr>
          <p:nvPr>
            <p:ph type="title"/>
          </p:nvPr>
        </p:nvSpPr>
        <p:spPr/>
        <p:txBody>
          <a:bodyPr/>
          <a:lstStyle/>
          <a:p>
            <a:r>
              <a:rPr lang="en-US" dirty="0"/>
              <a:t>FORCE-RISCV Strengths</a:t>
            </a:r>
          </a:p>
        </p:txBody>
      </p:sp>
      <p:sp>
        <p:nvSpPr>
          <p:cNvPr id="3" name="Content Placeholder 2">
            <a:extLst>
              <a:ext uri="{FF2B5EF4-FFF2-40B4-BE49-F238E27FC236}">
                <a16:creationId xmlns:a16="http://schemas.microsoft.com/office/drawing/2014/main" id="{EC16DBDD-81BE-4319-9255-103082DCC790}"/>
              </a:ext>
            </a:extLst>
          </p:cNvPr>
          <p:cNvSpPr>
            <a:spLocks noGrp="1"/>
          </p:cNvSpPr>
          <p:nvPr>
            <p:ph idx="1"/>
          </p:nvPr>
        </p:nvSpPr>
        <p:spPr/>
        <p:txBody>
          <a:bodyPr>
            <a:normAutofit/>
          </a:bodyPr>
          <a:lstStyle/>
          <a:p>
            <a:pPr marL="0" indent="0">
              <a:buNone/>
            </a:pPr>
            <a:r>
              <a:rPr lang="en-US" b="1" i="0" dirty="0">
                <a:solidFill>
                  <a:srgbClr val="3D3C40"/>
                </a:solidFill>
                <a:effectLst/>
                <a:latin typeface="Open Sans" panose="020B0606030504020204"/>
              </a:rPr>
              <a:t>The following strengths of FORCE-RISCV are in comparison to other open source ISGs where FORCE-RISCV does it better, if we implement support for 32-bit RISC-V, your 32-bit RISC-V design will also benefit from the high-quality test generation.</a:t>
            </a:r>
            <a:r>
              <a:rPr lang="en-US" b="0" i="0" dirty="0">
                <a:solidFill>
                  <a:srgbClr val="3D3C40"/>
                </a:solidFill>
                <a:effectLst/>
                <a:latin typeface="Open Sans" panose="020B0606030504020204"/>
              </a:rPr>
              <a:t> </a:t>
            </a:r>
          </a:p>
          <a:p>
            <a:pPr lvl="1">
              <a:buFont typeface="Wingdings" panose="05000000000000000000" pitchFamily="2" charset="2"/>
              <a:buChar char="q"/>
            </a:pPr>
            <a:r>
              <a:rPr lang="en-US" b="0" i="0" dirty="0">
                <a:solidFill>
                  <a:srgbClr val="3D3C40"/>
                </a:solidFill>
                <a:effectLst/>
                <a:latin typeface="Open Sans" panose="020B0606030504020204"/>
              </a:rPr>
              <a:t>High degree of test configurability via extensive Python front-end APIs.</a:t>
            </a:r>
          </a:p>
          <a:p>
            <a:pPr lvl="1">
              <a:buFont typeface="Wingdings" panose="05000000000000000000" pitchFamily="2" charset="2"/>
              <a:buChar char="q"/>
            </a:pPr>
            <a:r>
              <a:rPr lang="en-US" b="0" i="0" dirty="0">
                <a:solidFill>
                  <a:srgbClr val="3D3C40"/>
                </a:solidFill>
                <a:effectLst/>
                <a:latin typeface="Open Sans" panose="020B0606030504020204"/>
              </a:rPr>
              <a:t>High quality of randomness with generate-and-step using the linked ISS library, able to achieve high density of interesting test features and reach high micro-architecture coverage requirements. </a:t>
            </a:r>
          </a:p>
          <a:p>
            <a:pPr lvl="1">
              <a:buFont typeface="Wingdings" panose="05000000000000000000" pitchFamily="2" charset="2"/>
              <a:buChar char="q"/>
            </a:pPr>
            <a:r>
              <a:rPr lang="en-US" b="0" i="0" dirty="0">
                <a:solidFill>
                  <a:srgbClr val="3D3C40"/>
                </a:solidFill>
                <a:effectLst/>
                <a:latin typeface="Open Sans" panose="020B0606030504020204"/>
              </a:rPr>
              <a:t>Generates ELF files directly, no dependency on external toolchain compilation, simplifies the simulation work-flow. </a:t>
            </a:r>
          </a:p>
          <a:p>
            <a:pPr lvl="1">
              <a:buFont typeface="Wingdings" panose="05000000000000000000" pitchFamily="2" charset="2"/>
              <a:buChar char="q"/>
            </a:pPr>
            <a:r>
              <a:rPr lang="en-US" b="0" i="0" dirty="0">
                <a:solidFill>
                  <a:srgbClr val="3D3C40"/>
                </a:solidFill>
                <a:effectLst/>
                <a:latin typeface="Open Sans" panose="020B0606030504020204"/>
              </a:rPr>
              <a:t>Great test generation speed, able to scale well for heavy MP/MT processor verification. Due to the origin of FORCE-RISCV from server-class CPU projects.</a:t>
            </a:r>
            <a:endParaRPr lang="en-US" dirty="0"/>
          </a:p>
          <a:p>
            <a:pPr lvl="1"/>
            <a:endParaRPr lang="en-US" dirty="0"/>
          </a:p>
          <a:p>
            <a:pPr marL="0" indent="0">
              <a:buNone/>
            </a:pPr>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05BB53A4-AA2E-41D5-B0A2-134E0E5ACFAE}"/>
              </a:ext>
            </a:extLst>
          </p:cNvPr>
          <p:cNvSpPr>
            <a:spLocks noGrp="1"/>
          </p:cNvSpPr>
          <p:nvPr>
            <p:ph type="dt" sz="half" idx="10"/>
          </p:nvPr>
        </p:nvSpPr>
        <p:spPr/>
        <p:txBody>
          <a:bodyPr/>
          <a:lstStyle/>
          <a:p>
            <a:r>
              <a:rPr lang="en-CA" dirty="0"/>
              <a:t>August 2020</a:t>
            </a:r>
            <a:endParaRPr lang="en-US" dirty="0"/>
          </a:p>
        </p:txBody>
      </p:sp>
      <p:sp>
        <p:nvSpPr>
          <p:cNvPr id="5" name="Footer Placeholder 4">
            <a:extLst>
              <a:ext uri="{FF2B5EF4-FFF2-40B4-BE49-F238E27FC236}">
                <a16:creationId xmlns:a16="http://schemas.microsoft.com/office/drawing/2014/main" id="{0F5DF284-8C04-4C7A-86D6-4FFB6B3B5F2B}"/>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9AEA057D-B129-4AD8-BE34-3C2ACAA28A1B}"/>
              </a:ext>
            </a:extLst>
          </p:cNvPr>
          <p:cNvSpPr>
            <a:spLocks noGrp="1"/>
          </p:cNvSpPr>
          <p:nvPr>
            <p:ph type="sldNum" sz="quarter" idx="12"/>
          </p:nvPr>
        </p:nvSpPr>
        <p:spPr/>
        <p:txBody>
          <a:bodyPr/>
          <a:lstStyle/>
          <a:p>
            <a:fld id="{549DEEE6-291A-3B4C-87A2-0D3F8837F27A}" type="slidenum">
              <a:rPr lang="en-US" smtClean="0"/>
              <a:t>5</a:t>
            </a:fld>
            <a:endParaRPr lang="en-US"/>
          </a:p>
        </p:txBody>
      </p:sp>
    </p:spTree>
    <p:extLst>
      <p:ext uri="{BB962C8B-B14F-4D97-AF65-F5344CB8AC3E}">
        <p14:creationId xmlns:p14="http://schemas.microsoft.com/office/powerpoint/2010/main" val="237213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2A15-1783-4054-961C-20F33E2EA87F}"/>
              </a:ext>
            </a:extLst>
          </p:cNvPr>
          <p:cNvSpPr>
            <a:spLocks noGrp="1"/>
          </p:cNvSpPr>
          <p:nvPr>
            <p:ph type="title"/>
          </p:nvPr>
        </p:nvSpPr>
        <p:spPr>
          <a:xfrm>
            <a:off x="838200" y="230075"/>
            <a:ext cx="10157337" cy="873511"/>
          </a:xfrm>
        </p:spPr>
        <p:txBody>
          <a:bodyPr>
            <a:normAutofit fontScale="90000"/>
          </a:bodyPr>
          <a:lstStyle/>
          <a:p>
            <a:r>
              <a:rPr lang="en-US" dirty="0"/>
              <a:t>Review of FORCE-RISCV ISG Preliminary Project Launch Proposal</a:t>
            </a:r>
          </a:p>
        </p:txBody>
      </p:sp>
      <p:sp>
        <p:nvSpPr>
          <p:cNvPr id="11" name="Content Placeholder 10">
            <a:extLst>
              <a:ext uri="{FF2B5EF4-FFF2-40B4-BE49-F238E27FC236}">
                <a16:creationId xmlns:a16="http://schemas.microsoft.com/office/drawing/2014/main" id="{44DE1419-1957-471C-B7C4-C606AA8D0AB2}"/>
              </a:ext>
            </a:extLst>
          </p:cNvPr>
          <p:cNvSpPr>
            <a:spLocks noGrp="1"/>
          </p:cNvSpPr>
          <p:nvPr>
            <p:ph idx="1"/>
          </p:nvPr>
        </p:nvSpPr>
        <p:spPr/>
        <p:txBody>
          <a:bodyPr/>
          <a:lstStyle/>
          <a:p>
            <a:pPr lvl="1"/>
            <a:r>
              <a:rPr lang="en-US" dirty="0"/>
              <a:t>The ISG software has already been implemented and usable for 64-bit RISC-V design.</a:t>
            </a:r>
          </a:p>
          <a:p>
            <a:pPr lvl="1"/>
            <a:r>
              <a:rPr lang="en-US" dirty="0"/>
              <a:t>The support for 32-bit RISC-V is the center piece of the project proposal.</a:t>
            </a:r>
          </a:p>
          <a:p>
            <a:pPr lvl="1"/>
            <a:r>
              <a:rPr lang="en-US" dirty="0"/>
              <a:t>Review of the PPL draft.</a:t>
            </a:r>
          </a:p>
        </p:txBody>
      </p:sp>
      <p:sp>
        <p:nvSpPr>
          <p:cNvPr id="4" name="Date Placeholder 3">
            <a:extLst>
              <a:ext uri="{FF2B5EF4-FFF2-40B4-BE49-F238E27FC236}">
                <a16:creationId xmlns:a16="http://schemas.microsoft.com/office/drawing/2014/main" id="{F9E5F27E-A17B-428A-A501-3BBE534DC3E0}"/>
              </a:ext>
            </a:extLst>
          </p:cNvPr>
          <p:cNvSpPr>
            <a:spLocks noGrp="1"/>
          </p:cNvSpPr>
          <p:nvPr>
            <p:ph type="dt" sz="half" idx="10"/>
          </p:nvPr>
        </p:nvSpPr>
        <p:spPr/>
        <p:txBody>
          <a:bodyPr/>
          <a:lstStyle/>
          <a:p>
            <a:r>
              <a:rPr lang="en-CA" dirty="0"/>
              <a:t>August 2020</a:t>
            </a:r>
            <a:endParaRPr lang="en-US" dirty="0"/>
          </a:p>
        </p:txBody>
      </p:sp>
      <p:sp>
        <p:nvSpPr>
          <p:cNvPr id="5" name="Footer Placeholder 4">
            <a:extLst>
              <a:ext uri="{FF2B5EF4-FFF2-40B4-BE49-F238E27FC236}">
                <a16:creationId xmlns:a16="http://schemas.microsoft.com/office/drawing/2014/main" id="{5DE38F7F-8F85-4AC8-8FBA-DB6550826D66}"/>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5F7D80B4-2763-41BB-B833-B582E4BEA182}"/>
              </a:ext>
            </a:extLst>
          </p:cNvPr>
          <p:cNvSpPr>
            <a:spLocks noGrp="1"/>
          </p:cNvSpPr>
          <p:nvPr>
            <p:ph type="sldNum" sz="quarter" idx="12"/>
          </p:nvPr>
        </p:nvSpPr>
        <p:spPr/>
        <p:txBody>
          <a:bodyPr/>
          <a:lstStyle/>
          <a:p>
            <a:fld id="{549DEEE6-291A-3B4C-87A2-0D3F8837F27A}" type="slidenum">
              <a:rPr lang="en-US" smtClean="0"/>
              <a:t>6</a:t>
            </a:fld>
            <a:endParaRPr lang="en-US"/>
          </a:p>
        </p:txBody>
      </p:sp>
    </p:spTree>
    <p:extLst>
      <p:ext uri="{BB962C8B-B14F-4D97-AF65-F5344CB8AC3E}">
        <p14:creationId xmlns:p14="http://schemas.microsoft.com/office/powerpoint/2010/main" val="257799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A655-03C8-4BCB-8472-CC179B779A03}"/>
              </a:ext>
            </a:extLst>
          </p:cNvPr>
          <p:cNvSpPr>
            <a:spLocks noGrp="1"/>
          </p:cNvSpPr>
          <p:nvPr>
            <p:ph type="title"/>
          </p:nvPr>
        </p:nvSpPr>
        <p:spPr/>
        <p:txBody>
          <a:bodyPr>
            <a:normAutofit/>
          </a:bodyPr>
          <a:lstStyle/>
          <a:p>
            <a:r>
              <a:rPr lang="en-US" dirty="0"/>
              <a:t>The definition of RTL Freeze for CORE-V IP</a:t>
            </a:r>
          </a:p>
        </p:txBody>
      </p:sp>
      <p:sp>
        <p:nvSpPr>
          <p:cNvPr id="3" name="Content Placeholder 2">
            <a:extLst>
              <a:ext uri="{FF2B5EF4-FFF2-40B4-BE49-F238E27FC236}">
                <a16:creationId xmlns:a16="http://schemas.microsoft.com/office/drawing/2014/main" id="{D84942FF-E057-4356-92AD-295A16933671}"/>
              </a:ext>
            </a:extLst>
          </p:cNvPr>
          <p:cNvSpPr>
            <a:spLocks noGrp="1"/>
          </p:cNvSpPr>
          <p:nvPr>
            <p:ph idx="1"/>
          </p:nvPr>
        </p:nvSpPr>
        <p:spPr/>
        <p:txBody>
          <a:bodyPr/>
          <a:lstStyle/>
          <a:p>
            <a:pPr lvl="1"/>
            <a:r>
              <a:rPr lang="en-US" dirty="0"/>
              <a:t>Present by Mike.</a:t>
            </a:r>
          </a:p>
          <a:p>
            <a:pPr lvl="1"/>
            <a:endParaRPr lang="en-US" dirty="0"/>
          </a:p>
        </p:txBody>
      </p:sp>
      <p:sp>
        <p:nvSpPr>
          <p:cNvPr id="4" name="Date Placeholder 3">
            <a:extLst>
              <a:ext uri="{FF2B5EF4-FFF2-40B4-BE49-F238E27FC236}">
                <a16:creationId xmlns:a16="http://schemas.microsoft.com/office/drawing/2014/main" id="{B091AA40-CC57-444D-80DB-F8DB01CCA8AD}"/>
              </a:ext>
            </a:extLst>
          </p:cNvPr>
          <p:cNvSpPr>
            <a:spLocks noGrp="1"/>
          </p:cNvSpPr>
          <p:nvPr>
            <p:ph type="dt" sz="half" idx="10"/>
          </p:nvPr>
        </p:nvSpPr>
        <p:spPr/>
        <p:txBody>
          <a:bodyPr/>
          <a:lstStyle/>
          <a:p>
            <a:r>
              <a:rPr lang="en-CA" dirty="0"/>
              <a:t>August 2020</a:t>
            </a:r>
            <a:endParaRPr lang="en-US" dirty="0"/>
          </a:p>
        </p:txBody>
      </p:sp>
      <p:sp>
        <p:nvSpPr>
          <p:cNvPr id="5" name="Footer Placeholder 4">
            <a:extLst>
              <a:ext uri="{FF2B5EF4-FFF2-40B4-BE49-F238E27FC236}">
                <a16:creationId xmlns:a16="http://schemas.microsoft.com/office/drawing/2014/main" id="{5996C021-A215-4BD1-A112-E8C045F8F747}"/>
              </a:ext>
            </a:extLst>
          </p:cNvPr>
          <p:cNvSpPr>
            <a:spLocks noGrp="1"/>
          </p:cNvSpPr>
          <p:nvPr>
            <p:ph type="ftr" sz="quarter" idx="11"/>
          </p:nvPr>
        </p:nvSpPr>
        <p:spPr/>
        <p:txBody>
          <a:bodyPr/>
          <a:lstStyle/>
          <a:p>
            <a:r>
              <a:rPr lang="en-US"/>
              <a:t>© OpenHW Group</a:t>
            </a:r>
          </a:p>
        </p:txBody>
      </p:sp>
      <p:sp>
        <p:nvSpPr>
          <p:cNvPr id="6" name="Slide Number Placeholder 5">
            <a:extLst>
              <a:ext uri="{FF2B5EF4-FFF2-40B4-BE49-F238E27FC236}">
                <a16:creationId xmlns:a16="http://schemas.microsoft.com/office/drawing/2014/main" id="{D77ACA12-99A7-442C-A1C8-9AD08B3BCB62}"/>
              </a:ext>
            </a:extLst>
          </p:cNvPr>
          <p:cNvSpPr>
            <a:spLocks noGrp="1"/>
          </p:cNvSpPr>
          <p:nvPr>
            <p:ph type="sldNum" sz="quarter" idx="12"/>
          </p:nvPr>
        </p:nvSpPr>
        <p:spPr/>
        <p:txBody>
          <a:bodyPr/>
          <a:lstStyle/>
          <a:p>
            <a:fld id="{549DEEE6-291A-3B4C-87A2-0D3F8837F27A}" type="slidenum">
              <a:rPr lang="en-US" smtClean="0"/>
              <a:t>7</a:t>
            </a:fld>
            <a:endParaRPr lang="en-US"/>
          </a:p>
        </p:txBody>
      </p:sp>
    </p:spTree>
    <p:extLst>
      <p:ext uri="{BB962C8B-B14F-4D97-AF65-F5344CB8AC3E}">
        <p14:creationId xmlns:p14="http://schemas.microsoft.com/office/powerpoint/2010/main" val="329837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49B-A898-49DE-A3F0-D69F08A2F80F}"/>
              </a:ext>
            </a:extLst>
          </p:cNvPr>
          <p:cNvSpPr>
            <a:spLocks noGrp="1"/>
          </p:cNvSpPr>
          <p:nvPr>
            <p:ph type="title"/>
          </p:nvPr>
        </p:nvSpPr>
        <p:spPr/>
        <p:txBody>
          <a:bodyPr/>
          <a:lstStyle/>
          <a:p>
            <a:r>
              <a:rPr lang="en-US" dirty="0"/>
              <a:t>Open Issues</a:t>
            </a:r>
          </a:p>
        </p:txBody>
      </p:sp>
      <p:sp>
        <p:nvSpPr>
          <p:cNvPr id="5" name="Date Placeholder 4">
            <a:extLst>
              <a:ext uri="{FF2B5EF4-FFF2-40B4-BE49-F238E27FC236}">
                <a16:creationId xmlns:a16="http://schemas.microsoft.com/office/drawing/2014/main" id="{72690261-3B2B-4DB6-B7A6-CB0C7D21A322}"/>
              </a:ext>
            </a:extLst>
          </p:cNvPr>
          <p:cNvSpPr>
            <a:spLocks noGrp="1"/>
          </p:cNvSpPr>
          <p:nvPr>
            <p:ph type="dt" sz="half" idx="10"/>
          </p:nvPr>
        </p:nvSpPr>
        <p:spPr/>
        <p:txBody>
          <a:bodyPr/>
          <a:lstStyle/>
          <a:p>
            <a:r>
              <a:rPr lang="en-CA"/>
              <a:t>May 2020</a:t>
            </a:r>
            <a:endParaRPr lang="en-US"/>
          </a:p>
        </p:txBody>
      </p:sp>
      <p:sp>
        <p:nvSpPr>
          <p:cNvPr id="6" name="Footer Placeholder 5">
            <a:extLst>
              <a:ext uri="{FF2B5EF4-FFF2-40B4-BE49-F238E27FC236}">
                <a16:creationId xmlns:a16="http://schemas.microsoft.com/office/drawing/2014/main" id="{718382A3-D84F-469C-887D-AB64321B4313}"/>
              </a:ext>
            </a:extLst>
          </p:cNvPr>
          <p:cNvSpPr>
            <a:spLocks noGrp="1"/>
          </p:cNvSpPr>
          <p:nvPr>
            <p:ph type="ftr" sz="quarter" idx="11"/>
          </p:nvPr>
        </p:nvSpPr>
        <p:spPr/>
        <p:txBody>
          <a:bodyPr/>
          <a:lstStyle/>
          <a:p>
            <a:r>
              <a:rPr lang="en-US"/>
              <a:t>© OpenHW Group</a:t>
            </a:r>
          </a:p>
        </p:txBody>
      </p:sp>
      <p:sp>
        <p:nvSpPr>
          <p:cNvPr id="7" name="Slide Number Placeholder 6">
            <a:extLst>
              <a:ext uri="{FF2B5EF4-FFF2-40B4-BE49-F238E27FC236}">
                <a16:creationId xmlns:a16="http://schemas.microsoft.com/office/drawing/2014/main" id="{550123A6-0C5B-40DD-8ECF-FA9E43BBD8D2}"/>
              </a:ext>
            </a:extLst>
          </p:cNvPr>
          <p:cNvSpPr>
            <a:spLocks noGrp="1"/>
          </p:cNvSpPr>
          <p:nvPr>
            <p:ph type="sldNum" sz="quarter" idx="12"/>
          </p:nvPr>
        </p:nvSpPr>
        <p:spPr/>
        <p:txBody>
          <a:bodyPr/>
          <a:lstStyle/>
          <a:p>
            <a:fld id="{549DEEE6-291A-3B4C-87A2-0D3F8837F27A}" type="slidenum">
              <a:rPr lang="en-US" smtClean="0"/>
              <a:t>8</a:t>
            </a:fld>
            <a:endParaRPr lang="en-US"/>
          </a:p>
        </p:txBody>
      </p:sp>
      <p:sp>
        <p:nvSpPr>
          <p:cNvPr id="4" name="Content Placeholder 3">
            <a:extLst>
              <a:ext uri="{FF2B5EF4-FFF2-40B4-BE49-F238E27FC236}">
                <a16:creationId xmlns:a16="http://schemas.microsoft.com/office/drawing/2014/main" id="{C6AFF830-00D3-405F-B653-950DF016D797}"/>
              </a:ext>
            </a:extLst>
          </p:cNvPr>
          <p:cNvSpPr>
            <a:spLocks noGrp="1"/>
          </p:cNvSpPr>
          <p:nvPr>
            <p:ph sz="half" idx="1"/>
          </p:nvPr>
        </p:nvSpPr>
        <p:spPr>
          <a:xfrm>
            <a:off x="838200" y="1282973"/>
            <a:ext cx="10029496" cy="4893990"/>
          </a:xfrm>
        </p:spPr>
        <p:txBody>
          <a:bodyPr/>
          <a:lstStyle/>
          <a:p>
            <a:endParaRPr lang="en-US" dirty="0"/>
          </a:p>
        </p:txBody>
      </p:sp>
    </p:spTree>
    <p:extLst>
      <p:ext uri="{BB962C8B-B14F-4D97-AF65-F5344CB8AC3E}">
        <p14:creationId xmlns:p14="http://schemas.microsoft.com/office/powerpoint/2010/main" val="135765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838080" y="365040"/>
            <a:ext cx="10153080" cy="734040"/>
          </a:xfrm>
          <a:prstGeom prst="rect">
            <a:avLst/>
          </a:prstGeom>
          <a:noFill/>
          <a:ln>
            <a:noFill/>
          </a:ln>
        </p:spPr>
        <p:style>
          <a:lnRef idx="0">
            <a:scrgbClr r="0" g="0" b="0"/>
          </a:lnRef>
          <a:fillRef idx="0">
            <a:scrgbClr r="0" g="0" b="0"/>
          </a:fillRef>
          <a:effectRef idx="0">
            <a:scrgbClr r="0" g="0" b="0"/>
          </a:effectRef>
          <a:fontRef idx="minor"/>
        </p:style>
      </p:sp>
      <p:sp>
        <p:nvSpPr>
          <p:cNvPr id="332" name="CustomShape 2"/>
          <p:cNvSpPr/>
          <p:nvPr/>
        </p:nvSpPr>
        <p:spPr>
          <a:xfrm>
            <a:off x="838080" y="1240200"/>
            <a:ext cx="10511280" cy="493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en-CA" sz="1800" b="0" strike="noStrike" spc="-1">
              <a:latin typeface="Arial"/>
            </a:endParaRPr>
          </a:p>
          <a:p>
            <a:pPr>
              <a:lnSpc>
                <a:spcPct val="90000"/>
              </a:lnSpc>
              <a:spcBef>
                <a:spcPts val="1001"/>
              </a:spcBef>
            </a:pPr>
            <a:endParaRPr lang="en-CA" sz="1800" b="0" strike="noStrike" spc="-1">
              <a:latin typeface="Arial"/>
            </a:endParaRPr>
          </a:p>
          <a:p>
            <a:pPr>
              <a:lnSpc>
                <a:spcPct val="90000"/>
              </a:lnSpc>
              <a:spcBef>
                <a:spcPts val="1001"/>
              </a:spcBef>
            </a:pPr>
            <a:endParaRPr lang="en-CA" sz="1800" b="0" strike="noStrike" spc="-1">
              <a:latin typeface="Arial"/>
            </a:endParaRPr>
          </a:p>
          <a:p>
            <a:pPr algn="ctr">
              <a:lnSpc>
                <a:spcPct val="90000"/>
              </a:lnSpc>
              <a:spcBef>
                <a:spcPts val="1001"/>
              </a:spcBef>
            </a:pPr>
            <a:r>
              <a:rPr lang="en-CA" sz="8000" b="0" strike="noStrike" spc="-1">
                <a:solidFill>
                  <a:srgbClr val="3465A4"/>
                </a:solidFill>
                <a:latin typeface="Open Sans"/>
                <a:ea typeface="Open Sans"/>
              </a:rPr>
              <a:t>Thank You!</a:t>
            </a:r>
            <a:endParaRPr lang="en-CA" sz="8000" b="0" strike="noStrike" spc="-1">
              <a:latin typeface="Arial"/>
            </a:endParaRPr>
          </a:p>
          <a:p>
            <a:pPr marL="720000">
              <a:lnSpc>
                <a:spcPct val="90000"/>
              </a:lnSpc>
              <a:spcBef>
                <a:spcPts val="1001"/>
              </a:spcBef>
            </a:pPr>
            <a:endParaRPr lang="en-CA" sz="8000" b="0" strike="noStrike" spc="-1">
              <a:latin typeface="Arial"/>
            </a:endParaRPr>
          </a:p>
        </p:txBody>
      </p:sp>
      <p:sp>
        <p:nvSpPr>
          <p:cNvPr id="333" name="CustomShape 3"/>
          <p:cNvSpPr/>
          <p:nvPr/>
        </p:nvSpPr>
        <p:spPr>
          <a:xfrm>
            <a:off x="3355560" y="6354000"/>
            <a:ext cx="4110480" cy="36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CA" sz="1200" b="0" strike="noStrike" spc="-1">
                <a:solidFill>
                  <a:srgbClr val="5F5F5F"/>
                </a:solidFill>
                <a:latin typeface="Open Sans"/>
                <a:ea typeface="Open Sans"/>
              </a:rPr>
              <a:t>© OpenHW Group</a:t>
            </a:r>
            <a:endParaRPr lang="en-CA" sz="1200" b="0" strike="noStrike" spc="-1">
              <a:latin typeface="Arial"/>
            </a:endParaRPr>
          </a:p>
        </p:txBody>
      </p:sp>
      <p:sp>
        <p:nvSpPr>
          <p:cNvPr id="334" name="CustomShape 4"/>
          <p:cNvSpPr/>
          <p:nvPr/>
        </p:nvSpPr>
        <p:spPr>
          <a:xfrm>
            <a:off x="10867680" y="6356520"/>
            <a:ext cx="481680" cy="360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CAF5C39-C6B3-744D-BB4A-59EA49DC3C41}" vid="{3EEFDFA0-BE2E-264A-B142-F46166EF1F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8C505B1AAE7D419AB894FEEE880B76" ma:contentTypeVersion="10" ma:contentTypeDescription="Create a new document." ma:contentTypeScope="" ma:versionID="11dab3aeb3e4e19b70d557b0d97448a1">
  <xsd:schema xmlns:xsd="http://www.w3.org/2001/XMLSchema" xmlns:xs="http://www.w3.org/2001/XMLSchema" xmlns:p="http://schemas.microsoft.com/office/2006/metadata/properties" xmlns:ns3="fb3908a0-f967-4557-920f-c180f4124495" xmlns:ns4="869d3932-b26c-492e-a357-e19faa02bfd2" targetNamespace="http://schemas.microsoft.com/office/2006/metadata/properties" ma:root="true" ma:fieldsID="dbfc77ffe8a92f034453daf4b9fc7bcf" ns3:_="" ns4:_="">
    <xsd:import namespace="fb3908a0-f967-4557-920f-c180f4124495"/>
    <xsd:import namespace="869d3932-b26c-492e-a357-e19faa02bfd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3908a0-f967-4557-920f-c180f41244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d3932-b26c-492e-a357-e19faa02bfd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61CD25-DC17-41A6-8134-C6BA4764C6AF}">
  <ds:schemaRefs>
    <ds:schemaRef ds:uri="http://purl.org/dc/elements/1.1/"/>
    <ds:schemaRef ds:uri="http://schemas.microsoft.com/office/2006/metadata/properties"/>
    <ds:schemaRef ds:uri="http://schemas.microsoft.com/office/2006/documentManagement/types"/>
    <ds:schemaRef ds:uri="fb3908a0-f967-4557-920f-c180f4124495"/>
    <ds:schemaRef ds:uri="http://purl.org/dc/terms/"/>
    <ds:schemaRef ds:uri="http://schemas.openxmlformats.org/package/2006/metadata/core-properties"/>
    <ds:schemaRef ds:uri="http://purl.org/dc/dcmitype/"/>
    <ds:schemaRef ds:uri="http://schemas.microsoft.com/office/infopath/2007/PartnerControls"/>
    <ds:schemaRef ds:uri="869d3932-b26c-492e-a357-e19faa02bfd2"/>
    <ds:schemaRef ds:uri="http://www.w3.org/XML/1998/namespace"/>
  </ds:schemaRefs>
</ds:datastoreItem>
</file>

<file path=customXml/itemProps2.xml><?xml version="1.0" encoding="utf-8"?>
<ds:datastoreItem xmlns:ds="http://schemas.openxmlformats.org/officeDocument/2006/customXml" ds:itemID="{62B58162-6281-4E33-A05D-93B71D0C2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3908a0-f967-4557-920f-c180f4124495"/>
    <ds:schemaRef ds:uri="869d3932-b26c-492e-a357-e19faa02b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90040B-50B1-4EE1-9157-60862E0CE5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980</TotalTime>
  <Words>563</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Open Sans</vt:lpstr>
      <vt:lpstr>Orbitron</vt:lpstr>
      <vt:lpstr>Arial</vt:lpstr>
      <vt:lpstr>Calibri</vt:lpstr>
      <vt:lpstr>Courier New</vt:lpstr>
      <vt:lpstr>Wingdings</vt:lpstr>
      <vt:lpstr>Office Theme</vt:lpstr>
      <vt:lpstr>Verification Task Group September 24, 2020</vt:lpstr>
      <vt:lpstr>Outline</vt:lpstr>
      <vt:lpstr>The FORCE-RISCV ISG call to action</vt:lpstr>
      <vt:lpstr>FORCE-RISCV current status </vt:lpstr>
      <vt:lpstr>FORCE-RISCV Strengths</vt:lpstr>
      <vt:lpstr>Review of FORCE-RISCV ISG Preliminary Project Launch Proposal</vt:lpstr>
      <vt:lpstr>The definition of RTL Freeze for CORE-V IP</vt:lpstr>
      <vt:lpstr>Open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Task Group July 16, 2020</dc:title>
  <dc:creator>Steve Richmond</dc:creator>
  <cp:lastModifiedBy>Jingliang Wang</cp:lastModifiedBy>
  <cp:revision>56</cp:revision>
  <dcterms:created xsi:type="dcterms:W3CDTF">2020-07-16T14:11:26Z</dcterms:created>
  <dcterms:modified xsi:type="dcterms:W3CDTF">2020-09-24T03:27:25Z</dcterms:modified>
</cp:coreProperties>
</file>