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Orbitron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h2apfLs2v7pAMdMEUqyTFKDbTS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rbitron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regular.fntdata"/><Relationship Id="rId14" Type="http://schemas.openxmlformats.org/officeDocument/2006/relationships/font" Target="fonts/Orbitron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d9e5f2cb2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ed9e5f2cb2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ged9e5f2cb2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fbe4e03da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efbe4e03da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gefbe4e03da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2ab1e8e9c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f2ab1e8e9c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f2ab1e8e9c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2db9da938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f2db9da938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f2db9da938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2ab1e8e9c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f2ab1e8e9c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f2ab1e8e9c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2db9da938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f2db9da938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f2db9da938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2db9da938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f2db9da938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f2db9da938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25D"/>
              </a:buClr>
              <a:buSzPts val="6000"/>
              <a:buFont typeface="Orbitron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0A049"/>
              </a:buClr>
              <a:buSzPts val="2400"/>
              <a:buNone/>
              <a:defRPr b="1" i="0" sz="2400">
                <a:solidFill>
                  <a:srgbClr val="60A049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25"/>
          <p:cNvSpPr txBox="1"/>
          <p:nvPr>
            <p:ph idx="10" type="dt"/>
          </p:nvPr>
        </p:nvSpPr>
        <p:spPr>
          <a:xfrm>
            <a:off x="8368861" y="6356349"/>
            <a:ext cx="21782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11" type="ftr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2" type="sldNum"/>
          </p:nvPr>
        </p:nvSpPr>
        <p:spPr>
          <a:xfrm>
            <a:off x="10762592" y="6356350"/>
            <a:ext cx="5912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/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25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" type="body"/>
          </p:nvPr>
        </p:nvSpPr>
        <p:spPr>
          <a:xfrm>
            <a:off x="838200" y="1240221"/>
            <a:ext cx="10515600" cy="4936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0" type="dt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1" type="ftr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6"/>
          <p:cNvSpPr txBox="1"/>
          <p:nvPr>
            <p:ph idx="12" type="sldNum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 txBox="1"/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0" type="dt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1" type="ftr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2" type="sldNum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/>
          <p:nvPr>
            <p:ph idx="1" type="body"/>
          </p:nvPr>
        </p:nvSpPr>
        <p:spPr>
          <a:xfrm>
            <a:off x="448667" y="1355751"/>
            <a:ext cx="11294669" cy="48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b="1" sz="2400"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b="1" sz="2000"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b="1" sz="2000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b="1" sz="2000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b="1" sz="2000"/>
            </a:lvl5pPr>
            <a:lvl6pPr indent="-355600" lvl="5" marL="27432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sz="2000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b="1" sz="2000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b="1" sz="2000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b="1" sz="2000"/>
            </a:lvl9pPr>
          </a:lstStyle>
          <a:p/>
        </p:txBody>
      </p:sp>
      <p:sp>
        <p:nvSpPr>
          <p:cNvPr id="36" name="Google Shape;36;p28"/>
          <p:cNvSpPr txBox="1"/>
          <p:nvPr>
            <p:ph type="title"/>
          </p:nvPr>
        </p:nvSpPr>
        <p:spPr>
          <a:xfrm>
            <a:off x="181592" y="126792"/>
            <a:ext cx="11828835" cy="770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0" type="dt"/>
          </p:nvPr>
        </p:nvSpPr>
        <p:spPr>
          <a:xfrm>
            <a:off x="448675" y="6356369"/>
            <a:ext cx="3132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1" type="ftr"/>
          </p:nvPr>
        </p:nvSpPr>
        <p:spPr>
          <a:xfrm>
            <a:off x="4038601" y="635636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2" type="sldNum"/>
          </p:nvPr>
        </p:nvSpPr>
        <p:spPr>
          <a:xfrm>
            <a:off x="8610609" y="6356369"/>
            <a:ext cx="3132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25D"/>
              </a:buClr>
              <a:buSzPts val="3200"/>
              <a:buFont typeface="Orbitron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F5F5F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2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F5F5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4" name="Google Shape;44;p29"/>
          <p:cNvSpPr txBox="1"/>
          <p:nvPr>
            <p:ph idx="10" type="dt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9"/>
          <p:cNvSpPr txBox="1"/>
          <p:nvPr>
            <p:ph idx="11" type="ftr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9"/>
          <p:cNvSpPr txBox="1"/>
          <p:nvPr>
            <p:ph idx="12" type="sldNum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25D"/>
              </a:buClr>
              <a:buSzPts val="3200"/>
              <a:buFont typeface="Orbitron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3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F5F5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1" name="Google Shape;51;p30"/>
          <p:cNvSpPr txBox="1"/>
          <p:nvPr>
            <p:ph idx="10" type="dt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1" type="ftr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25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" type="body"/>
          </p:nvPr>
        </p:nvSpPr>
        <p:spPr>
          <a:xfrm rot="5400000">
            <a:off x="3627629" y="-1549208"/>
            <a:ext cx="4936742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10" type="dt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1"/>
          <p:cNvSpPr txBox="1"/>
          <p:nvPr>
            <p:ph idx="11" type="ftr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12" type="sldNum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25D"/>
              </a:buClr>
              <a:buSzPts val="4000"/>
              <a:buFont typeface="Orbitron"/>
              <a:buNone/>
              <a:defRPr b="0" i="0" sz="4000" u="none" cap="none" strike="noStrike">
                <a:solidFill>
                  <a:srgbClr val="17325D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838200" y="1240221"/>
            <a:ext cx="10515600" cy="4936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F5F5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0" type="dt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15" name="Google Shape;15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98383" y="6176963"/>
            <a:ext cx="2681451" cy="630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26667" y="136525"/>
            <a:ext cx="1140164" cy="8767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SLink-Protocol/S-Link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b="0" l="10458" r="11110" t="34374"/>
          <a:stretch/>
        </p:blipFill>
        <p:spPr>
          <a:xfrm>
            <a:off x="0" y="1"/>
            <a:ext cx="12192000" cy="4384559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65000" fadeDir="5400000" kx="0" rotWithShape="0" algn="bl" stA="45000" stPos="0" sy="-100000" ky="0"/>
          </a:effectLst>
        </p:spPr>
      </p:pic>
      <p:pic>
        <p:nvPicPr>
          <p:cNvPr id="65" name="Google Shape;65;p1"/>
          <p:cNvPicPr preferRelativeResize="0"/>
          <p:nvPr/>
        </p:nvPicPr>
        <p:blipFill rotWithShape="1">
          <a:blip r:embed="rId4">
            <a:alphaModFix/>
          </a:blip>
          <a:srcRect b="0" l="647" r="14497" t="0"/>
          <a:stretch/>
        </p:blipFill>
        <p:spPr>
          <a:xfrm>
            <a:off x="-1" y="457201"/>
            <a:ext cx="12192000" cy="229288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"/>
          <p:cNvSpPr/>
          <p:nvPr/>
        </p:nvSpPr>
        <p:spPr>
          <a:xfrm>
            <a:off x="7752184" y="692696"/>
            <a:ext cx="2088232" cy="18002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"/>
          <p:cNvSpPr txBox="1"/>
          <p:nvPr>
            <p:ph type="ctrTitle"/>
          </p:nvPr>
        </p:nvSpPr>
        <p:spPr>
          <a:xfrm>
            <a:off x="271600" y="3301598"/>
            <a:ext cx="11317500" cy="18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CA" sz="4000"/>
              <a:t> </a:t>
            </a:r>
            <a:r>
              <a:rPr b="1" lang="en-CA" sz="4000"/>
              <a:t>Die-to-Die Protocols Specs for Chiplet-based Systems</a:t>
            </a:r>
            <a:r>
              <a:rPr b="1" lang="en-CA" sz="4000"/>
              <a:t> </a:t>
            </a:r>
            <a:endParaRPr b="1" sz="40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i="1" lang="en-CA" sz="4000"/>
              <a:t>September, 2021</a:t>
            </a:r>
            <a:br>
              <a:rPr lang="en-CA" sz="5400"/>
            </a:br>
            <a:endParaRPr sz="5400"/>
          </a:p>
        </p:txBody>
      </p:sp>
      <p:sp>
        <p:nvSpPr>
          <p:cNvPr id="68" name="Google Shape;68;p1"/>
          <p:cNvSpPr txBox="1"/>
          <p:nvPr>
            <p:ph idx="1" type="subTitle"/>
          </p:nvPr>
        </p:nvSpPr>
        <p:spPr>
          <a:xfrm>
            <a:off x="760175" y="4606375"/>
            <a:ext cx="109563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4064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CA"/>
              <a:t>Davide Schiavone, Hanan Cohen, Denis Dutoit </a:t>
            </a:r>
            <a:endParaRPr/>
          </a:p>
          <a:p>
            <a:pPr indent="-4064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CA" sz="1600"/>
              <a:t>davide@openhwgroup.org, hcohen@wavious.com, denis.dutoit@cea.fr</a:t>
            </a:r>
            <a:endParaRPr sz="1600"/>
          </a:p>
          <a:p>
            <a:pPr indent="-4064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4064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4064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4064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69" name="Google Shape;69;p1"/>
          <p:cNvSpPr txBox="1"/>
          <p:nvPr>
            <p:ph idx="10" type="dt"/>
          </p:nvPr>
        </p:nvSpPr>
        <p:spPr>
          <a:xfrm>
            <a:off x="8368861" y="6356349"/>
            <a:ext cx="21782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/>
              <a:t>September 2021</a:t>
            </a:r>
            <a:endParaRPr/>
          </a:p>
        </p:txBody>
      </p:sp>
      <p:sp>
        <p:nvSpPr>
          <p:cNvPr id="70" name="Google Shape;70;p1"/>
          <p:cNvSpPr txBox="1"/>
          <p:nvPr>
            <p:ph idx="12" type="sldNum"/>
          </p:nvPr>
        </p:nvSpPr>
        <p:spPr>
          <a:xfrm>
            <a:off x="10762592" y="6356350"/>
            <a:ext cx="5912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71" name="Google Shape;7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46571" y="849374"/>
            <a:ext cx="1822586" cy="1401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23162" y="1135920"/>
            <a:ext cx="4102160" cy="91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d9e5f2cb2_0_7"/>
          <p:cNvSpPr txBox="1"/>
          <p:nvPr>
            <p:ph type="title"/>
          </p:nvPr>
        </p:nvSpPr>
        <p:spPr>
          <a:xfrm>
            <a:off x="838200" y="365125"/>
            <a:ext cx="101574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CA"/>
              <a:t>What we want to build</a:t>
            </a:r>
            <a:endParaRPr/>
          </a:p>
        </p:txBody>
      </p:sp>
      <p:sp>
        <p:nvSpPr>
          <p:cNvPr id="79" name="Google Shape;79;ged9e5f2cb2_0_7"/>
          <p:cNvSpPr txBox="1"/>
          <p:nvPr>
            <p:ph idx="1" type="body"/>
          </p:nvPr>
        </p:nvSpPr>
        <p:spPr>
          <a:xfrm>
            <a:off x="838200" y="1240225"/>
            <a:ext cx="6373500" cy="49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CA" sz="1800"/>
              <a:t>“We” </a:t>
            </a:r>
            <a:r>
              <a:rPr lang="en-CA" sz="1800"/>
              <a:t>includes as for now: Wavious, CEA, Thales, ETH Zurich, UC Santa Barbara, </a:t>
            </a:r>
            <a:r>
              <a:rPr b="1" lang="en-CA" sz="1800"/>
              <a:t>all WELCOME  </a:t>
            </a:r>
            <a:endParaRPr b="1"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CA" sz="1800"/>
              <a:t>M</a:t>
            </a:r>
            <a:r>
              <a:rPr lang="en-CA" sz="1800"/>
              <a:t>ultiCore </a:t>
            </a:r>
            <a:r>
              <a:rPr b="1" lang="en-CA" sz="1800"/>
              <a:t>A</a:t>
            </a:r>
            <a:r>
              <a:rPr lang="en-CA" sz="1800"/>
              <a:t>pplication-Class </a:t>
            </a:r>
            <a:r>
              <a:rPr b="1" lang="en-CA" sz="1800"/>
              <a:t>P</a:t>
            </a:r>
            <a:r>
              <a:rPr lang="en-CA" sz="1800"/>
              <a:t>rocessor Chipl</a:t>
            </a:r>
            <a:r>
              <a:rPr b="1" lang="en-CA" sz="1800"/>
              <a:t>et</a:t>
            </a:r>
            <a:r>
              <a:rPr lang="en-CA" sz="1800"/>
              <a:t>s</a:t>
            </a:r>
            <a:r>
              <a:rPr b="1" lang="en-CA" sz="1800"/>
              <a:t> (MAPET</a:t>
            </a:r>
            <a:r>
              <a:rPr lang="en-CA" sz="1800"/>
              <a:t>s</a:t>
            </a:r>
            <a:r>
              <a:rPr b="1" lang="en-CA" sz="1800"/>
              <a:t>)</a:t>
            </a:r>
            <a:endParaRPr b="1" sz="18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CA" sz="1800"/>
              <a:t>Chiplet-based systems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CA" sz="1800"/>
              <a:t>System-In-Package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CA" sz="1800"/>
              <a:t>Scalable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CA" sz="1800"/>
              <a:t>Higher Power Efficiency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CA" sz="1800"/>
              <a:t>Reduced Time-To-Market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CA" sz="1800"/>
              <a:t>Lower Cost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" name="Google Shape;80;ged9e5f2cb2_0_7"/>
          <p:cNvSpPr txBox="1"/>
          <p:nvPr>
            <p:ph idx="12" type="sldNum"/>
          </p:nvPr>
        </p:nvSpPr>
        <p:spPr>
          <a:xfrm>
            <a:off x="10867696" y="6356350"/>
            <a:ext cx="48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81" name="Google Shape;81;ged9e5f2cb2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100" y="1256125"/>
            <a:ext cx="4675499" cy="46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fbe4e03da_1_0"/>
          <p:cNvSpPr txBox="1"/>
          <p:nvPr>
            <p:ph type="title"/>
          </p:nvPr>
        </p:nvSpPr>
        <p:spPr>
          <a:xfrm>
            <a:off x="838200" y="365125"/>
            <a:ext cx="101574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CA"/>
              <a:t>What we have/have not yet</a:t>
            </a:r>
            <a:endParaRPr/>
          </a:p>
        </p:txBody>
      </p:sp>
      <p:sp>
        <p:nvSpPr>
          <p:cNvPr id="88" name="Google Shape;88;gefbe4e03da_1_0"/>
          <p:cNvSpPr txBox="1"/>
          <p:nvPr>
            <p:ph idx="1" type="body"/>
          </p:nvPr>
        </p:nvSpPr>
        <p:spPr>
          <a:xfrm>
            <a:off x="838200" y="1240225"/>
            <a:ext cx="6373500" cy="49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CA" sz="1800"/>
              <a:t>What is available today as open-source?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CA" sz="1800"/>
              <a:t>CVA6: Application-Class RISC-V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CA" sz="1800"/>
              <a:t>OpenPiton: multiple instances of CV64A6 connected with a P-Mesh NOC (goes off-chip)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CA" sz="1800"/>
              <a:t>What is missing?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CA" sz="1800"/>
              <a:t>A standard </a:t>
            </a:r>
            <a:r>
              <a:rPr b="1" lang="en-CA" sz="1800"/>
              <a:t>network-layer specification for Die-to-Die communication</a:t>
            </a:r>
            <a:endParaRPr b="1"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CA" sz="1800"/>
              <a:t>A standard </a:t>
            </a:r>
            <a:r>
              <a:rPr b="1" lang="en-CA" sz="1800"/>
              <a:t>link-layer specification for Die-to-Die communication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CA" sz="1800"/>
              <a:t>Relevant </a:t>
            </a:r>
            <a:r>
              <a:rPr b="1" lang="en-CA" sz="1800"/>
              <a:t>IPs </a:t>
            </a:r>
            <a:r>
              <a:rPr lang="en-CA" sz="1800"/>
              <a:t>to build the two above</a:t>
            </a:r>
            <a:endParaRPr sz="18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" name="Google Shape;89;gefbe4e03da_1_0"/>
          <p:cNvSpPr txBox="1"/>
          <p:nvPr>
            <p:ph idx="12" type="sldNum"/>
          </p:nvPr>
        </p:nvSpPr>
        <p:spPr>
          <a:xfrm>
            <a:off x="10867696" y="6356350"/>
            <a:ext cx="48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90" name="Google Shape;90;gefbe4e03da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7000" y="1103725"/>
            <a:ext cx="4533900" cy="533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gefbe4e03da_1_0"/>
          <p:cNvCxnSpPr/>
          <p:nvPr/>
        </p:nvCxnSpPr>
        <p:spPr>
          <a:xfrm>
            <a:off x="6725475" y="3992225"/>
            <a:ext cx="2915400" cy="49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gefbe4e03da_1_0"/>
          <p:cNvCxnSpPr/>
          <p:nvPr/>
        </p:nvCxnSpPr>
        <p:spPr>
          <a:xfrm>
            <a:off x="6129125" y="4721075"/>
            <a:ext cx="3578100" cy="43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2ab1e8e9c_0_16"/>
          <p:cNvSpPr txBox="1"/>
          <p:nvPr>
            <p:ph type="title"/>
          </p:nvPr>
        </p:nvSpPr>
        <p:spPr>
          <a:xfrm>
            <a:off x="838200" y="365125"/>
            <a:ext cx="101574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CA"/>
              <a:t>Project Concept</a:t>
            </a:r>
            <a:br>
              <a:rPr b="1" lang="en-CA"/>
            </a:br>
            <a:r>
              <a:rPr b="1" lang="en-CA"/>
              <a:t>Network Layer Spec</a:t>
            </a:r>
            <a:endParaRPr/>
          </a:p>
        </p:txBody>
      </p:sp>
      <p:sp>
        <p:nvSpPr>
          <p:cNvPr id="99" name="Google Shape;99;gf2ab1e8e9c_0_16"/>
          <p:cNvSpPr txBox="1"/>
          <p:nvPr>
            <p:ph idx="1" type="body"/>
          </p:nvPr>
        </p:nvSpPr>
        <p:spPr>
          <a:xfrm>
            <a:off x="838200" y="1240221"/>
            <a:ext cx="10515600" cy="49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CA" sz="2400"/>
              <a:t>A standard </a:t>
            </a:r>
            <a:r>
              <a:rPr b="1" lang="en-CA" sz="2400"/>
              <a:t>network-layer specification - </a:t>
            </a:r>
            <a:br>
              <a:rPr b="1" lang="en-CA" sz="2400"/>
            </a:br>
            <a:r>
              <a:rPr b="1" lang="en-CA" sz="2400"/>
              <a:t>Denis Dutoit, CEA</a:t>
            </a:r>
            <a:endParaRPr b="1" sz="2400"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CA" sz="2400"/>
              <a:t>Output: network layer specification</a:t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CA" sz="2400"/>
              <a:t>We want to define the protocol at Network layer for D2D communication that carries Transport level Network-On-Chip busses as AXI or P-Mesh to a network of Chiplets.</a:t>
            </a:r>
            <a:endParaRPr sz="2400"/>
          </a:p>
        </p:txBody>
      </p:sp>
      <p:sp>
        <p:nvSpPr>
          <p:cNvPr id="100" name="Google Shape;100;gf2ab1e8e9c_0_16"/>
          <p:cNvSpPr txBox="1"/>
          <p:nvPr>
            <p:ph idx="12" type="sldNum"/>
          </p:nvPr>
        </p:nvSpPr>
        <p:spPr>
          <a:xfrm>
            <a:off x="10867696" y="6356350"/>
            <a:ext cx="48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2db9da938_0_10"/>
          <p:cNvSpPr txBox="1"/>
          <p:nvPr>
            <p:ph type="title"/>
          </p:nvPr>
        </p:nvSpPr>
        <p:spPr>
          <a:xfrm>
            <a:off x="838200" y="365125"/>
            <a:ext cx="101574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CA"/>
              <a:t>Project Concept</a:t>
            </a:r>
            <a:br>
              <a:rPr b="1" lang="en-CA"/>
            </a:br>
            <a:r>
              <a:rPr b="1" lang="en-CA"/>
              <a:t>Network2Link Adapters</a:t>
            </a:r>
            <a:endParaRPr/>
          </a:p>
        </p:txBody>
      </p:sp>
      <p:sp>
        <p:nvSpPr>
          <p:cNvPr id="107" name="Google Shape;107;gf2db9da938_0_10"/>
          <p:cNvSpPr txBox="1"/>
          <p:nvPr>
            <p:ph idx="1" type="body"/>
          </p:nvPr>
        </p:nvSpPr>
        <p:spPr>
          <a:xfrm>
            <a:off x="838200" y="1240221"/>
            <a:ext cx="10515600" cy="49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CA" sz="2400"/>
              <a:t>A set of IPs to take </a:t>
            </a:r>
            <a:r>
              <a:rPr b="1" lang="en-CA" sz="2400"/>
              <a:t>network-layer packets to link-layer frames</a:t>
            </a:r>
            <a:br>
              <a:rPr b="1" lang="en-CA" sz="2400"/>
            </a:br>
            <a:r>
              <a:rPr b="1" lang="en-CA" sz="2400"/>
              <a:t>Denis Dutoit, CEA</a:t>
            </a:r>
            <a:endParaRPr b="1" sz="2400"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CA" sz="2400"/>
              <a:t>Output: </a:t>
            </a:r>
            <a:r>
              <a:rPr lang="en-CA" sz="2400"/>
              <a:t>TRL5 RTL IPs (can also be broken in several projects, one for TRL3 and one for TRL5)</a:t>
            </a:r>
            <a:endParaRPr sz="2400"/>
          </a:p>
        </p:txBody>
      </p:sp>
      <p:sp>
        <p:nvSpPr>
          <p:cNvPr id="108" name="Google Shape;108;gf2db9da938_0_10"/>
          <p:cNvSpPr txBox="1"/>
          <p:nvPr>
            <p:ph idx="12" type="sldNum"/>
          </p:nvPr>
        </p:nvSpPr>
        <p:spPr>
          <a:xfrm>
            <a:off x="10867696" y="6356350"/>
            <a:ext cx="48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2ab1e8e9c_0_30"/>
          <p:cNvSpPr txBox="1"/>
          <p:nvPr>
            <p:ph type="title"/>
          </p:nvPr>
        </p:nvSpPr>
        <p:spPr>
          <a:xfrm>
            <a:off x="838200" y="365125"/>
            <a:ext cx="101574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CA"/>
              <a:t>Project Concept</a:t>
            </a:r>
            <a:br>
              <a:rPr b="1" lang="en-CA"/>
            </a:br>
            <a:r>
              <a:rPr b="1" lang="en-CA"/>
              <a:t>Link Layer Spec</a:t>
            </a:r>
            <a:endParaRPr/>
          </a:p>
        </p:txBody>
      </p:sp>
      <p:sp>
        <p:nvSpPr>
          <p:cNvPr id="115" name="Google Shape;115;gf2ab1e8e9c_0_30"/>
          <p:cNvSpPr txBox="1"/>
          <p:nvPr>
            <p:ph idx="1" type="body"/>
          </p:nvPr>
        </p:nvSpPr>
        <p:spPr>
          <a:xfrm>
            <a:off x="838200" y="1240221"/>
            <a:ext cx="10515600" cy="49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CA" sz="2400"/>
              <a:t>A standard </a:t>
            </a:r>
            <a:r>
              <a:rPr b="1" lang="en-CA" sz="2400"/>
              <a:t>link-layer specification -</a:t>
            </a:r>
            <a:endParaRPr b="1" sz="24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CA" sz="2400"/>
              <a:t>Hanan Cohen, Wavious </a:t>
            </a:r>
            <a:endParaRPr b="1" sz="2400"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CA" sz="2400"/>
              <a:t>Output: link layer specification</a:t>
            </a:r>
            <a:endParaRPr sz="2400"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CA" sz="2400"/>
              <a:t>We want to define the protocol at Link layer for D2D communication that carries Network level packets to frames to be transmitted by the D2D PHYs as BoW, AIB, etc.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CA" sz="2400"/>
              <a:t>Focus on light weight, flexible and PHY agnostic implementation</a:t>
            </a:r>
            <a:endParaRPr sz="2400"/>
          </a:p>
          <a:p>
            <a:pPr indent="-38100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CA" sz="2400"/>
              <a:t>S-link (</a:t>
            </a:r>
            <a:r>
              <a:rPr lang="en-CA" sz="2400" u="sng">
                <a:solidFill>
                  <a:schemeClr val="hlink"/>
                </a:solidFill>
                <a:hlinkClick r:id="rId3"/>
              </a:rPr>
              <a:t>https://github.com/SLink-Protocol/S-Link</a:t>
            </a:r>
            <a:r>
              <a:rPr lang="en-CA" sz="2400"/>
              <a:t>) can be used as </a:t>
            </a:r>
            <a:r>
              <a:rPr lang="en-CA"/>
              <a:t>a reference.</a:t>
            </a:r>
            <a:r>
              <a:rPr lang="en-CA" sz="2400"/>
              <a:t> 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/>
          </a:p>
        </p:txBody>
      </p:sp>
      <p:sp>
        <p:nvSpPr>
          <p:cNvPr id="116" name="Google Shape;116;gf2ab1e8e9c_0_30"/>
          <p:cNvSpPr txBox="1"/>
          <p:nvPr>
            <p:ph idx="12" type="sldNum"/>
          </p:nvPr>
        </p:nvSpPr>
        <p:spPr>
          <a:xfrm>
            <a:off x="10867696" y="6356350"/>
            <a:ext cx="48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2db9da938_0_17"/>
          <p:cNvSpPr txBox="1"/>
          <p:nvPr>
            <p:ph type="title"/>
          </p:nvPr>
        </p:nvSpPr>
        <p:spPr>
          <a:xfrm>
            <a:off x="838200" y="365125"/>
            <a:ext cx="101574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CA"/>
              <a:t>Project Concept</a:t>
            </a:r>
            <a:br>
              <a:rPr b="1" lang="en-CA"/>
            </a:br>
            <a:r>
              <a:rPr b="1" lang="en-CA"/>
              <a:t>Link2PHY Adapters</a:t>
            </a:r>
            <a:endParaRPr/>
          </a:p>
        </p:txBody>
      </p:sp>
      <p:sp>
        <p:nvSpPr>
          <p:cNvPr id="123" name="Google Shape;123;gf2db9da938_0_17"/>
          <p:cNvSpPr txBox="1"/>
          <p:nvPr>
            <p:ph idx="1" type="body"/>
          </p:nvPr>
        </p:nvSpPr>
        <p:spPr>
          <a:xfrm>
            <a:off x="838200" y="1240221"/>
            <a:ext cx="10515600" cy="49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CA" sz="2400"/>
              <a:t>A set of IPs to take </a:t>
            </a:r>
            <a:r>
              <a:rPr b="1" lang="en-CA" sz="2400"/>
              <a:t>link</a:t>
            </a:r>
            <a:r>
              <a:rPr b="1" lang="en-CA" sz="2400"/>
              <a:t>-layer frames to </a:t>
            </a:r>
            <a:r>
              <a:rPr b="1" lang="en-CA" sz="2400"/>
              <a:t>physical transmissions</a:t>
            </a:r>
            <a:br>
              <a:rPr b="1" lang="en-CA" sz="2400"/>
            </a:br>
            <a:r>
              <a:rPr b="1" lang="en-CA" sz="2400"/>
              <a:t>Hanan Cohen, Wavious </a:t>
            </a:r>
            <a:endParaRPr b="1" sz="2400"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CA" sz="2400"/>
              <a:t>Output: TRL5 RTL IPs (can also be broken in several projects, one for TRL3 and one for TRL5) to adapt the link-layer to the PHY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CA" sz="2400"/>
              <a:t>Main targets for the PHY are BoW, AIB, LVDS, GPIOs</a:t>
            </a:r>
            <a:endParaRPr sz="2400"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-CA"/>
              <a:t>Other targets?</a:t>
            </a:r>
            <a:endParaRPr sz="2400"/>
          </a:p>
        </p:txBody>
      </p:sp>
      <p:sp>
        <p:nvSpPr>
          <p:cNvPr id="124" name="Google Shape;124;gf2db9da938_0_17"/>
          <p:cNvSpPr txBox="1"/>
          <p:nvPr>
            <p:ph idx="12" type="sldNum"/>
          </p:nvPr>
        </p:nvSpPr>
        <p:spPr>
          <a:xfrm>
            <a:off x="10867696" y="6356350"/>
            <a:ext cx="48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2db9da938_0_24"/>
          <p:cNvSpPr txBox="1"/>
          <p:nvPr>
            <p:ph type="title"/>
          </p:nvPr>
        </p:nvSpPr>
        <p:spPr>
          <a:xfrm>
            <a:off x="838200" y="365125"/>
            <a:ext cx="101574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CA"/>
              <a:t>Even more </a:t>
            </a:r>
            <a:r>
              <a:rPr b="1" lang="en-CA"/>
              <a:t>Projects</a:t>
            </a:r>
            <a:endParaRPr/>
          </a:p>
        </p:txBody>
      </p:sp>
      <p:sp>
        <p:nvSpPr>
          <p:cNvPr id="131" name="Google Shape;131;gf2db9da938_0_24"/>
          <p:cNvSpPr txBox="1"/>
          <p:nvPr>
            <p:ph idx="1" type="body"/>
          </p:nvPr>
        </p:nvSpPr>
        <p:spPr>
          <a:xfrm>
            <a:off x="838200" y="1240221"/>
            <a:ext cx="10515600" cy="49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CA" sz="2400"/>
              <a:t>Looking for interested members to </a:t>
            </a:r>
            <a:r>
              <a:rPr lang="en-CA" sz="2400"/>
              <a:t>participate</a:t>
            </a:r>
            <a:r>
              <a:rPr lang="en-CA" sz="2400"/>
              <a:t> to the mentioned Projects</a:t>
            </a:r>
            <a:endParaRPr sz="24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CA"/>
              <a:t>Also would be interesting to build Transport2Network Adapter IPs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CA"/>
              <a:t>Building MAPET in scaled technology (e.g. GF12)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CA"/>
              <a:t>Building System-In-Packages (SIPs)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CA" sz="2400"/>
              <a:t>Cake not baked yet → Ideas welcome!!!</a:t>
            </a:r>
            <a:endParaRPr sz="2400"/>
          </a:p>
        </p:txBody>
      </p:sp>
      <p:sp>
        <p:nvSpPr>
          <p:cNvPr id="132" name="Google Shape;132;gf2db9da938_0_24"/>
          <p:cNvSpPr txBox="1"/>
          <p:nvPr>
            <p:ph idx="12" type="sldNum"/>
          </p:nvPr>
        </p:nvSpPr>
        <p:spPr>
          <a:xfrm>
            <a:off x="10867696" y="6356350"/>
            <a:ext cx="48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