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Poppins"/>
      <p:regular r:id="rId29"/>
      <p:bold r:id="rId30"/>
      <p:italic r:id="rId31"/>
      <p:boldItalic r:id="rId32"/>
    </p:embeddedFont>
    <p:embeddedFont>
      <p:font typeface="Lato"/>
      <p:regular r:id="rId33"/>
      <p:bold r:id="rId34"/>
      <p:italic r:id="rId35"/>
      <p:boldItalic r:id="rId36"/>
    </p:embeddedFont>
    <p:embeddedFont>
      <p:font typeface="Poppins Light"/>
      <p:regular r:id="rId37"/>
      <p:bold r:id="rId38"/>
      <p:italic r:id="rId39"/>
      <p:boldItalic r:id="rId40"/>
    </p:embeddedFont>
    <p:embeddedFont>
      <p:font typeface="Poppins SemiBold"/>
      <p:regular r:id="rId41"/>
      <p:bold r:id="rId42"/>
      <p:italic r:id="rId43"/>
      <p:boldItalic r:id="rId44"/>
    </p:embeddedFont>
    <p:embeddedFont>
      <p:font typeface="Poppins ExtraLight"/>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9" roundtripDataSignature="AMtx7miLBwT0Nj0y0ghpn9Km0LLhXaPX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oppinsLight-boldItalic.fntdata"/><Relationship Id="rId42" Type="http://schemas.openxmlformats.org/officeDocument/2006/relationships/font" Target="fonts/PoppinsSemiBold-bold.fntdata"/><Relationship Id="rId41" Type="http://schemas.openxmlformats.org/officeDocument/2006/relationships/font" Target="fonts/PoppinsSemiBold-regular.fntdata"/><Relationship Id="rId44" Type="http://schemas.openxmlformats.org/officeDocument/2006/relationships/font" Target="fonts/PoppinsSemiBold-boldItalic.fntdata"/><Relationship Id="rId43" Type="http://schemas.openxmlformats.org/officeDocument/2006/relationships/font" Target="fonts/PoppinsSemiBold-italic.fntdata"/><Relationship Id="rId46" Type="http://schemas.openxmlformats.org/officeDocument/2006/relationships/font" Target="fonts/PoppinsExtraLight-bold.fntdata"/><Relationship Id="rId45" Type="http://schemas.openxmlformats.org/officeDocument/2006/relationships/font" Target="fonts/PoppinsExtra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PoppinsExtraLight-boldItalic.fntdata"/><Relationship Id="rId47" Type="http://schemas.openxmlformats.org/officeDocument/2006/relationships/font" Target="fonts/PoppinsExtraLight-italic.fntdata"/><Relationship Id="rId4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oppins-italic.fntdata"/><Relationship Id="rId30" Type="http://schemas.openxmlformats.org/officeDocument/2006/relationships/font" Target="fonts/Poppins-bold.fntdata"/><Relationship Id="rId33" Type="http://schemas.openxmlformats.org/officeDocument/2006/relationships/font" Target="fonts/Lato-regular.fntdata"/><Relationship Id="rId32" Type="http://schemas.openxmlformats.org/officeDocument/2006/relationships/font" Target="fonts/Poppins-boldItalic.fntdata"/><Relationship Id="rId35" Type="http://schemas.openxmlformats.org/officeDocument/2006/relationships/font" Target="fonts/Lato-italic.fntdata"/><Relationship Id="rId34" Type="http://schemas.openxmlformats.org/officeDocument/2006/relationships/font" Target="fonts/Lato-bold.fntdata"/><Relationship Id="rId37" Type="http://schemas.openxmlformats.org/officeDocument/2006/relationships/font" Target="fonts/PoppinsLight-regular.fntdata"/><Relationship Id="rId36" Type="http://schemas.openxmlformats.org/officeDocument/2006/relationships/font" Target="fonts/Lato-boldItalic.fntdata"/><Relationship Id="rId39" Type="http://schemas.openxmlformats.org/officeDocument/2006/relationships/font" Target="fonts/PoppinsLight-italic.fntdata"/><Relationship Id="rId38" Type="http://schemas.openxmlformats.org/officeDocument/2006/relationships/font" Target="fonts/PoppinsLight-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font" Target="fonts/Poppins-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de-CH"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 name="Google Shape;7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ea93cea6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eea93cea67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eea93cea67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de-CH"/>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61dc5ea3c_1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e61dc5ea3c_1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59" name="Google Shape;159;ge61dc5ea3c_1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de-CH"/>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2fdae113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f2fdae113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1200"/>
              </a:spcBef>
              <a:spcAft>
                <a:spcPts val="0"/>
              </a:spcAft>
              <a:buClr>
                <a:schemeClr val="dk1"/>
              </a:buClr>
              <a:buSzPts val="1100"/>
              <a:buFont typeface="Arial"/>
              <a:buNone/>
            </a:pPr>
            <a:r>
              <a:t/>
            </a:r>
            <a:endParaRPr/>
          </a:p>
        </p:txBody>
      </p:sp>
      <p:sp>
        <p:nvSpPr>
          <p:cNvPr id="205" name="Google Shape;2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611abd4f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e611abd4f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e611abd4f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CH"/>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611abd4f4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e611abd4f4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e611abd4f4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CH"/>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t/>
            </a:r>
            <a:endParaRPr/>
          </a:p>
        </p:txBody>
      </p:sp>
      <p:sp>
        <p:nvSpPr>
          <p:cNvPr id="77" name="Google Shape;7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CH"/>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lnSpc>
                <a:spcPct val="100000"/>
              </a:lnSpc>
              <a:spcBef>
                <a:spcPts val="0"/>
              </a:spcBef>
              <a:spcAft>
                <a:spcPts val="0"/>
              </a:spcAft>
              <a:buClr>
                <a:schemeClr val="dk1"/>
              </a:buClr>
              <a:buSzPts val="1200"/>
              <a:buFont typeface="Arial"/>
              <a:buNone/>
            </a:pPr>
            <a:r>
              <a:t/>
            </a:r>
            <a:endParaRPr/>
          </a:p>
        </p:txBody>
      </p:sp>
      <p:sp>
        <p:nvSpPr>
          <p:cNvPr id="256" name="Google Shape;25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CH"/>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t/>
            </a:r>
            <a:endParaRPr/>
          </a:p>
        </p:txBody>
      </p:sp>
      <p:sp>
        <p:nvSpPr>
          <p:cNvPr id="265" name="Google Shape;26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CH"/>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de-CH"/>
              <a:t>This is the detailed agenda for this module with two distinct blocks as mentioned before: first an introduction to key health systems and health financing concepts and then we will get into openIMIS and what it does. </a:t>
            </a:r>
            <a:endParaRPr/>
          </a:p>
        </p:txBody>
      </p:sp>
      <p:sp>
        <p:nvSpPr>
          <p:cNvPr id="86" name="Google Shape;8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CH"/>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659141c2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ge659141c2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61dc5ea3c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e61dc5ea3c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61dc5ea3c_1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600"/>
              </a:spcBef>
              <a:spcAft>
                <a:spcPts val="1600"/>
              </a:spcAft>
              <a:buSzPts val="1400"/>
              <a:buNone/>
            </a:pPr>
            <a:r>
              <a:t/>
            </a:r>
            <a:endParaRPr/>
          </a:p>
        </p:txBody>
      </p:sp>
      <p:sp>
        <p:nvSpPr>
          <p:cNvPr id="114" name="Google Shape;114;ge61dc5ea3c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61dc5ea3c_1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600"/>
              </a:spcBef>
              <a:spcAft>
                <a:spcPts val="1600"/>
              </a:spcAft>
              <a:buClr>
                <a:schemeClr val="dk1"/>
              </a:buClr>
              <a:buSzPts val="1100"/>
              <a:buFont typeface="Arial"/>
              <a:buNone/>
            </a:pPr>
            <a:r>
              <a:t/>
            </a:r>
            <a:endParaRPr>
              <a:solidFill>
                <a:srgbClr val="595959"/>
              </a:solidFill>
            </a:endParaRPr>
          </a:p>
        </p:txBody>
      </p:sp>
      <p:sp>
        <p:nvSpPr>
          <p:cNvPr id="122" name="Google Shape;122;ge61dc5ea3c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62b86481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e62b86481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5" name="Shape 15"/>
        <p:cNvGrpSpPr/>
        <p:nvPr/>
      </p:nvGrpSpPr>
      <p:grpSpPr>
        <a:xfrm>
          <a:off x="0" y="0"/>
          <a:ext cx="0" cy="0"/>
          <a:chOff x="0" y="0"/>
          <a:chExt cx="0" cy="0"/>
        </a:xfrm>
      </p:grpSpPr>
      <p:sp>
        <p:nvSpPr>
          <p:cNvPr id="16" name="Google Shape;16;p18"/>
          <p:cNvSpPr/>
          <p:nvPr/>
        </p:nvSpPr>
        <p:spPr>
          <a:xfrm>
            <a:off x="0" y="0"/>
            <a:ext cx="12192000" cy="6858000"/>
          </a:xfrm>
          <a:prstGeom prst="rect">
            <a:avLst/>
          </a:prstGeom>
          <a:solidFill>
            <a:schemeClr val="accent1"/>
          </a:solidFill>
          <a:ln cap="flat" cmpd="sng" w="12700">
            <a:solidFill>
              <a:srgbClr val="0048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 name="Google Shape;17;p18"/>
          <p:cNvSpPr txBox="1"/>
          <p:nvPr>
            <p:ph type="ctrTitle"/>
          </p:nvPr>
        </p:nvSpPr>
        <p:spPr>
          <a:xfrm>
            <a:off x="1524000" y="2580773"/>
            <a:ext cx="9144000" cy="2387600"/>
          </a:xfrm>
          <a:prstGeom prst="rect">
            <a:avLst/>
          </a:prstGeom>
          <a:solidFill>
            <a:schemeClr val="accent1"/>
          </a:solid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oppins SemiBold"/>
              <a:buNone/>
              <a:defRPr b="1" i="0" sz="6000">
                <a:solidFill>
                  <a:schemeClr val="lt1"/>
                </a:solidFill>
                <a:latin typeface="Poppins SemiBold"/>
                <a:ea typeface="Poppins SemiBold"/>
                <a:cs typeface="Poppins SemiBold"/>
                <a:sym typeface="Poppins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8"/>
          <p:cNvSpPr txBox="1"/>
          <p:nvPr>
            <p:ph idx="1" type="subTitle"/>
          </p:nvPr>
        </p:nvSpPr>
        <p:spPr>
          <a:xfrm>
            <a:off x="1524000" y="5060448"/>
            <a:ext cx="9144000" cy="1655762"/>
          </a:xfrm>
          <a:prstGeom prst="rect">
            <a:avLst/>
          </a:prstGeom>
          <a:solidFill>
            <a:schemeClr val="accent1"/>
          </a:solidFill>
          <a:ln>
            <a:noFill/>
          </a:ln>
        </p:spPr>
        <p:txBody>
          <a:bodyPr anchorCtr="0" anchor="t" bIns="45700" lIns="91425" spcFirstLastPara="1" rIns="91425" wrap="square" tIns="45700">
            <a:normAutofit/>
          </a:bodyPr>
          <a:lstStyle>
            <a:lvl1pPr lvl="0" algn="ctr">
              <a:lnSpc>
                <a:spcPct val="90000"/>
              </a:lnSpc>
              <a:spcBef>
                <a:spcPts val="1000"/>
              </a:spcBef>
              <a:spcAft>
                <a:spcPts val="0"/>
              </a:spcAft>
              <a:buSzPts val="1800"/>
              <a:buNone/>
              <a:defRPr b="0" i="0" sz="1800">
                <a:solidFill>
                  <a:schemeClr val="lt1"/>
                </a:solidFill>
                <a:latin typeface="Poppins"/>
                <a:ea typeface="Poppins"/>
                <a:cs typeface="Poppins"/>
                <a:sym typeface="Poppins"/>
              </a:defRPr>
            </a:lvl1pPr>
            <a:lvl2pPr lvl="1" algn="ctr">
              <a:lnSpc>
                <a:spcPct val="90000"/>
              </a:lnSpc>
              <a:spcBef>
                <a:spcPts val="500"/>
              </a:spcBef>
              <a:spcAft>
                <a:spcPts val="0"/>
              </a:spcAft>
              <a:buSzPts val="2000"/>
              <a:buNone/>
              <a:defRPr sz="2000">
                <a:solidFill>
                  <a:schemeClr val="lt1"/>
                </a:solidFill>
                <a:latin typeface="Calibri"/>
                <a:ea typeface="Calibri"/>
                <a:cs typeface="Calibri"/>
                <a:sym typeface="Calibri"/>
              </a:defRPr>
            </a:lvl2pPr>
            <a:lvl3pPr lvl="2" algn="ctr">
              <a:lnSpc>
                <a:spcPct val="90000"/>
              </a:lnSpc>
              <a:spcBef>
                <a:spcPts val="500"/>
              </a:spcBef>
              <a:spcAft>
                <a:spcPts val="0"/>
              </a:spcAft>
              <a:buSzPts val="1800"/>
              <a:buNone/>
              <a:defRPr sz="1800">
                <a:solidFill>
                  <a:schemeClr val="lt1"/>
                </a:solidFill>
                <a:latin typeface="Calibri"/>
                <a:ea typeface="Calibri"/>
                <a:cs typeface="Calibri"/>
                <a:sym typeface="Calibri"/>
              </a:defRPr>
            </a:lvl3pPr>
            <a:lvl4pPr lvl="3" algn="ctr">
              <a:lnSpc>
                <a:spcPct val="90000"/>
              </a:lnSpc>
              <a:spcBef>
                <a:spcPts val="500"/>
              </a:spcBef>
              <a:spcAft>
                <a:spcPts val="0"/>
              </a:spcAft>
              <a:buSzPts val="1600"/>
              <a:buNone/>
              <a:defRPr sz="1600">
                <a:solidFill>
                  <a:schemeClr val="lt1"/>
                </a:solidFill>
                <a:latin typeface="Calibri"/>
                <a:ea typeface="Calibri"/>
                <a:cs typeface="Calibri"/>
                <a:sym typeface="Calibri"/>
              </a:defRPr>
            </a:lvl4pPr>
            <a:lvl5pPr lvl="4" algn="ctr">
              <a:lnSpc>
                <a:spcPct val="90000"/>
              </a:lnSpc>
              <a:spcBef>
                <a:spcPts val="500"/>
              </a:spcBef>
              <a:spcAft>
                <a:spcPts val="0"/>
              </a:spcAft>
              <a:buSzPts val="1600"/>
              <a:buNone/>
              <a:defRPr sz="1600">
                <a:solidFill>
                  <a:schemeClr val="lt1"/>
                </a:solidFill>
                <a:latin typeface="Calibri"/>
                <a:ea typeface="Calibri"/>
                <a:cs typeface="Calibri"/>
                <a:sym typeface="Calibri"/>
              </a:defRPr>
            </a:lvl5pPr>
            <a:lvl6pPr lvl="5" algn="ctr">
              <a:lnSpc>
                <a:spcPct val="90000"/>
              </a:lnSpc>
              <a:spcBef>
                <a:spcPts val="500"/>
              </a:spcBef>
              <a:spcAft>
                <a:spcPts val="0"/>
              </a:spcAft>
              <a:buClr>
                <a:schemeClr val="dk1"/>
              </a:buClr>
              <a:buSzPts val="1600"/>
              <a:buNone/>
              <a:defRPr sz="1600">
                <a:solidFill>
                  <a:schemeClr val="lt1"/>
                </a:solidFill>
                <a:latin typeface="Calibri"/>
                <a:ea typeface="Calibri"/>
                <a:cs typeface="Calibri"/>
                <a:sym typeface="Calibri"/>
              </a:defRPr>
            </a:lvl6pPr>
            <a:lvl7pPr lvl="6" algn="ctr">
              <a:lnSpc>
                <a:spcPct val="90000"/>
              </a:lnSpc>
              <a:spcBef>
                <a:spcPts val="500"/>
              </a:spcBef>
              <a:spcAft>
                <a:spcPts val="0"/>
              </a:spcAft>
              <a:buClr>
                <a:schemeClr val="dk1"/>
              </a:buClr>
              <a:buSzPts val="1600"/>
              <a:buNone/>
              <a:defRPr sz="1600">
                <a:solidFill>
                  <a:schemeClr val="lt1"/>
                </a:solidFill>
                <a:latin typeface="Calibri"/>
                <a:ea typeface="Calibri"/>
                <a:cs typeface="Calibri"/>
                <a:sym typeface="Calibri"/>
              </a:defRPr>
            </a:lvl7pPr>
            <a:lvl8pPr lvl="7" algn="ctr">
              <a:lnSpc>
                <a:spcPct val="90000"/>
              </a:lnSpc>
              <a:spcBef>
                <a:spcPts val="500"/>
              </a:spcBef>
              <a:spcAft>
                <a:spcPts val="0"/>
              </a:spcAft>
              <a:buClr>
                <a:schemeClr val="dk1"/>
              </a:buClr>
              <a:buSzPts val="1600"/>
              <a:buNone/>
              <a:defRPr sz="1600">
                <a:solidFill>
                  <a:schemeClr val="lt1"/>
                </a:solidFill>
                <a:latin typeface="Calibri"/>
                <a:ea typeface="Calibri"/>
                <a:cs typeface="Calibri"/>
                <a:sym typeface="Calibri"/>
              </a:defRPr>
            </a:lvl8pPr>
            <a:lvl9pPr lvl="8" algn="ctr">
              <a:lnSpc>
                <a:spcPct val="90000"/>
              </a:lnSpc>
              <a:spcBef>
                <a:spcPts val="500"/>
              </a:spcBef>
              <a:spcAft>
                <a:spcPts val="0"/>
              </a:spcAft>
              <a:buClr>
                <a:schemeClr val="dk1"/>
              </a:buClr>
              <a:buSzPts val="1600"/>
              <a:buNone/>
              <a:defRPr sz="1600">
                <a:solidFill>
                  <a:schemeClr val="lt1"/>
                </a:solidFill>
                <a:latin typeface="Calibri"/>
                <a:ea typeface="Calibri"/>
                <a:cs typeface="Calibri"/>
                <a:sym typeface="Calibri"/>
              </a:defRPr>
            </a:lvl9pPr>
          </a:lstStyle>
          <a:p/>
        </p:txBody>
      </p:sp>
      <p:pic>
        <p:nvPicPr>
          <p:cNvPr descr="Ein Bild, das Text, Uhr enthält.&#10;&#10;Automatisch generierte Beschreibung" id="19" name="Google Shape;19;p18"/>
          <p:cNvPicPr preferRelativeResize="0"/>
          <p:nvPr/>
        </p:nvPicPr>
        <p:blipFill rotWithShape="1">
          <a:blip r:embed="rId2">
            <a:alphaModFix/>
          </a:blip>
          <a:srcRect b="0" l="0" r="17325" t="0"/>
          <a:stretch/>
        </p:blipFill>
        <p:spPr>
          <a:xfrm>
            <a:off x="5192391" y="687148"/>
            <a:ext cx="1807218" cy="18015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20" name="Shape 20"/>
        <p:cNvGrpSpPr/>
        <p:nvPr/>
      </p:nvGrpSpPr>
      <p:grpSpPr>
        <a:xfrm>
          <a:off x="0" y="0"/>
          <a:ext cx="0" cy="0"/>
          <a:chOff x="0" y="0"/>
          <a:chExt cx="0" cy="0"/>
        </a:xfrm>
      </p:grpSpPr>
      <p:pic>
        <p:nvPicPr>
          <p:cNvPr id="21" name="Google Shape;21;p19"/>
          <p:cNvPicPr preferRelativeResize="0"/>
          <p:nvPr/>
        </p:nvPicPr>
        <p:blipFill rotWithShape="1">
          <a:blip r:embed="rId2">
            <a:alphaModFix/>
          </a:blip>
          <a:srcRect b="0" l="0" r="0" t="0"/>
          <a:stretch/>
        </p:blipFill>
        <p:spPr>
          <a:xfrm>
            <a:off x="495363" y="303127"/>
            <a:ext cx="1647959" cy="439400"/>
          </a:xfrm>
          <a:prstGeom prst="rect">
            <a:avLst/>
          </a:prstGeom>
          <a:noFill/>
          <a:ln>
            <a:noFill/>
          </a:ln>
        </p:spPr>
      </p:pic>
      <p:sp>
        <p:nvSpPr>
          <p:cNvPr id="22" name="Google Shape;22;p19"/>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idx="1" type="body"/>
          </p:nvPr>
        </p:nvSpPr>
        <p:spPr>
          <a:xfrm>
            <a:off x="838200" y="2164469"/>
            <a:ext cx="10515600" cy="401249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800"/>
              <a:buNone/>
              <a:defRPr/>
            </a:lvl1pPr>
            <a:lvl2pPr indent="-228600" lvl="1" marL="914400" algn="l">
              <a:lnSpc>
                <a:spcPct val="90000"/>
              </a:lnSpc>
              <a:spcBef>
                <a:spcPts val="500"/>
              </a:spcBef>
              <a:spcAft>
                <a:spcPts val="0"/>
              </a:spcAft>
              <a:buSzPts val="18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800"/>
              <a:buNone/>
              <a:defRPr/>
            </a:lvl4pPr>
            <a:lvl5pPr indent="-228600" lvl="4" marL="2286000" algn="l">
              <a:lnSpc>
                <a:spcPct val="9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9"/>
          <p:cNvSpPr txBox="1"/>
          <p:nvPr>
            <p:ph idx="10" type="dt"/>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1" type="ftr"/>
          </p:nvPr>
        </p:nvSpPr>
        <p:spPr>
          <a:xfrm>
            <a:off x="838200" y="635635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txBox="1"/>
          <p:nvPr>
            <p:ph idx="12" type="sldNum"/>
          </p:nvPr>
        </p:nvSpPr>
        <p:spPr>
          <a:xfrm>
            <a:off x="8610600" y="37740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1pPr>
            <a:lvl2pPr indent="0" lvl="1"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2pPr>
            <a:lvl3pPr indent="0" lvl="2"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3pPr>
            <a:lvl4pPr indent="0" lvl="3"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4pPr>
            <a:lvl5pPr indent="0" lvl="4"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5pPr>
            <a:lvl6pPr indent="0" lvl="5"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6pPr>
            <a:lvl7pPr indent="0" lvl="6"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7pPr>
            <a:lvl8pPr indent="0" lvl="7"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8pPr>
            <a:lvl9pPr indent="0" lvl="8"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27" name="Shape 27"/>
        <p:cNvGrpSpPr/>
        <p:nvPr/>
      </p:nvGrpSpPr>
      <p:grpSpPr>
        <a:xfrm>
          <a:off x="0" y="0"/>
          <a:ext cx="0" cy="0"/>
          <a:chOff x="0" y="0"/>
          <a:chExt cx="0" cy="0"/>
        </a:xfrm>
      </p:grpSpPr>
      <p:pic>
        <p:nvPicPr>
          <p:cNvPr id="28" name="Google Shape;28;p21"/>
          <p:cNvPicPr preferRelativeResize="0"/>
          <p:nvPr/>
        </p:nvPicPr>
        <p:blipFill rotWithShape="1">
          <a:blip r:embed="rId2">
            <a:alphaModFix/>
          </a:blip>
          <a:srcRect b="0" l="0" r="0" t="0"/>
          <a:stretch/>
        </p:blipFill>
        <p:spPr>
          <a:xfrm>
            <a:off x="495363" y="303127"/>
            <a:ext cx="1647959" cy="439400"/>
          </a:xfrm>
          <a:prstGeom prst="rect">
            <a:avLst/>
          </a:prstGeom>
          <a:noFill/>
          <a:ln>
            <a:noFill/>
          </a:ln>
        </p:spPr>
      </p:pic>
      <p:sp>
        <p:nvSpPr>
          <p:cNvPr id="29" name="Google Shape;29;p21"/>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 type="body"/>
          </p:nvPr>
        </p:nvSpPr>
        <p:spPr>
          <a:xfrm>
            <a:off x="838200" y="2176044"/>
            <a:ext cx="5181600" cy="4000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800"/>
              <a:buNone/>
              <a:defRPr/>
            </a:lvl1pPr>
            <a:lvl2pPr indent="-228600" lvl="1" marL="914400" algn="l">
              <a:lnSpc>
                <a:spcPct val="90000"/>
              </a:lnSpc>
              <a:spcBef>
                <a:spcPts val="500"/>
              </a:spcBef>
              <a:spcAft>
                <a:spcPts val="0"/>
              </a:spcAft>
              <a:buSzPts val="18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800"/>
              <a:buNone/>
              <a:defRPr/>
            </a:lvl4pPr>
            <a:lvl5pPr indent="-228600" lvl="4" marL="2286000" algn="l">
              <a:lnSpc>
                <a:spcPct val="9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1"/>
          <p:cNvSpPr txBox="1"/>
          <p:nvPr>
            <p:ph idx="2" type="body"/>
          </p:nvPr>
        </p:nvSpPr>
        <p:spPr>
          <a:xfrm>
            <a:off x="6172200" y="2176044"/>
            <a:ext cx="5181600" cy="4000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800"/>
              <a:buNone/>
              <a:defRPr/>
            </a:lvl1pPr>
            <a:lvl2pPr indent="-228600" lvl="1" marL="914400" algn="l">
              <a:lnSpc>
                <a:spcPct val="90000"/>
              </a:lnSpc>
              <a:spcBef>
                <a:spcPts val="500"/>
              </a:spcBef>
              <a:spcAft>
                <a:spcPts val="0"/>
              </a:spcAft>
              <a:buSzPts val="18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800"/>
              <a:buNone/>
              <a:defRPr/>
            </a:lvl4pPr>
            <a:lvl5pPr indent="-228600" lvl="4" marL="2286000" algn="l">
              <a:lnSpc>
                <a:spcPct val="9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1"/>
          <p:cNvSpPr txBox="1"/>
          <p:nvPr>
            <p:ph idx="10" type="dt"/>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1"/>
          <p:cNvSpPr txBox="1"/>
          <p:nvPr>
            <p:ph idx="11" type="ftr"/>
          </p:nvPr>
        </p:nvSpPr>
        <p:spPr>
          <a:xfrm>
            <a:off x="838200" y="635635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1"/>
          <p:cNvSpPr txBox="1"/>
          <p:nvPr>
            <p:ph idx="12" type="sldNum"/>
          </p:nvPr>
        </p:nvSpPr>
        <p:spPr>
          <a:xfrm>
            <a:off x="8610600" y="37740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1pPr>
            <a:lvl2pPr indent="0" lvl="1"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2pPr>
            <a:lvl3pPr indent="0" lvl="2"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3pPr>
            <a:lvl4pPr indent="0" lvl="3"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4pPr>
            <a:lvl5pPr indent="0" lvl="4"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5pPr>
            <a:lvl6pPr indent="0" lvl="5"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6pPr>
            <a:lvl7pPr indent="0" lvl="6"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7pPr>
            <a:lvl8pPr indent="0" lvl="7"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8pPr>
            <a:lvl9pPr indent="0" lvl="8"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ge4c884d698_0_19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ge4c884d698_0_195"/>
          <p:cNvGrpSpPr/>
          <p:nvPr/>
        </p:nvGrpSpPr>
        <p:grpSpPr>
          <a:xfrm>
            <a:off x="1107036" y="1588427"/>
            <a:ext cx="994316" cy="61102"/>
            <a:chOff x="4580561" y="2589004"/>
            <a:chExt cx="1064464" cy="25200"/>
          </a:xfrm>
        </p:grpSpPr>
        <p:sp>
          <p:nvSpPr>
            <p:cNvPr id="38" name="Google Shape;38;ge4c884d698_0_19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e4c884d698_0_19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ge4c884d698_0_195"/>
          <p:cNvSpPr txBox="1"/>
          <p:nvPr>
            <p:ph type="title"/>
          </p:nvPr>
        </p:nvSpPr>
        <p:spPr>
          <a:xfrm>
            <a:off x="973333" y="1758200"/>
            <a:ext cx="4401300" cy="1842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41" name="Google Shape;41;ge4c884d698_0_195"/>
          <p:cNvSpPr txBox="1"/>
          <p:nvPr>
            <p:ph idx="1" type="body"/>
          </p:nvPr>
        </p:nvSpPr>
        <p:spPr>
          <a:xfrm>
            <a:off x="961633" y="3708967"/>
            <a:ext cx="4401300" cy="213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400"/>
              <a:buNone/>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800"/>
              <a:buNone/>
              <a:defRPr/>
            </a:lvl4pPr>
            <a:lvl5pPr indent="-228600" lvl="4" marL="2286000" algn="l">
              <a:lnSpc>
                <a:spcPct val="90000"/>
              </a:lnSpc>
              <a:spcBef>
                <a:spcPts val="500"/>
              </a:spcBef>
              <a:spcAft>
                <a:spcPts val="0"/>
              </a:spcAft>
              <a:buSzPts val="1800"/>
              <a:buNone/>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42" name="Google Shape;42;ge4c884d698_0_195"/>
          <p:cNvSpPr txBox="1"/>
          <p:nvPr>
            <p:ph idx="12" type="sldNum"/>
          </p:nvPr>
        </p:nvSpPr>
        <p:spPr>
          <a:xfrm>
            <a:off x="11381736" y="6333134"/>
            <a:ext cx="731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1pPr>
            <a:lvl2pPr indent="0" lvl="1"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2pPr>
            <a:lvl3pPr indent="0" lvl="2"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3pPr>
            <a:lvl4pPr indent="0" lvl="3"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4pPr>
            <a:lvl5pPr indent="0" lvl="4"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5pPr>
            <a:lvl6pPr indent="0" lvl="5"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6pPr>
            <a:lvl7pPr indent="0" lvl="6"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7pPr>
            <a:lvl8pPr indent="0" lvl="7"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8pPr>
            <a:lvl9pPr indent="0" lvl="8"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9pPr>
          </a:lstStyle>
          <a:p>
            <a:pPr indent="0" lvl="0" marL="0" rtl="0" algn="r">
              <a:spcBef>
                <a:spcPts val="0"/>
              </a:spcBef>
              <a:spcAft>
                <a:spcPts val="0"/>
              </a:spcAft>
              <a:buNone/>
            </a:pPr>
            <a:fld id="{00000000-1234-1234-1234-123412341234}" type="slidenum">
              <a:rPr lang="de-CH"/>
              <a:t>‹#›</a:t>
            </a:fld>
            <a:endParaRPr/>
          </a:p>
        </p:txBody>
      </p:sp>
      <p:sp>
        <p:nvSpPr>
          <p:cNvPr id="43" name="Google Shape;43;ge4c884d698_0_195"/>
          <p:cNvSpPr/>
          <p:nvPr/>
        </p:nvSpPr>
        <p:spPr>
          <a:xfrm>
            <a:off x="11040600" y="0"/>
            <a:ext cx="1151100" cy="6057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 name="Google Shape;44;ge4c884d698_0_195"/>
          <p:cNvCxnSpPr/>
          <p:nvPr/>
        </p:nvCxnSpPr>
        <p:spPr>
          <a:xfrm>
            <a:off x="11465089" y="288467"/>
            <a:ext cx="288300" cy="0"/>
          </a:xfrm>
          <a:prstGeom prst="straightConnector1">
            <a:avLst/>
          </a:prstGeom>
          <a:noFill/>
          <a:ln cap="flat" cmpd="sng" w="9525">
            <a:solidFill>
              <a:srgbClr val="B7B7B7"/>
            </a:solidFill>
            <a:prstDash val="solid"/>
            <a:round/>
            <a:headEnd len="sm" w="sm" type="none"/>
            <a:tailEnd len="sm" w="sm" type="none"/>
          </a:ln>
        </p:spPr>
      </p:cxnSp>
      <p:cxnSp>
        <p:nvCxnSpPr>
          <p:cNvPr id="45" name="Google Shape;45;ge4c884d698_0_195"/>
          <p:cNvCxnSpPr/>
          <p:nvPr/>
        </p:nvCxnSpPr>
        <p:spPr>
          <a:xfrm>
            <a:off x="11465089" y="333517"/>
            <a:ext cx="288300" cy="0"/>
          </a:xfrm>
          <a:prstGeom prst="straightConnector1">
            <a:avLst/>
          </a:prstGeom>
          <a:noFill/>
          <a:ln cap="flat" cmpd="sng" w="9525">
            <a:solidFill>
              <a:srgbClr val="B7B7B7"/>
            </a:solidFill>
            <a:prstDash val="solid"/>
            <a:round/>
            <a:headEnd len="sm" w="sm" type="none"/>
            <a:tailEnd len="sm" w="sm" type="none"/>
          </a:ln>
        </p:spPr>
      </p:cxnSp>
      <p:cxnSp>
        <p:nvCxnSpPr>
          <p:cNvPr id="46" name="Google Shape;46;ge4c884d698_0_195"/>
          <p:cNvCxnSpPr/>
          <p:nvPr/>
        </p:nvCxnSpPr>
        <p:spPr>
          <a:xfrm>
            <a:off x="11465089" y="378567"/>
            <a:ext cx="288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type="secHead">
  <p:cSld name="SECTION_HEADER">
    <p:spTree>
      <p:nvGrpSpPr>
        <p:cNvPr id="47" name="Shape 47"/>
        <p:cNvGrpSpPr/>
        <p:nvPr/>
      </p:nvGrpSpPr>
      <p:grpSpPr>
        <a:xfrm>
          <a:off x="0" y="0"/>
          <a:ext cx="0" cy="0"/>
          <a:chOff x="0" y="0"/>
          <a:chExt cx="0" cy="0"/>
        </a:xfrm>
      </p:grpSpPr>
      <p:sp>
        <p:nvSpPr>
          <p:cNvPr id="48" name="Google Shape;48;p20"/>
          <p:cNvSpPr/>
          <p:nvPr/>
        </p:nvSpPr>
        <p:spPr>
          <a:xfrm>
            <a:off x="0" y="0"/>
            <a:ext cx="12192000" cy="6858000"/>
          </a:xfrm>
          <a:prstGeom prst="rect">
            <a:avLst/>
          </a:prstGeom>
          <a:solidFill>
            <a:schemeClr val="accent1"/>
          </a:solidFill>
          <a:ln cap="flat" cmpd="sng" w="12700">
            <a:solidFill>
              <a:srgbClr val="0048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 name="Google Shape;49;p20"/>
          <p:cNvSpPr txBox="1"/>
          <p:nvPr>
            <p:ph type="title"/>
          </p:nvPr>
        </p:nvSpPr>
        <p:spPr>
          <a:xfrm>
            <a:off x="831851" y="1709742"/>
            <a:ext cx="10515600" cy="2852737"/>
          </a:xfrm>
          <a:prstGeom prst="rect">
            <a:avLst/>
          </a:prstGeom>
          <a:solidFill>
            <a:schemeClr val="accent1"/>
          </a:solid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oppins SemiBold"/>
              <a:buNone/>
              <a:defRPr b="1" i="0" sz="6000">
                <a:solidFill>
                  <a:schemeClr val="lt1"/>
                </a:solidFill>
                <a:latin typeface="Poppins SemiBold"/>
                <a:ea typeface="Poppins SemiBold"/>
                <a:cs typeface="Poppins SemiBold"/>
                <a:sym typeface="Poppins Semi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0"/>
          <p:cNvSpPr txBox="1"/>
          <p:nvPr>
            <p:ph idx="1" type="body"/>
          </p:nvPr>
        </p:nvSpPr>
        <p:spPr>
          <a:xfrm>
            <a:off x="831851" y="4589467"/>
            <a:ext cx="10515600" cy="1500187"/>
          </a:xfrm>
          <a:prstGeom prst="rect">
            <a:avLst/>
          </a:prstGeom>
          <a:solidFill>
            <a:schemeClr val="accent1"/>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800"/>
              <a:buNone/>
              <a:defRPr b="0" i="0" sz="1800">
                <a:solidFill>
                  <a:schemeClr val="lt1"/>
                </a:solidFill>
                <a:latin typeface="Poppins"/>
                <a:ea typeface="Poppins"/>
                <a:cs typeface="Poppins"/>
                <a:sym typeface="Poppins"/>
              </a:defRPr>
            </a:lvl1pPr>
            <a:lvl2pPr indent="-228600" lvl="1" marL="914400" algn="l">
              <a:lnSpc>
                <a:spcPct val="90000"/>
              </a:lnSpc>
              <a:spcBef>
                <a:spcPts val="500"/>
              </a:spcBef>
              <a:spcAft>
                <a:spcPts val="0"/>
              </a:spcAft>
              <a:buSzPts val="2000"/>
              <a:buNone/>
              <a:defRPr sz="2000">
                <a:solidFill>
                  <a:srgbClr val="888888"/>
                </a:solidFill>
                <a:latin typeface="Calibri"/>
                <a:ea typeface="Calibri"/>
                <a:cs typeface="Calibri"/>
                <a:sym typeface="Calibri"/>
              </a:defRPr>
            </a:lvl2pPr>
            <a:lvl3pPr indent="-228600" lvl="2" marL="1371600" algn="l">
              <a:lnSpc>
                <a:spcPct val="90000"/>
              </a:lnSpc>
              <a:spcBef>
                <a:spcPts val="500"/>
              </a:spcBef>
              <a:spcAft>
                <a:spcPts val="0"/>
              </a:spcAft>
              <a:buSzPts val="1800"/>
              <a:buNone/>
              <a:defRPr sz="1800">
                <a:solidFill>
                  <a:srgbClr val="888888"/>
                </a:solidFill>
                <a:latin typeface="Calibri"/>
                <a:ea typeface="Calibri"/>
                <a:cs typeface="Calibri"/>
                <a:sym typeface="Calibri"/>
              </a:defRPr>
            </a:lvl3pPr>
            <a:lvl4pPr indent="-228600" lvl="3" marL="1828800" algn="l">
              <a:lnSpc>
                <a:spcPct val="90000"/>
              </a:lnSpc>
              <a:spcBef>
                <a:spcPts val="500"/>
              </a:spcBef>
              <a:spcAft>
                <a:spcPts val="0"/>
              </a:spcAft>
              <a:buSzPts val="1600"/>
              <a:buNone/>
              <a:defRPr sz="1600">
                <a:solidFill>
                  <a:srgbClr val="888888"/>
                </a:solidFill>
                <a:latin typeface="Calibri"/>
                <a:ea typeface="Calibri"/>
                <a:cs typeface="Calibri"/>
                <a:sym typeface="Calibri"/>
              </a:defRPr>
            </a:lvl4pPr>
            <a:lvl5pPr indent="-228600" lvl="4" marL="2286000" algn="l">
              <a:lnSpc>
                <a:spcPct val="90000"/>
              </a:lnSpc>
              <a:spcBef>
                <a:spcPts val="500"/>
              </a:spcBef>
              <a:spcAft>
                <a:spcPts val="0"/>
              </a:spcAft>
              <a:buSzPts val="1600"/>
              <a:buNone/>
              <a:defRPr sz="1600">
                <a:solidFill>
                  <a:srgbClr val="888888"/>
                </a:solidFill>
                <a:latin typeface="Calibri"/>
                <a:ea typeface="Calibri"/>
                <a:cs typeface="Calibri"/>
                <a:sym typeface="Calibri"/>
              </a:defRPr>
            </a:lvl5pPr>
            <a:lvl6pPr indent="-228600" lvl="5" marL="2743200" algn="l">
              <a:lnSpc>
                <a:spcPct val="90000"/>
              </a:lnSpc>
              <a:spcBef>
                <a:spcPts val="500"/>
              </a:spcBef>
              <a:spcAft>
                <a:spcPts val="0"/>
              </a:spcAft>
              <a:buClr>
                <a:srgbClr val="888888"/>
              </a:buClr>
              <a:buSzPts val="1600"/>
              <a:buNone/>
              <a:defRPr sz="1600">
                <a:solidFill>
                  <a:srgbClr val="888888"/>
                </a:solidFill>
                <a:latin typeface="Calibri"/>
                <a:ea typeface="Calibri"/>
                <a:cs typeface="Calibri"/>
                <a:sym typeface="Calibri"/>
              </a:defRPr>
            </a:lvl6pPr>
            <a:lvl7pPr indent="-228600" lvl="6" marL="3200400" algn="l">
              <a:lnSpc>
                <a:spcPct val="90000"/>
              </a:lnSpc>
              <a:spcBef>
                <a:spcPts val="500"/>
              </a:spcBef>
              <a:spcAft>
                <a:spcPts val="0"/>
              </a:spcAft>
              <a:buClr>
                <a:srgbClr val="888888"/>
              </a:buClr>
              <a:buSzPts val="1600"/>
              <a:buNone/>
              <a:defRPr sz="1600">
                <a:solidFill>
                  <a:srgbClr val="888888"/>
                </a:solidFill>
                <a:latin typeface="Calibri"/>
                <a:ea typeface="Calibri"/>
                <a:cs typeface="Calibri"/>
                <a:sym typeface="Calibri"/>
              </a:defRPr>
            </a:lvl7pPr>
            <a:lvl8pPr indent="-228600" lvl="7" marL="3657600" algn="l">
              <a:lnSpc>
                <a:spcPct val="90000"/>
              </a:lnSpc>
              <a:spcBef>
                <a:spcPts val="500"/>
              </a:spcBef>
              <a:spcAft>
                <a:spcPts val="0"/>
              </a:spcAft>
              <a:buClr>
                <a:srgbClr val="888888"/>
              </a:buClr>
              <a:buSzPts val="1600"/>
              <a:buNone/>
              <a:defRPr sz="1600">
                <a:solidFill>
                  <a:srgbClr val="888888"/>
                </a:solidFill>
                <a:latin typeface="Calibri"/>
                <a:ea typeface="Calibri"/>
                <a:cs typeface="Calibri"/>
                <a:sym typeface="Calibri"/>
              </a:defRPr>
            </a:lvl8pPr>
            <a:lvl9pPr indent="-228600" lvl="8" marL="4114800" algn="l">
              <a:lnSpc>
                <a:spcPct val="90000"/>
              </a:lnSpc>
              <a:spcBef>
                <a:spcPts val="500"/>
              </a:spcBef>
              <a:spcAft>
                <a:spcPts val="0"/>
              </a:spcAft>
              <a:buClr>
                <a:srgbClr val="888888"/>
              </a:buClr>
              <a:buSzPts val="1600"/>
              <a:buNone/>
              <a:defRPr sz="1600">
                <a:solidFill>
                  <a:srgbClr val="888888"/>
                </a:solidFill>
                <a:latin typeface="Calibri"/>
                <a:ea typeface="Calibri"/>
                <a:cs typeface="Calibri"/>
                <a:sym typeface="Calibri"/>
              </a:defRPr>
            </a:lvl9pPr>
          </a:lstStyle>
          <a:p/>
        </p:txBody>
      </p:sp>
      <p:pic>
        <p:nvPicPr>
          <p:cNvPr id="51" name="Google Shape;51;p20"/>
          <p:cNvPicPr preferRelativeResize="0"/>
          <p:nvPr/>
        </p:nvPicPr>
        <p:blipFill rotWithShape="1">
          <a:blip r:embed="rId2">
            <a:alphaModFix/>
          </a:blip>
          <a:srcRect b="0" l="0" r="0" t="0"/>
          <a:stretch/>
        </p:blipFill>
        <p:spPr>
          <a:xfrm>
            <a:off x="495363" y="303127"/>
            <a:ext cx="1647959" cy="439400"/>
          </a:xfrm>
          <a:prstGeom prst="rect">
            <a:avLst/>
          </a:prstGeom>
          <a:noFill/>
          <a:ln>
            <a:noFill/>
          </a:ln>
        </p:spPr>
      </p:pic>
      <p:pic>
        <p:nvPicPr>
          <p:cNvPr id="52" name="Google Shape;52;p20"/>
          <p:cNvPicPr preferRelativeResize="0"/>
          <p:nvPr/>
        </p:nvPicPr>
        <p:blipFill rotWithShape="1">
          <a:blip r:embed="rId3">
            <a:alphaModFix/>
          </a:blip>
          <a:srcRect b="0" l="0" r="0" t="0"/>
          <a:stretch/>
        </p:blipFill>
        <p:spPr>
          <a:xfrm>
            <a:off x="495363" y="290942"/>
            <a:ext cx="1647959" cy="439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53" name="Shape 53"/>
        <p:cNvGrpSpPr/>
        <p:nvPr/>
      </p:nvGrpSpPr>
      <p:grpSpPr>
        <a:xfrm>
          <a:off x="0" y="0"/>
          <a:ext cx="0" cy="0"/>
          <a:chOff x="0" y="0"/>
          <a:chExt cx="0" cy="0"/>
        </a:xfrm>
      </p:grpSpPr>
      <p:pic>
        <p:nvPicPr>
          <p:cNvPr id="54" name="Google Shape;54;p22"/>
          <p:cNvPicPr preferRelativeResize="0"/>
          <p:nvPr/>
        </p:nvPicPr>
        <p:blipFill rotWithShape="1">
          <a:blip r:embed="rId2">
            <a:alphaModFix/>
          </a:blip>
          <a:srcRect b="0" l="0" r="0" t="0"/>
          <a:stretch/>
        </p:blipFill>
        <p:spPr>
          <a:xfrm>
            <a:off x="495363" y="303127"/>
            <a:ext cx="1647959" cy="439400"/>
          </a:xfrm>
          <a:prstGeom prst="rect">
            <a:avLst/>
          </a:prstGeom>
          <a:noFill/>
          <a:ln>
            <a:noFill/>
          </a:ln>
        </p:spPr>
      </p:pic>
      <p:sp>
        <p:nvSpPr>
          <p:cNvPr id="55" name="Google Shape;55;p22"/>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0" type="dt"/>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txBox="1"/>
          <p:nvPr>
            <p:ph idx="11" type="ftr"/>
          </p:nvPr>
        </p:nvSpPr>
        <p:spPr>
          <a:xfrm>
            <a:off x="838200" y="635635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2"/>
          <p:cNvSpPr txBox="1"/>
          <p:nvPr>
            <p:ph idx="12" type="sldNum"/>
          </p:nvPr>
        </p:nvSpPr>
        <p:spPr>
          <a:xfrm>
            <a:off x="8610600" y="37740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1pPr>
            <a:lvl2pPr indent="0" lvl="1"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2pPr>
            <a:lvl3pPr indent="0" lvl="2"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3pPr>
            <a:lvl4pPr indent="0" lvl="3"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4pPr>
            <a:lvl5pPr indent="0" lvl="4"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5pPr>
            <a:lvl6pPr indent="0" lvl="5"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6pPr>
            <a:lvl7pPr indent="0" lvl="6"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7pPr>
            <a:lvl8pPr indent="0" lvl="7"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8pPr>
            <a:lvl9pPr indent="0" lvl="8"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59" name="Shape 59"/>
        <p:cNvGrpSpPr/>
        <p:nvPr/>
      </p:nvGrpSpPr>
      <p:grpSpPr>
        <a:xfrm>
          <a:off x="0" y="0"/>
          <a:ext cx="0" cy="0"/>
          <a:chOff x="0" y="0"/>
          <a:chExt cx="0" cy="0"/>
        </a:xfrm>
      </p:grpSpPr>
      <p:pic>
        <p:nvPicPr>
          <p:cNvPr id="60" name="Google Shape;60;p23"/>
          <p:cNvPicPr preferRelativeResize="0"/>
          <p:nvPr/>
        </p:nvPicPr>
        <p:blipFill rotWithShape="1">
          <a:blip r:embed="rId2">
            <a:alphaModFix/>
          </a:blip>
          <a:srcRect b="0" l="0" r="0" t="0"/>
          <a:stretch/>
        </p:blipFill>
        <p:spPr>
          <a:xfrm>
            <a:off x="495363" y="303127"/>
            <a:ext cx="1647959" cy="439400"/>
          </a:xfrm>
          <a:prstGeom prst="rect">
            <a:avLst/>
          </a:prstGeom>
          <a:noFill/>
          <a:ln>
            <a:noFill/>
          </a:ln>
        </p:spPr>
      </p:pic>
      <p:sp>
        <p:nvSpPr>
          <p:cNvPr id="61" name="Google Shape;61;p23"/>
          <p:cNvSpPr txBox="1"/>
          <p:nvPr>
            <p:ph idx="10" type="dt"/>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p:nvPr>
            <p:ph idx="11" type="ftr"/>
          </p:nvPr>
        </p:nvSpPr>
        <p:spPr>
          <a:xfrm>
            <a:off x="838200" y="6356354"/>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2" type="sldNum"/>
          </p:nvPr>
        </p:nvSpPr>
        <p:spPr>
          <a:xfrm>
            <a:off x="8610600" y="37740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1pPr>
            <a:lvl2pPr indent="0" lvl="1"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2pPr>
            <a:lvl3pPr indent="0" lvl="2"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3pPr>
            <a:lvl4pPr indent="0" lvl="3"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4pPr>
            <a:lvl5pPr indent="0" lvl="4"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5pPr>
            <a:lvl6pPr indent="0" lvl="5"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6pPr>
            <a:lvl7pPr indent="0" lvl="6"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7pPr>
            <a:lvl8pPr indent="0" lvl="7"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8pPr>
            <a:lvl9pPr indent="0" lvl="8" marL="0" marR="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hluss-Folie">
  <p:cSld name="Schluss-Folie">
    <p:spTree>
      <p:nvGrpSpPr>
        <p:cNvPr id="64" name="Shape 64"/>
        <p:cNvGrpSpPr/>
        <p:nvPr/>
      </p:nvGrpSpPr>
      <p:grpSpPr>
        <a:xfrm>
          <a:off x="0" y="0"/>
          <a:ext cx="0" cy="0"/>
          <a:chOff x="0" y="0"/>
          <a:chExt cx="0" cy="0"/>
        </a:xfrm>
      </p:grpSpPr>
      <p:sp>
        <p:nvSpPr>
          <p:cNvPr id="65" name="Google Shape;65;p24"/>
          <p:cNvSpPr/>
          <p:nvPr/>
        </p:nvSpPr>
        <p:spPr>
          <a:xfrm>
            <a:off x="0" y="0"/>
            <a:ext cx="12192000" cy="6858000"/>
          </a:xfrm>
          <a:prstGeom prst="rect">
            <a:avLst/>
          </a:prstGeom>
          <a:solidFill>
            <a:schemeClr val="accent1"/>
          </a:solidFill>
          <a:ln cap="flat" cmpd="sng" w="12700">
            <a:solidFill>
              <a:srgbClr val="0048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 name="Google Shape;66;p24"/>
          <p:cNvSpPr txBox="1"/>
          <p:nvPr>
            <p:ph idx="1" type="body"/>
          </p:nvPr>
        </p:nvSpPr>
        <p:spPr>
          <a:xfrm>
            <a:off x="838200" y="2176044"/>
            <a:ext cx="5181600" cy="400092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200"/>
              <a:buNone/>
              <a:defRPr b="0" i="0" sz="1200">
                <a:solidFill>
                  <a:schemeClr val="lt1"/>
                </a:solidFill>
                <a:latin typeface="Poppins"/>
                <a:ea typeface="Poppins"/>
                <a:cs typeface="Poppins"/>
                <a:sym typeface="Poppins"/>
              </a:defRPr>
            </a:lvl1pPr>
            <a:lvl2pPr indent="-228600" lvl="1" marL="914400" algn="l">
              <a:lnSpc>
                <a:spcPct val="90000"/>
              </a:lnSpc>
              <a:spcBef>
                <a:spcPts val="500"/>
              </a:spcBef>
              <a:spcAft>
                <a:spcPts val="0"/>
              </a:spcAft>
              <a:buSzPts val="18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800"/>
              <a:buNone/>
              <a:defRPr/>
            </a:lvl4pPr>
            <a:lvl5pPr indent="-228600" lvl="4" marL="2286000" algn="l">
              <a:lnSpc>
                <a:spcPct val="90000"/>
              </a:lnSpc>
              <a:spcBef>
                <a:spcPts val="500"/>
              </a:spcBef>
              <a:spcAft>
                <a:spcPts val="0"/>
              </a:spcAft>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67" name="Google Shape;67;p24"/>
          <p:cNvPicPr preferRelativeResize="0"/>
          <p:nvPr/>
        </p:nvPicPr>
        <p:blipFill rotWithShape="1">
          <a:blip r:embed="rId2">
            <a:alphaModFix/>
          </a:blip>
          <a:srcRect b="0" l="0" r="0" t="0"/>
          <a:stretch/>
        </p:blipFill>
        <p:spPr>
          <a:xfrm>
            <a:off x="495363" y="290942"/>
            <a:ext cx="1647959" cy="439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Poppins SemiBold"/>
              <a:buNone/>
              <a:defRPr b="1" i="0" sz="4000" u="none" cap="none" strike="noStrike">
                <a:solidFill>
                  <a:schemeClr val="dk1"/>
                </a:solidFill>
                <a:latin typeface="Poppins SemiBold"/>
                <a:ea typeface="Poppins SemiBold"/>
                <a:cs typeface="Poppins SemiBold"/>
                <a:sym typeface="Poppins Semi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838200" y="2164469"/>
            <a:ext cx="10515600" cy="401249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accent1"/>
              </a:buClr>
              <a:buSzPts val="2400"/>
              <a:buFont typeface="Arial"/>
              <a:buNone/>
              <a:defRPr b="0" i="0" sz="2400" u="none" cap="none" strike="noStrike">
                <a:solidFill>
                  <a:schemeClr val="dk1"/>
                </a:solidFill>
                <a:latin typeface="Poppins"/>
                <a:ea typeface="Poppins"/>
                <a:cs typeface="Poppins"/>
                <a:sym typeface="Poppins"/>
              </a:defRPr>
            </a:lvl1pPr>
            <a:lvl2pPr indent="-228600" lvl="1" marL="914400" marR="0" rtl="0" algn="l">
              <a:lnSpc>
                <a:spcPct val="90000"/>
              </a:lnSpc>
              <a:spcBef>
                <a:spcPts val="500"/>
              </a:spcBef>
              <a:spcAft>
                <a:spcPts val="0"/>
              </a:spcAft>
              <a:buClr>
                <a:schemeClr val="accent1"/>
              </a:buClr>
              <a:buSzPts val="2000"/>
              <a:buFont typeface="Arial"/>
              <a:buNone/>
              <a:defRPr b="0" i="0" sz="2000" u="none" cap="none" strike="noStrike">
                <a:solidFill>
                  <a:schemeClr val="accent5"/>
                </a:solidFill>
                <a:latin typeface="Poppins"/>
                <a:ea typeface="Poppins"/>
                <a:cs typeface="Poppins"/>
                <a:sym typeface="Poppins"/>
              </a:defRPr>
            </a:lvl2pPr>
            <a:lvl3pPr indent="-228600" lvl="2" marL="1371600" marR="0" rtl="0" algn="l">
              <a:lnSpc>
                <a:spcPct val="90000"/>
              </a:lnSpc>
              <a:spcBef>
                <a:spcPts val="500"/>
              </a:spcBef>
              <a:spcAft>
                <a:spcPts val="0"/>
              </a:spcAft>
              <a:buClr>
                <a:schemeClr val="accent1"/>
              </a:buClr>
              <a:buSzPts val="1800"/>
              <a:buFont typeface="Arial"/>
              <a:buNone/>
              <a:defRPr b="0" i="0" sz="1800" u="none" cap="none" strike="noStrike">
                <a:solidFill>
                  <a:schemeClr val="accent5"/>
                </a:solidFill>
                <a:latin typeface="Poppins"/>
                <a:ea typeface="Poppins"/>
                <a:cs typeface="Poppins"/>
                <a:sym typeface="Poppins"/>
              </a:defRPr>
            </a:lvl3pPr>
            <a:lvl4pPr indent="-228600" lvl="3" marL="1828800" marR="0" rtl="0" algn="l">
              <a:lnSpc>
                <a:spcPct val="90000"/>
              </a:lnSpc>
              <a:spcBef>
                <a:spcPts val="500"/>
              </a:spcBef>
              <a:spcAft>
                <a:spcPts val="0"/>
              </a:spcAft>
              <a:buClr>
                <a:schemeClr val="accent1"/>
              </a:buClr>
              <a:buSzPts val="1800"/>
              <a:buFont typeface="Noto Sans Symbols"/>
              <a:buNone/>
              <a:defRPr b="0" i="0" sz="1800" u="none" cap="none" strike="noStrike">
                <a:solidFill>
                  <a:schemeClr val="accent6"/>
                </a:solidFill>
                <a:latin typeface="Poppins Light"/>
                <a:ea typeface="Poppins Light"/>
                <a:cs typeface="Poppins Light"/>
                <a:sym typeface="Poppins Light"/>
              </a:defRPr>
            </a:lvl4pPr>
            <a:lvl5pPr indent="-228600" lvl="4" marL="2286000" marR="0" rtl="0" algn="l">
              <a:lnSpc>
                <a:spcPct val="90000"/>
              </a:lnSpc>
              <a:spcBef>
                <a:spcPts val="500"/>
              </a:spcBef>
              <a:spcAft>
                <a:spcPts val="0"/>
              </a:spcAft>
              <a:buClr>
                <a:schemeClr val="accent1"/>
              </a:buClr>
              <a:buSzPts val="1800"/>
              <a:buFont typeface="Noto Sans Symbols"/>
              <a:buNone/>
              <a:defRPr b="0" i="0" sz="1800" u="none" cap="none" strike="noStrike">
                <a:solidFill>
                  <a:schemeClr val="accent6"/>
                </a:solidFill>
                <a:latin typeface="Poppins ExtraLight"/>
                <a:ea typeface="Poppins ExtraLight"/>
                <a:cs typeface="Poppins ExtraLight"/>
                <a:sym typeface="Poppins Extra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1" sz="1100" u="none" cap="none" strike="noStrike">
                <a:solidFill>
                  <a:schemeClr val="accent1"/>
                </a:solidFill>
                <a:latin typeface="Poppins Light"/>
                <a:ea typeface="Poppins Light"/>
                <a:cs typeface="Poppins Light"/>
                <a:sym typeface="Poppi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838200" y="6356354"/>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1" sz="1100" u="none" cap="none" strike="noStrike">
                <a:solidFill>
                  <a:srgbClr val="888888"/>
                </a:solidFill>
                <a:latin typeface="Poppins Light"/>
                <a:ea typeface="Poppins Light"/>
                <a:cs typeface="Poppins Light"/>
                <a:sym typeface="Poppi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8610600" y="377402"/>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1pPr>
            <a:lvl2pPr indent="0" lvl="1" marL="0" marR="0" rtl="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2pPr>
            <a:lvl3pPr indent="0" lvl="2" marL="0" marR="0" rtl="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3pPr>
            <a:lvl4pPr indent="0" lvl="3" marL="0" marR="0" rtl="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4pPr>
            <a:lvl5pPr indent="0" lvl="4" marL="0" marR="0" rtl="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5pPr>
            <a:lvl6pPr indent="0" lvl="5" marL="0" marR="0" rtl="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6pPr>
            <a:lvl7pPr indent="0" lvl="6" marL="0" marR="0" rtl="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7pPr>
            <a:lvl8pPr indent="0" lvl="7" marL="0" marR="0" rtl="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8pPr>
            <a:lvl9pPr indent="0" lvl="8" marL="0" marR="0" rtl="0" algn="r">
              <a:lnSpc>
                <a:spcPct val="100000"/>
              </a:lnSpc>
              <a:spcBef>
                <a:spcPts val="0"/>
              </a:spcBef>
              <a:spcAft>
                <a:spcPts val="0"/>
              </a:spcAft>
              <a:buClr>
                <a:srgbClr val="000000"/>
              </a:buClr>
              <a:buSzPts val="1100"/>
              <a:buFont typeface="Arial"/>
              <a:buNone/>
              <a:defRPr b="0" i="1" sz="1100" u="none" cap="none" strike="noStrike">
                <a:solidFill>
                  <a:srgbClr val="888888"/>
                </a:solidFill>
                <a:latin typeface="Poppins Light"/>
                <a:ea typeface="Poppins Light"/>
                <a:cs typeface="Poppins Light"/>
                <a:sym typeface="Poppins Light"/>
              </a:defRPr>
            </a:lvl9pPr>
          </a:lstStyle>
          <a:p>
            <a:pPr indent="0" lvl="0" marL="0" rtl="0" algn="r">
              <a:spcBef>
                <a:spcPts val="0"/>
              </a:spcBef>
              <a:spcAft>
                <a:spcPts val="0"/>
              </a:spcAft>
              <a:buNone/>
            </a:pPr>
            <a:fld id="{00000000-1234-1234-1234-123412341234}" type="slidenum">
              <a:rPr lang="de-CH"/>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youtube.com/playlist?list=PLN7M3nT7qGnfu329R2YTiuLQV_m4J6vIO" TargetMode="External"/><Relationship Id="rId4" Type="http://schemas.openxmlformats.org/officeDocument/2006/relationships/image" Target="../media/image9.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www.youtube.com/playlist?list=PLN7M3nT7qGnfu329R2YTiuLQV_m4J6vIO" TargetMode="External"/><Relationship Id="rId4" Type="http://schemas.openxmlformats.org/officeDocument/2006/relationships/hyperlink" Target="https://apps.who.int/iris/bitstream/handle/10665/75211/9789241548465_eng.pdf?sequence=1&amp;isAllowed=y" TargetMode="External"/><Relationship Id="rId5" Type="http://schemas.openxmlformats.org/officeDocument/2006/relationships/hyperlink" Target="https://dhis2.org/academy/" TargetMode="External"/><Relationship Id="rId6" Type="http://schemas.openxmlformats.org/officeDocument/2006/relationships/hyperlink" Target="https://openimis.atlassian.net/wiki/spaces/OP/pages/3119710213/Further+learning+resourc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who.int/healthacademy/media/WHA58-28-en.pdf" TargetMode="External"/><Relationship Id="rId4" Type="http://schemas.openxmlformats.org/officeDocument/2006/relationships/hyperlink" Target="https://www.who.int/docs/default-source/documents/gs4dhdaa2a9f352b0445bafbc79ca799dce4d.pdf" TargetMode="External"/><Relationship Id="rId5" Type="http://schemas.openxmlformats.org/officeDocument/2006/relationships/hyperlink" Target="https://www.asiaehealthinformationnetwork.org/mind_the_gap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18.png"/><Relationship Id="rId8"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1524000" y="2580773"/>
            <a:ext cx="9144000" cy="2387600"/>
          </a:xfrm>
          <a:prstGeom prst="rect">
            <a:avLst/>
          </a:prstGeom>
          <a:solidFill>
            <a:schemeClr val="accent1"/>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EFBC53"/>
              </a:buClr>
              <a:buSzPts val="2800"/>
              <a:buFont typeface="Arial"/>
              <a:buNone/>
            </a:pPr>
            <a:r>
              <a:rPr b="0" lang="de-CH" sz="2800">
                <a:solidFill>
                  <a:srgbClr val="EFBC53"/>
                </a:solidFill>
                <a:latin typeface="Arial"/>
                <a:ea typeface="Arial"/>
                <a:cs typeface="Arial"/>
                <a:sym typeface="Arial"/>
              </a:rPr>
              <a:t>Introduction to openIMIS</a:t>
            </a:r>
            <a:br>
              <a:rPr b="0" lang="de-CH" sz="2800">
                <a:solidFill>
                  <a:srgbClr val="EFBC53"/>
                </a:solidFill>
                <a:latin typeface="Arial"/>
                <a:ea typeface="Arial"/>
                <a:cs typeface="Arial"/>
                <a:sym typeface="Arial"/>
              </a:rPr>
            </a:br>
            <a:r>
              <a:rPr lang="de-CH" sz="2800">
                <a:solidFill>
                  <a:schemeClr val="lt1"/>
                </a:solidFill>
                <a:latin typeface="Arial"/>
                <a:ea typeface="Arial"/>
                <a:cs typeface="Arial"/>
                <a:sym typeface="Arial"/>
              </a:rPr>
              <a:t>Module 2: openIMIS and national eHealth landscape</a:t>
            </a:r>
            <a:endParaRPr sz="2800">
              <a:solidFill>
                <a:schemeClr val="lt1"/>
              </a:solidFill>
              <a:latin typeface="Arial"/>
              <a:ea typeface="Arial"/>
              <a:cs typeface="Arial"/>
              <a:sym typeface="Arial"/>
            </a:endParaRPr>
          </a:p>
        </p:txBody>
      </p:sp>
      <p:sp>
        <p:nvSpPr>
          <p:cNvPr id="73" name="Google Shape;73;p1"/>
          <p:cNvSpPr txBox="1"/>
          <p:nvPr>
            <p:ph idx="1" type="subTitle"/>
          </p:nvPr>
        </p:nvSpPr>
        <p:spPr>
          <a:xfrm>
            <a:off x="1524000" y="4598125"/>
            <a:ext cx="9144000" cy="2118085"/>
          </a:xfrm>
          <a:prstGeom prst="rect">
            <a:avLst/>
          </a:prstGeom>
          <a:solidFill>
            <a:schemeClr val="accent1"/>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000"/>
              <a:buNone/>
            </a:pPr>
            <a:r>
              <a:rPr b="0" i="1" lang="de-CH" sz="2000">
                <a:solidFill>
                  <a:srgbClr val="EFBC53"/>
                </a:solidFill>
                <a:latin typeface="Arial"/>
                <a:ea typeface="Arial"/>
                <a:cs typeface="Arial"/>
                <a:sym typeface="Arial"/>
              </a:rPr>
              <a:t>Presented by </a:t>
            </a:r>
            <a:endParaRPr/>
          </a:p>
          <a:p>
            <a:pPr indent="0" lvl="0" marL="0" rtl="0" algn="ctr">
              <a:lnSpc>
                <a:spcPct val="90000"/>
              </a:lnSpc>
              <a:spcBef>
                <a:spcPts val="1000"/>
              </a:spcBef>
              <a:spcAft>
                <a:spcPts val="0"/>
              </a:spcAft>
              <a:buSzPts val="2000"/>
              <a:buNone/>
            </a:pPr>
            <a:r>
              <a:rPr b="0" i="1" lang="de-CH" sz="2000">
                <a:solidFill>
                  <a:srgbClr val="EFBC53"/>
                </a:solidFill>
                <a:latin typeface="Arial"/>
                <a:ea typeface="Arial"/>
                <a:cs typeface="Arial"/>
                <a:sym typeface="Arial"/>
              </a:rPr>
              <a:t>openIMIS Initiative</a:t>
            </a:r>
            <a:endParaRPr/>
          </a:p>
          <a:p>
            <a:pPr indent="0" lvl="0" marL="0" rtl="0" algn="ctr">
              <a:lnSpc>
                <a:spcPct val="90000"/>
              </a:lnSpc>
              <a:spcBef>
                <a:spcPts val="1000"/>
              </a:spcBef>
              <a:spcAft>
                <a:spcPts val="0"/>
              </a:spcAft>
              <a:buSzPts val="2000"/>
              <a:buNone/>
            </a:pPr>
            <a:r>
              <a:rPr b="0" i="1" lang="de-CH" sz="2000">
                <a:latin typeface="Arial"/>
                <a:ea typeface="Arial"/>
                <a:cs typeface="Arial"/>
                <a:sym typeface="Arial"/>
              </a:rPr>
              <a:t>Inputs by </a:t>
            </a:r>
            <a:endParaRPr/>
          </a:p>
          <a:p>
            <a:pPr indent="0" lvl="0" marL="0" rtl="0" algn="ctr">
              <a:lnSpc>
                <a:spcPct val="90000"/>
              </a:lnSpc>
              <a:spcBef>
                <a:spcPts val="1000"/>
              </a:spcBef>
              <a:spcAft>
                <a:spcPts val="0"/>
              </a:spcAft>
              <a:buSzPts val="2000"/>
              <a:buNone/>
            </a:pPr>
            <a:r>
              <a:rPr i="1" lang="de-CH" sz="2000">
                <a:latin typeface="Arial"/>
                <a:ea typeface="Arial"/>
                <a:cs typeface="Arial"/>
                <a:sym typeface="Arial"/>
              </a:rPr>
              <a:t>Alvin Marcelo (AeHIN), Rodrigo Assumcao (ILO), Konstanze Lang (GIZ), Saurav Bhattarai (GIZ), Daniella Majakari (Swiss TPH)</a:t>
            </a:r>
            <a:endParaRPr i="1"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eea93cea67_0_7"/>
          <p:cNvSpPr txBox="1"/>
          <p:nvPr>
            <p:ph type="title"/>
          </p:nvPr>
        </p:nvSpPr>
        <p:spPr>
          <a:xfrm>
            <a:off x="838200" y="1132247"/>
            <a:ext cx="10515600" cy="940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oppins SemiBold"/>
              <a:buNone/>
            </a:pPr>
            <a:r>
              <a:rPr lang="de-CH">
                <a:latin typeface="Arial"/>
                <a:ea typeface="Arial"/>
                <a:cs typeface="Arial"/>
                <a:sym typeface="Arial"/>
              </a:rPr>
              <a:t>AeHIN as the openIMIS Regional Hub in Asia</a:t>
            </a:r>
            <a:endParaRPr>
              <a:latin typeface="Arial"/>
              <a:ea typeface="Arial"/>
              <a:cs typeface="Arial"/>
              <a:sym typeface="Arial"/>
            </a:endParaRPr>
          </a:p>
        </p:txBody>
      </p:sp>
      <p:sp>
        <p:nvSpPr>
          <p:cNvPr id="141" name="Google Shape;141;geea93cea67_0_7"/>
          <p:cNvSpPr txBox="1"/>
          <p:nvPr>
            <p:ph type="title"/>
          </p:nvPr>
        </p:nvSpPr>
        <p:spPr>
          <a:xfrm>
            <a:off x="984008" y="2094475"/>
            <a:ext cx="3733200" cy="1379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1500"/>
              <a:buFont typeface="Arial"/>
              <a:buNone/>
            </a:pPr>
            <a:r>
              <a:rPr lang="de-CH" sz="3000">
                <a:latin typeface="Arial"/>
                <a:ea typeface="Arial"/>
                <a:cs typeface="Arial"/>
                <a:sym typeface="Arial"/>
              </a:rPr>
              <a:t>Vision, Mission, and Goals</a:t>
            </a:r>
            <a:endParaRPr sz="3000">
              <a:solidFill>
                <a:srgbClr val="000000"/>
              </a:solidFill>
              <a:latin typeface="Arial"/>
              <a:ea typeface="Arial"/>
              <a:cs typeface="Arial"/>
              <a:sym typeface="Arial"/>
            </a:endParaRPr>
          </a:p>
        </p:txBody>
      </p:sp>
      <p:sp>
        <p:nvSpPr>
          <p:cNvPr id="142" name="Google Shape;142;geea93cea67_0_7"/>
          <p:cNvSpPr txBox="1"/>
          <p:nvPr>
            <p:ph idx="1" type="body"/>
          </p:nvPr>
        </p:nvSpPr>
        <p:spPr>
          <a:xfrm>
            <a:off x="4830625" y="2288573"/>
            <a:ext cx="6397500" cy="990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de-CH" sz="1500">
                <a:solidFill>
                  <a:srgbClr val="666666"/>
                </a:solidFill>
                <a:latin typeface="Arial"/>
                <a:ea typeface="Arial"/>
                <a:cs typeface="Arial"/>
                <a:sym typeface="Arial"/>
              </a:rPr>
              <a:t>AeHIN as the </a:t>
            </a:r>
            <a:r>
              <a:rPr b="1" lang="de-CH" sz="1500">
                <a:solidFill>
                  <a:srgbClr val="666666"/>
                </a:solidFill>
                <a:latin typeface="Arial"/>
                <a:ea typeface="Arial"/>
                <a:cs typeface="Arial"/>
                <a:sym typeface="Arial"/>
              </a:rPr>
              <a:t>openIMIS regional hub in Asia</a:t>
            </a:r>
            <a:r>
              <a:rPr lang="de-CH" sz="1500">
                <a:solidFill>
                  <a:srgbClr val="666666"/>
                </a:solidFill>
                <a:latin typeface="Arial"/>
                <a:ea typeface="Arial"/>
                <a:cs typeface="Arial"/>
                <a:sym typeface="Arial"/>
              </a:rPr>
              <a:t> consists of health education institutions, medical student associations, country interoperability labs, national health insurance agencies and other related networks that use openIMIS for their specific needs</a:t>
            </a:r>
            <a:endParaRPr sz="1500">
              <a:solidFill>
                <a:srgbClr val="666666"/>
              </a:solidFill>
              <a:latin typeface="Arial"/>
              <a:ea typeface="Arial"/>
              <a:cs typeface="Arial"/>
              <a:sym typeface="Arial"/>
            </a:endParaRPr>
          </a:p>
        </p:txBody>
      </p:sp>
      <p:sp>
        <p:nvSpPr>
          <p:cNvPr id="143" name="Google Shape;143;geea93cea67_0_7"/>
          <p:cNvSpPr txBox="1"/>
          <p:nvPr/>
        </p:nvSpPr>
        <p:spPr>
          <a:xfrm>
            <a:off x="1323067" y="3608660"/>
            <a:ext cx="2358300" cy="3060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1500"/>
              <a:buFont typeface="Arial"/>
              <a:buNone/>
            </a:pPr>
            <a:r>
              <a:rPr b="1" i="0" lang="de-CH" sz="1100" u="none" cap="none" strike="noStrike">
                <a:solidFill>
                  <a:schemeClr val="dk1"/>
                </a:solidFill>
              </a:rPr>
              <a:t>VISION</a:t>
            </a:r>
            <a:endParaRPr b="1" i="0" sz="1100" u="none" cap="none" strike="noStrike">
              <a:solidFill>
                <a:schemeClr val="dk1"/>
              </a:solidFill>
            </a:endParaRPr>
          </a:p>
        </p:txBody>
      </p:sp>
      <p:sp>
        <p:nvSpPr>
          <p:cNvPr id="144" name="Google Shape;144;geea93cea67_0_7"/>
          <p:cNvSpPr txBox="1"/>
          <p:nvPr/>
        </p:nvSpPr>
        <p:spPr>
          <a:xfrm>
            <a:off x="1123442" y="4049733"/>
            <a:ext cx="2757600" cy="9909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Clr>
                <a:schemeClr val="dk1"/>
              </a:buClr>
              <a:buSzPts val="1500"/>
              <a:buFont typeface="Arial"/>
              <a:buNone/>
            </a:pPr>
            <a:r>
              <a:rPr b="1" i="0" lang="de-CH" sz="1500" u="none" cap="none" strike="noStrike">
                <a:solidFill>
                  <a:schemeClr val="accent1"/>
                </a:solidFill>
              </a:rPr>
              <a:t>Universal health coverage is achieved through appropriate use of information and communications technology</a:t>
            </a:r>
            <a:endParaRPr b="1" i="0" sz="1500" u="none" cap="none" strike="noStrike">
              <a:solidFill>
                <a:schemeClr val="accent1"/>
              </a:solidFill>
            </a:endParaRPr>
          </a:p>
          <a:p>
            <a:pPr indent="0" lvl="0" marL="0" marR="0" rtl="0" algn="ctr">
              <a:lnSpc>
                <a:spcPct val="115000"/>
              </a:lnSpc>
              <a:spcBef>
                <a:spcPts val="2100"/>
              </a:spcBef>
              <a:spcAft>
                <a:spcPts val="2100"/>
              </a:spcAft>
              <a:buClr>
                <a:srgbClr val="000000"/>
              </a:buClr>
              <a:buSzPts val="1500"/>
              <a:buFont typeface="Arial"/>
              <a:buNone/>
            </a:pPr>
            <a:r>
              <a:t/>
            </a:r>
            <a:endParaRPr b="1" i="0" sz="1500" u="none" cap="none" strike="noStrike">
              <a:solidFill>
                <a:schemeClr val="accent1"/>
              </a:solidFill>
            </a:endParaRPr>
          </a:p>
        </p:txBody>
      </p:sp>
      <p:cxnSp>
        <p:nvCxnSpPr>
          <p:cNvPr id="145" name="Google Shape;145;geea93cea67_0_7"/>
          <p:cNvCxnSpPr/>
          <p:nvPr/>
        </p:nvCxnSpPr>
        <p:spPr>
          <a:xfrm>
            <a:off x="4299133" y="3608667"/>
            <a:ext cx="0" cy="2442900"/>
          </a:xfrm>
          <a:prstGeom prst="straightConnector1">
            <a:avLst/>
          </a:prstGeom>
          <a:noFill/>
          <a:ln cap="flat" cmpd="sng" w="9525">
            <a:solidFill>
              <a:schemeClr val="accent1"/>
            </a:solidFill>
            <a:prstDash val="dot"/>
            <a:round/>
            <a:headEnd len="sm" w="sm" type="none"/>
            <a:tailEnd len="sm" w="sm" type="none"/>
          </a:ln>
        </p:spPr>
      </p:cxnSp>
      <p:sp>
        <p:nvSpPr>
          <p:cNvPr id="146" name="Google Shape;146;geea93cea67_0_7"/>
          <p:cNvSpPr txBox="1"/>
          <p:nvPr/>
        </p:nvSpPr>
        <p:spPr>
          <a:xfrm>
            <a:off x="4916800" y="3608660"/>
            <a:ext cx="2358300" cy="3060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1500"/>
              <a:buFont typeface="Arial"/>
              <a:buNone/>
            </a:pPr>
            <a:r>
              <a:rPr b="1" i="0" lang="de-CH" sz="1100" u="none" cap="none" strike="noStrike">
                <a:solidFill>
                  <a:schemeClr val="dk1"/>
                </a:solidFill>
              </a:rPr>
              <a:t>MISSION</a:t>
            </a:r>
            <a:endParaRPr b="1" i="0" sz="1100" u="none" cap="none" strike="noStrike">
              <a:solidFill>
                <a:schemeClr val="dk1"/>
              </a:solidFill>
            </a:endParaRPr>
          </a:p>
        </p:txBody>
      </p:sp>
      <p:sp>
        <p:nvSpPr>
          <p:cNvPr id="147" name="Google Shape;147;geea93cea67_0_7"/>
          <p:cNvSpPr txBox="1"/>
          <p:nvPr/>
        </p:nvSpPr>
        <p:spPr>
          <a:xfrm>
            <a:off x="4557600" y="3908727"/>
            <a:ext cx="3076800" cy="12729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1500"/>
              <a:buFont typeface="Arial"/>
              <a:buNone/>
            </a:pPr>
            <a:r>
              <a:t/>
            </a:r>
            <a:endParaRPr b="1" i="0" sz="6400" u="none" cap="none" strike="noStrike">
              <a:solidFill>
                <a:schemeClr val="dk1"/>
              </a:solidFill>
              <a:latin typeface="Lato"/>
              <a:ea typeface="Lato"/>
              <a:cs typeface="Lato"/>
              <a:sym typeface="Lato"/>
            </a:endParaRPr>
          </a:p>
        </p:txBody>
      </p:sp>
      <p:sp>
        <p:nvSpPr>
          <p:cNvPr id="148" name="Google Shape;148;geea93cea67_0_7"/>
          <p:cNvSpPr txBox="1"/>
          <p:nvPr/>
        </p:nvSpPr>
        <p:spPr>
          <a:xfrm>
            <a:off x="4717200" y="5024733"/>
            <a:ext cx="2757600" cy="9909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1500"/>
              <a:buFont typeface="Arial"/>
              <a:buNone/>
            </a:pPr>
            <a:r>
              <a:t/>
            </a:r>
            <a:endParaRPr b="1" i="0" sz="1500" u="none" cap="none" strike="noStrike">
              <a:solidFill>
                <a:schemeClr val="accent1"/>
              </a:solidFill>
              <a:latin typeface="Lato"/>
              <a:ea typeface="Lato"/>
              <a:cs typeface="Lato"/>
              <a:sym typeface="Lato"/>
            </a:endParaRPr>
          </a:p>
        </p:txBody>
      </p:sp>
      <p:cxnSp>
        <p:nvCxnSpPr>
          <p:cNvPr id="149" name="Google Shape;149;geea93cea67_0_7"/>
          <p:cNvCxnSpPr/>
          <p:nvPr/>
        </p:nvCxnSpPr>
        <p:spPr>
          <a:xfrm>
            <a:off x="7892867" y="3608667"/>
            <a:ext cx="0" cy="2442900"/>
          </a:xfrm>
          <a:prstGeom prst="straightConnector1">
            <a:avLst/>
          </a:prstGeom>
          <a:noFill/>
          <a:ln cap="flat" cmpd="sng" w="9525">
            <a:solidFill>
              <a:schemeClr val="accent1"/>
            </a:solidFill>
            <a:prstDash val="dot"/>
            <a:round/>
            <a:headEnd len="sm" w="sm" type="none"/>
            <a:tailEnd len="sm" w="sm" type="none"/>
          </a:ln>
        </p:spPr>
      </p:cxnSp>
      <p:sp>
        <p:nvSpPr>
          <p:cNvPr id="150" name="Google Shape;150;geea93cea67_0_7"/>
          <p:cNvSpPr txBox="1"/>
          <p:nvPr/>
        </p:nvSpPr>
        <p:spPr>
          <a:xfrm>
            <a:off x="8510533" y="3608660"/>
            <a:ext cx="2358300" cy="3060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1500"/>
              <a:buFont typeface="Arial"/>
              <a:buNone/>
            </a:pPr>
            <a:r>
              <a:rPr b="1" i="0" lang="de-CH" sz="1100" u="none" cap="none" strike="noStrike">
                <a:solidFill>
                  <a:schemeClr val="dk1"/>
                </a:solidFill>
              </a:rPr>
              <a:t>GOAL</a:t>
            </a:r>
            <a:endParaRPr b="1" i="0" sz="1100" u="none" cap="none" strike="noStrike">
              <a:solidFill>
                <a:schemeClr val="dk1"/>
              </a:solidFill>
            </a:endParaRPr>
          </a:p>
        </p:txBody>
      </p:sp>
      <p:sp>
        <p:nvSpPr>
          <p:cNvPr id="151" name="Google Shape;151;geea93cea67_0_7"/>
          <p:cNvSpPr txBox="1"/>
          <p:nvPr/>
        </p:nvSpPr>
        <p:spPr>
          <a:xfrm>
            <a:off x="8151333" y="3908727"/>
            <a:ext cx="3076800" cy="12729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1500"/>
              <a:buFont typeface="Arial"/>
              <a:buNone/>
            </a:pPr>
            <a:r>
              <a:t/>
            </a:r>
            <a:endParaRPr b="1" i="0" sz="6400" u="none" cap="none" strike="noStrike">
              <a:solidFill>
                <a:schemeClr val="dk1"/>
              </a:solidFill>
              <a:latin typeface="Lato"/>
              <a:ea typeface="Lato"/>
              <a:cs typeface="Lato"/>
              <a:sym typeface="Lato"/>
            </a:endParaRPr>
          </a:p>
        </p:txBody>
      </p:sp>
      <p:sp>
        <p:nvSpPr>
          <p:cNvPr id="152" name="Google Shape;152;geea93cea67_0_7"/>
          <p:cNvSpPr txBox="1"/>
          <p:nvPr/>
        </p:nvSpPr>
        <p:spPr>
          <a:xfrm>
            <a:off x="8310933" y="5024733"/>
            <a:ext cx="2757600" cy="9909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1500"/>
              <a:buFont typeface="Arial"/>
              <a:buNone/>
            </a:pPr>
            <a:r>
              <a:t/>
            </a:r>
            <a:endParaRPr b="1" i="0" sz="1500" u="none" cap="none" strike="noStrike">
              <a:solidFill>
                <a:schemeClr val="accent1"/>
              </a:solidFill>
              <a:latin typeface="Lato"/>
              <a:ea typeface="Lato"/>
              <a:cs typeface="Lato"/>
              <a:sym typeface="Lato"/>
            </a:endParaRPr>
          </a:p>
        </p:txBody>
      </p:sp>
      <p:sp>
        <p:nvSpPr>
          <p:cNvPr id="153" name="Google Shape;153;geea93cea67_0_7"/>
          <p:cNvSpPr txBox="1"/>
          <p:nvPr/>
        </p:nvSpPr>
        <p:spPr>
          <a:xfrm>
            <a:off x="4717200" y="4049733"/>
            <a:ext cx="2757600" cy="9909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1500"/>
              <a:buFont typeface="Arial"/>
              <a:buNone/>
            </a:pPr>
            <a:r>
              <a:rPr b="1" i="0" lang="de-CH" sz="1500" u="none" cap="none" strike="noStrike">
                <a:solidFill>
                  <a:schemeClr val="accent1"/>
                </a:solidFill>
              </a:rPr>
              <a:t>Build capacity for ICT in social health insurance in Asia through openIMIS and other global public goods </a:t>
            </a:r>
            <a:endParaRPr b="1" i="0" sz="1500" u="none" cap="none" strike="noStrike">
              <a:solidFill>
                <a:schemeClr val="accent1"/>
              </a:solidFill>
            </a:endParaRPr>
          </a:p>
        </p:txBody>
      </p:sp>
      <p:sp>
        <p:nvSpPr>
          <p:cNvPr id="154" name="Google Shape;154;geea93cea67_0_7"/>
          <p:cNvSpPr txBox="1"/>
          <p:nvPr/>
        </p:nvSpPr>
        <p:spPr>
          <a:xfrm>
            <a:off x="8310933" y="4049733"/>
            <a:ext cx="2757600" cy="9909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1500"/>
              <a:buFont typeface="Arial"/>
              <a:buNone/>
            </a:pPr>
            <a:r>
              <a:rPr b="1" i="0" lang="de-CH" sz="1500" u="none" cap="none" strike="noStrike">
                <a:solidFill>
                  <a:schemeClr val="accent1"/>
                </a:solidFill>
              </a:rPr>
              <a:t>A strong community of practice around openIMIS in Asia</a:t>
            </a:r>
            <a:endParaRPr b="1" i="0" sz="1500" u="none" cap="none" strike="noStrike">
              <a:solidFill>
                <a:schemeClr val="accent1"/>
              </a:solidFill>
            </a:endParaRPr>
          </a:p>
          <a:p>
            <a:pPr indent="0" lvl="0" marL="0" marR="0" rtl="0" algn="ctr">
              <a:lnSpc>
                <a:spcPct val="115000"/>
              </a:lnSpc>
              <a:spcBef>
                <a:spcPts val="2100"/>
              </a:spcBef>
              <a:spcAft>
                <a:spcPts val="2100"/>
              </a:spcAft>
              <a:buClr>
                <a:srgbClr val="000000"/>
              </a:buClr>
              <a:buSzPts val="1500"/>
              <a:buFont typeface="Arial"/>
              <a:buNone/>
            </a:pPr>
            <a:r>
              <a:t/>
            </a:r>
            <a:endParaRPr b="1" i="0" sz="1500" u="none" cap="none" strike="noStrike">
              <a:solidFill>
                <a:schemeClr val="accent1"/>
              </a:solidFill>
            </a:endParaRPr>
          </a:p>
        </p:txBody>
      </p:sp>
      <p:pic>
        <p:nvPicPr>
          <p:cNvPr id="155" name="Google Shape;155;geea93cea67_0_7"/>
          <p:cNvPicPr preferRelativeResize="0"/>
          <p:nvPr/>
        </p:nvPicPr>
        <p:blipFill rotWithShape="1">
          <a:blip r:embed="rId3">
            <a:alphaModFix/>
          </a:blip>
          <a:srcRect b="0" l="0" r="0" t="0"/>
          <a:stretch/>
        </p:blipFill>
        <p:spPr>
          <a:xfrm>
            <a:off x="8654275" y="304800"/>
            <a:ext cx="3214679" cy="82744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e61dc5ea3c_1_39"/>
          <p:cNvSpPr txBox="1"/>
          <p:nvPr>
            <p:ph type="title"/>
          </p:nvPr>
        </p:nvSpPr>
        <p:spPr>
          <a:xfrm>
            <a:off x="838200" y="1132247"/>
            <a:ext cx="10515600" cy="940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de-CH">
                <a:latin typeface="Arial"/>
                <a:ea typeface="Arial"/>
                <a:cs typeface="Arial"/>
                <a:sym typeface="Arial"/>
              </a:rPr>
              <a:t>Regional Hub Activities</a:t>
            </a:r>
            <a:endParaRPr>
              <a:latin typeface="Arial"/>
              <a:ea typeface="Arial"/>
              <a:cs typeface="Arial"/>
              <a:sym typeface="Arial"/>
            </a:endParaRPr>
          </a:p>
        </p:txBody>
      </p:sp>
      <p:sp>
        <p:nvSpPr>
          <p:cNvPr id="162" name="Google Shape;162;ge61dc5ea3c_1_39"/>
          <p:cNvSpPr txBox="1"/>
          <p:nvPr>
            <p:ph idx="1" type="body"/>
          </p:nvPr>
        </p:nvSpPr>
        <p:spPr>
          <a:xfrm>
            <a:off x="838200" y="2164475"/>
            <a:ext cx="3499200" cy="4576200"/>
          </a:xfrm>
          <a:prstGeom prst="rect">
            <a:avLst/>
          </a:prstGeom>
          <a:noFill/>
          <a:ln>
            <a:noFill/>
          </a:ln>
        </p:spPr>
        <p:txBody>
          <a:bodyPr anchorCtr="0" anchor="t" bIns="45700" lIns="91425" spcFirstLastPara="1" rIns="91425" wrap="square" tIns="45700">
            <a:normAutofit fontScale="77500" lnSpcReduction="20000"/>
          </a:bodyPr>
          <a:lstStyle/>
          <a:p>
            <a:pPr indent="-317182" lvl="0" marL="457200" rtl="0" algn="l">
              <a:lnSpc>
                <a:spcPct val="90000"/>
              </a:lnSpc>
              <a:spcBef>
                <a:spcPts val="1000"/>
              </a:spcBef>
              <a:spcAft>
                <a:spcPts val="0"/>
              </a:spcAft>
              <a:buSzPct val="75000"/>
              <a:buChar char="●"/>
            </a:pPr>
            <a:r>
              <a:rPr lang="de-CH">
                <a:latin typeface="Arial"/>
                <a:ea typeface="Arial"/>
                <a:cs typeface="Arial"/>
                <a:sym typeface="Arial"/>
              </a:rPr>
              <a:t>Identify stakeholders and their needs</a:t>
            </a:r>
            <a:endParaRPr>
              <a:latin typeface="Arial"/>
              <a:ea typeface="Arial"/>
              <a:cs typeface="Arial"/>
              <a:sym typeface="Arial"/>
            </a:endParaRPr>
          </a:p>
          <a:p>
            <a:pPr indent="0" lvl="0" marL="457200" rtl="0" algn="l">
              <a:lnSpc>
                <a:spcPct val="90000"/>
              </a:lnSpc>
              <a:spcBef>
                <a:spcPts val="1000"/>
              </a:spcBef>
              <a:spcAft>
                <a:spcPts val="0"/>
              </a:spcAft>
              <a:buSzPct val="96774"/>
              <a:buNone/>
            </a:pPr>
            <a:r>
              <a:t/>
            </a:r>
            <a:endParaRPr>
              <a:latin typeface="Arial"/>
              <a:ea typeface="Arial"/>
              <a:cs typeface="Arial"/>
              <a:sym typeface="Arial"/>
            </a:endParaRPr>
          </a:p>
          <a:p>
            <a:pPr indent="-317182" lvl="0" marL="457200" rtl="0" algn="l">
              <a:lnSpc>
                <a:spcPct val="90000"/>
              </a:lnSpc>
              <a:spcBef>
                <a:spcPts val="1000"/>
              </a:spcBef>
              <a:spcAft>
                <a:spcPts val="0"/>
              </a:spcAft>
              <a:buSzPct val="75000"/>
              <a:buChar char="●"/>
            </a:pPr>
            <a:r>
              <a:rPr lang="de-CH">
                <a:latin typeface="Arial"/>
                <a:ea typeface="Arial"/>
                <a:cs typeface="Arial"/>
                <a:sym typeface="Arial"/>
              </a:rPr>
              <a:t>Demonstrate openIMIS as a solution to their needs</a:t>
            </a:r>
            <a:endParaRPr>
              <a:latin typeface="Arial"/>
              <a:ea typeface="Arial"/>
              <a:cs typeface="Arial"/>
              <a:sym typeface="Arial"/>
            </a:endParaRPr>
          </a:p>
          <a:p>
            <a:pPr indent="0" lvl="0" marL="457200" rtl="0" algn="l">
              <a:lnSpc>
                <a:spcPct val="90000"/>
              </a:lnSpc>
              <a:spcBef>
                <a:spcPts val="1000"/>
              </a:spcBef>
              <a:spcAft>
                <a:spcPts val="0"/>
              </a:spcAft>
              <a:buSzPct val="96774"/>
              <a:buNone/>
            </a:pPr>
            <a:r>
              <a:t/>
            </a:r>
            <a:endParaRPr>
              <a:latin typeface="Arial"/>
              <a:ea typeface="Arial"/>
              <a:cs typeface="Arial"/>
              <a:sym typeface="Arial"/>
            </a:endParaRPr>
          </a:p>
          <a:p>
            <a:pPr indent="-317182" lvl="0" marL="457200" rtl="0" algn="l">
              <a:lnSpc>
                <a:spcPct val="90000"/>
              </a:lnSpc>
              <a:spcBef>
                <a:spcPts val="1000"/>
              </a:spcBef>
              <a:spcAft>
                <a:spcPts val="0"/>
              </a:spcAft>
              <a:buSzPct val="75000"/>
              <a:buChar char="●"/>
            </a:pPr>
            <a:r>
              <a:rPr lang="de-CH">
                <a:latin typeface="Arial"/>
                <a:ea typeface="Arial"/>
                <a:cs typeface="Arial"/>
                <a:sym typeface="Arial"/>
              </a:rPr>
              <a:t>Foster peer-to-peer support through webinars</a:t>
            </a:r>
            <a:endParaRPr>
              <a:latin typeface="Arial"/>
              <a:ea typeface="Arial"/>
              <a:cs typeface="Arial"/>
              <a:sym typeface="Arial"/>
            </a:endParaRPr>
          </a:p>
          <a:p>
            <a:pPr indent="0" lvl="0" marL="457200" rtl="0" algn="l">
              <a:lnSpc>
                <a:spcPct val="90000"/>
              </a:lnSpc>
              <a:spcBef>
                <a:spcPts val="1000"/>
              </a:spcBef>
              <a:spcAft>
                <a:spcPts val="0"/>
              </a:spcAft>
              <a:buSzPct val="96774"/>
              <a:buNone/>
            </a:pPr>
            <a:r>
              <a:t/>
            </a:r>
            <a:endParaRPr>
              <a:latin typeface="Arial"/>
              <a:ea typeface="Arial"/>
              <a:cs typeface="Arial"/>
              <a:sym typeface="Arial"/>
            </a:endParaRPr>
          </a:p>
          <a:p>
            <a:pPr indent="-317182" lvl="0" marL="457200" rtl="0" algn="l">
              <a:lnSpc>
                <a:spcPct val="90000"/>
              </a:lnSpc>
              <a:spcBef>
                <a:spcPts val="1000"/>
              </a:spcBef>
              <a:spcAft>
                <a:spcPts val="0"/>
              </a:spcAft>
              <a:buSzPct val="75000"/>
              <a:buChar char="●"/>
            </a:pPr>
            <a:r>
              <a:rPr lang="de-CH">
                <a:latin typeface="Arial"/>
                <a:ea typeface="Arial"/>
                <a:cs typeface="Arial"/>
                <a:sym typeface="Arial"/>
              </a:rPr>
              <a:t>AeHIN-openIMIS webinars available at </a:t>
            </a:r>
            <a:r>
              <a:rPr lang="de-CH" u="sng">
                <a:solidFill>
                  <a:schemeClr val="hlink"/>
                </a:solidFill>
                <a:latin typeface="Arial"/>
                <a:ea typeface="Arial"/>
                <a:cs typeface="Arial"/>
                <a:sym typeface="Arial"/>
                <a:hlinkClick r:id="rId3"/>
              </a:rPr>
              <a:t>https://www.youtube.com/playlist?list=PLN7M3nT7qGnfu329R2YTiuLQV_m4J6vIO</a:t>
            </a:r>
            <a:endParaRPr>
              <a:latin typeface="Arial"/>
              <a:ea typeface="Arial"/>
              <a:cs typeface="Arial"/>
              <a:sym typeface="Arial"/>
            </a:endParaRPr>
          </a:p>
          <a:p>
            <a:pPr indent="0" lvl="0" marL="0" rtl="0" algn="l">
              <a:lnSpc>
                <a:spcPct val="90000"/>
              </a:lnSpc>
              <a:spcBef>
                <a:spcPts val="1000"/>
              </a:spcBef>
              <a:spcAft>
                <a:spcPts val="0"/>
              </a:spcAft>
              <a:buSzPct val="88235"/>
              <a:buNone/>
            </a:pPr>
            <a:r>
              <a:t/>
            </a:r>
            <a:endParaRPr>
              <a:latin typeface="Arial"/>
              <a:ea typeface="Arial"/>
              <a:cs typeface="Arial"/>
              <a:sym typeface="Arial"/>
            </a:endParaRPr>
          </a:p>
        </p:txBody>
      </p:sp>
      <p:pic>
        <p:nvPicPr>
          <p:cNvPr id="163" name="Google Shape;163;ge61dc5ea3c_1_39"/>
          <p:cNvPicPr preferRelativeResize="0"/>
          <p:nvPr/>
        </p:nvPicPr>
        <p:blipFill rotWithShape="1">
          <a:blip r:embed="rId4">
            <a:alphaModFix/>
          </a:blip>
          <a:srcRect b="20384" l="15898" r="18723" t="14027"/>
          <a:stretch/>
        </p:blipFill>
        <p:spPr>
          <a:xfrm>
            <a:off x="4444650" y="2164475"/>
            <a:ext cx="6909149" cy="3898700"/>
          </a:xfrm>
          <a:prstGeom prst="rect">
            <a:avLst/>
          </a:prstGeom>
          <a:noFill/>
          <a:ln>
            <a:noFill/>
          </a:ln>
        </p:spPr>
      </p:pic>
      <p:pic>
        <p:nvPicPr>
          <p:cNvPr id="164" name="Google Shape;164;ge61dc5ea3c_1_39"/>
          <p:cNvPicPr preferRelativeResize="0"/>
          <p:nvPr/>
        </p:nvPicPr>
        <p:blipFill rotWithShape="1">
          <a:blip r:embed="rId5">
            <a:alphaModFix/>
          </a:blip>
          <a:srcRect b="0" l="0" r="0" t="0"/>
          <a:stretch/>
        </p:blipFill>
        <p:spPr>
          <a:xfrm>
            <a:off x="8654275" y="304800"/>
            <a:ext cx="3214679" cy="82744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f2fdae1131_0_0"/>
          <p:cNvSpPr txBox="1"/>
          <p:nvPr>
            <p:ph type="title"/>
          </p:nvPr>
        </p:nvSpPr>
        <p:spPr>
          <a:xfrm>
            <a:off x="838200" y="1132247"/>
            <a:ext cx="10515600" cy="940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oppins SemiBold"/>
              <a:buNone/>
            </a:pPr>
            <a:r>
              <a:rPr lang="de-CH">
                <a:latin typeface="Arial"/>
                <a:ea typeface="Arial"/>
                <a:cs typeface="Arial"/>
                <a:sym typeface="Arial"/>
              </a:rPr>
              <a:t>openIMIS in the Digital Health Landscape </a:t>
            </a:r>
            <a:endParaRPr>
              <a:latin typeface="Arial"/>
              <a:ea typeface="Arial"/>
              <a:cs typeface="Arial"/>
              <a:sym typeface="Arial"/>
            </a:endParaRPr>
          </a:p>
        </p:txBody>
      </p:sp>
      <p:sp>
        <p:nvSpPr>
          <p:cNvPr id="170" name="Google Shape;170;gf2fdae1131_0_0"/>
          <p:cNvSpPr txBox="1"/>
          <p:nvPr>
            <p:ph idx="1" type="body"/>
          </p:nvPr>
        </p:nvSpPr>
        <p:spPr>
          <a:xfrm>
            <a:off x="838200" y="2164475"/>
            <a:ext cx="4880400" cy="4012500"/>
          </a:xfrm>
          <a:prstGeom prst="rect">
            <a:avLst/>
          </a:prstGeom>
          <a:noFill/>
          <a:ln>
            <a:noFill/>
          </a:ln>
        </p:spPr>
        <p:txBody>
          <a:bodyPr anchorCtr="0" anchor="t" bIns="45700" lIns="91425" spcFirstLastPara="1" rIns="91425" wrap="square" tIns="45700">
            <a:normAutofit lnSpcReduction="10000"/>
          </a:bodyPr>
          <a:lstStyle/>
          <a:p>
            <a:pPr indent="-385935" lvl="0" marL="457200" rtl="0" algn="l">
              <a:lnSpc>
                <a:spcPct val="90000"/>
              </a:lnSpc>
              <a:spcBef>
                <a:spcPts val="0"/>
              </a:spcBef>
              <a:spcAft>
                <a:spcPts val="0"/>
              </a:spcAft>
              <a:buSzPts val="2478"/>
              <a:buChar char="●"/>
            </a:pPr>
            <a:r>
              <a:rPr lang="de-CH" sz="2291">
                <a:latin typeface="Arial"/>
                <a:ea typeface="Arial"/>
                <a:cs typeface="Arial"/>
                <a:sym typeface="Arial"/>
              </a:rPr>
              <a:t>openIMIS is a reference tool for the Finance and Insurance Service Business domain service </a:t>
            </a:r>
            <a:endParaRPr sz="2291">
              <a:latin typeface="Arial"/>
              <a:ea typeface="Arial"/>
              <a:cs typeface="Arial"/>
              <a:sym typeface="Arial"/>
            </a:endParaRPr>
          </a:p>
          <a:p>
            <a:pPr indent="0" lvl="0" marL="457200" rtl="0" algn="l">
              <a:lnSpc>
                <a:spcPct val="90000"/>
              </a:lnSpc>
              <a:spcBef>
                <a:spcPts val="0"/>
              </a:spcBef>
              <a:spcAft>
                <a:spcPts val="0"/>
              </a:spcAft>
              <a:buSzPts val="1946"/>
              <a:buNone/>
            </a:pPr>
            <a:r>
              <a:t/>
            </a:r>
            <a:endParaRPr sz="2291">
              <a:latin typeface="Arial"/>
              <a:ea typeface="Arial"/>
              <a:cs typeface="Arial"/>
              <a:sym typeface="Arial"/>
            </a:endParaRPr>
          </a:p>
          <a:p>
            <a:pPr indent="-352167" lvl="0" marL="457200" rtl="0" algn="l">
              <a:lnSpc>
                <a:spcPct val="90000"/>
              </a:lnSpc>
              <a:spcBef>
                <a:spcPts val="0"/>
              </a:spcBef>
              <a:spcAft>
                <a:spcPts val="0"/>
              </a:spcAft>
              <a:buSzPts val="1946"/>
              <a:buChar char="●"/>
            </a:pPr>
            <a:r>
              <a:rPr lang="de-CH">
                <a:latin typeface="Arial"/>
                <a:ea typeface="Arial"/>
                <a:cs typeface="Arial"/>
                <a:sym typeface="Arial"/>
              </a:rPr>
              <a:t>The service receives claims/financial data from Point of Service applications (eg. EMR)</a:t>
            </a:r>
            <a:endParaRPr>
              <a:latin typeface="Arial"/>
              <a:ea typeface="Arial"/>
              <a:cs typeface="Arial"/>
              <a:sym typeface="Arial"/>
            </a:endParaRPr>
          </a:p>
          <a:p>
            <a:pPr indent="0" lvl="0" marL="457200" rtl="0" algn="l">
              <a:lnSpc>
                <a:spcPct val="90000"/>
              </a:lnSpc>
              <a:spcBef>
                <a:spcPts val="0"/>
              </a:spcBef>
              <a:spcAft>
                <a:spcPts val="0"/>
              </a:spcAft>
              <a:buSzPts val="1946"/>
              <a:buNone/>
            </a:pPr>
            <a:r>
              <a:t/>
            </a:r>
            <a:endParaRPr>
              <a:latin typeface="Arial"/>
              <a:ea typeface="Arial"/>
              <a:cs typeface="Arial"/>
              <a:sym typeface="Arial"/>
            </a:endParaRPr>
          </a:p>
          <a:p>
            <a:pPr indent="-352167" lvl="0" marL="457200" rtl="0" algn="l">
              <a:lnSpc>
                <a:spcPct val="90000"/>
              </a:lnSpc>
              <a:spcBef>
                <a:spcPts val="0"/>
              </a:spcBef>
              <a:spcAft>
                <a:spcPts val="0"/>
              </a:spcAft>
              <a:buSzPts val="1946"/>
              <a:buChar char="●"/>
            </a:pPr>
            <a:r>
              <a:rPr lang="de-CH">
                <a:latin typeface="Arial"/>
                <a:ea typeface="Arial"/>
                <a:cs typeface="Arial"/>
                <a:sym typeface="Arial"/>
              </a:rPr>
              <a:t>The service manages the various processes a claim goes through before payment.</a:t>
            </a:r>
            <a:endParaRPr>
              <a:latin typeface="Arial"/>
              <a:ea typeface="Arial"/>
              <a:cs typeface="Arial"/>
              <a:sym typeface="Arial"/>
            </a:endParaRPr>
          </a:p>
        </p:txBody>
      </p:sp>
      <p:pic>
        <p:nvPicPr>
          <p:cNvPr id="171" name="Google Shape;171;gf2fdae1131_0_0"/>
          <p:cNvPicPr preferRelativeResize="0"/>
          <p:nvPr/>
        </p:nvPicPr>
        <p:blipFill rotWithShape="1">
          <a:blip r:embed="rId3">
            <a:alphaModFix/>
          </a:blip>
          <a:srcRect b="28" l="0" r="0" t="29"/>
          <a:stretch/>
        </p:blipFill>
        <p:spPr>
          <a:xfrm>
            <a:off x="5718587" y="2164475"/>
            <a:ext cx="5635216" cy="4012499"/>
          </a:xfrm>
          <a:prstGeom prst="rect">
            <a:avLst/>
          </a:prstGeom>
          <a:noFill/>
          <a:ln>
            <a:noFill/>
          </a:ln>
        </p:spPr>
      </p:pic>
      <p:sp>
        <p:nvSpPr>
          <p:cNvPr id="172" name="Google Shape;172;gf2fdae1131_0_0"/>
          <p:cNvSpPr/>
          <p:nvPr/>
        </p:nvSpPr>
        <p:spPr>
          <a:xfrm>
            <a:off x="9146875" y="2418950"/>
            <a:ext cx="849600" cy="849600"/>
          </a:xfrm>
          <a:prstGeom prst="ellipse">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8"/>
          <p:cNvSpPr txBox="1"/>
          <p:nvPr>
            <p:ph type="title"/>
          </p:nvPr>
        </p:nvSpPr>
        <p:spPr>
          <a:xfrm>
            <a:off x="838200" y="1132247"/>
            <a:ext cx="10515600" cy="940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oppins SemiBold"/>
              <a:buNone/>
            </a:pPr>
            <a:r>
              <a:rPr lang="de-CH">
                <a:latin typeface="Arial"/>
                <a:ea typeface="Arial"/>
                <a:cs typeface="Arial"/>
                <a:sym typeface="Arial"/>
              </a:rPr>
              <a:t>Data Governance and Management</a:t>
            </a:r>
            <a:endParaRPr>
              <a:latin typeface="Arial"/>
              <a:ea typeface="Arial"/>
              <a:cs typeface="Arial"/>
              <a:sym typeface="Arial"/>
            </a:endParaRPr>
          </a:p>
        </p:txBody>
      </p:sp>
      <p:sp>
        <p:nvSpPr>
          <p:cNvPr id="178" name="Google Shape;178;p8"/>
          <p:cNvSpPr/>
          <p:nvPr/>
        </p:nvSpPr>
        <p:spPr>
          <a:xfrm>
            <a:off x="838200" y="2072650"/>
            <a:ext cx="113538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de-CH" sz="1900" u="none" cap="none" strike="noStrike">
                <a:solidFill>
                  <a:schemeClr val="accent1"/>
                </a:solidFill>
              </a:rPr>
              <a:t>Everywhere data is being collected, processed, analysed, used, reused and commercialized…</a:t>
            </a:r>
            <a:endParaRPr b="1" i="0" sz="1900" u="none" cap="none" strike="noStrike">
              <a:solidFill>
                <a:schemeClr val="accent1"/>
              </a:solidFill>
            </a:endParaRPr>
          </a:p>
        </p:txBody>
      </p:sp>
      <p:sp>
        <p:nvSpPr>
          <p:cNvPr id="179" name="Google Shape;179;p8"/>
          <p:cNvSpPr txBox="1"/>
          <p:nvPr/>
        </p:nvSpPr>
        <p:spPr>
          <a:xfrm>
            <a:off x="-512465" y="2903655"/>
            <a:ext cx="7791684" cy="3617465"/>
          </a:xfrm>
          <a:prstGeom prst="rect">
            <a:avLst/>
          </a:prstGeom>
          <a:noFill/>
          <a:ln>
            <a:noFill/>
          </a:ln>
        </p:spPr>
        <p:txBody>
          <a:bodyPr anchorCtr="0" anchor="t" bIns="45700" lIns="91425" spcFirstLastPara="1" rIns="91425" wrap="square" tIns="45700">
            <a:normAutofit lnSpcReduction="10000"/>
          </a:bodyPr>
          <a:lstStyle/>
          <a:p>
            <a:pPr indent="-352167" lvl="2" marL="1485900" marR="0" rtl="0" algn="l">
              <a:lnSpc>
                <a:spcPct val="90000"/>
              </a:lnSpc>
              <a:spcBef>
                <a:spcPts val="500"/>
              </a:spcBef>
              <a:spcAft>
                <a:spcPts val="0"/>
              </a:spcAft>
              <a:buClr>
                <a:schemeClr val="accent1"/>
              </a:buClr>
              <a:buSzPts val="1946"/>
              <a:buChar char="•"/>
            </a:pPr>
            <a:r>
              <a:rPr i="0" lang="de-CH" sz="2400" u="none" cap="none" strike="noStrike">
                <a:solidFill>
                  <a:schemeClr val="dk1"/>
                </a:solidFill>
              </a:rPr>
              <a:t>In SP data and information are fundamental assets</a:t>
            </a:r>
            <a:endParaRPr i="0" sz="1400" u="none" cap="none" strike="noStrike">
              <a:solidFill>
                <a:srgbClr val="000000"/>
              </a:solidFill>
            </a:endParaRPr>
          </a:p>
          <a:p>
            <a:pPr indent="-352167" lvl="2" marL="1485900" marR="0" rtl="0" algn="l">
              <a:lnSpc>
                <a:spcPct val="90000"/>
              </a:lnSpc>
              <a:spcBef>
                <a:spcPts val="500"/>
              </a:spcBef>
              <a:spcAft>
                <a:spcPts val="0"/>
              </a:spcAft>
              <a:buClr>
                <a:schemeClr val="accent1"/>
              </a:buClr>
              <a:buSzPts val="1946"/>
              <a:buChar char="•"/>
            </a:pPr>
            <a:r>
              <a:rPr i="0" lang="de-CH" sz="2400" u="none" cap="none" strike="noStrike">
                <a:solidFill>
                  <a:schemeClr val="dk1"/>
                </a:solidFill>
              </a:rPr>
              <a:t>Enabling decision making and operations</a:t>
            </a:r>
            <a:endParaRPr i="0" sz="1400" u="none" cap="none" strike="noStrike">
              <a:solidFill>
                <a:srgbClr val="000000"/>
              </a:solidFill>
            </a:endParaRPr>
          </a:p>
          <a:p>
            <a:pPr indent="-352167" lvl="2" marL="1485900" marR="0" rtl="0" algn="l">
              <a:lnSpc>
                <a:spcPct val="90000"/>
              </a:lnSpc>
              <a:spcBef>
                <a:spcPts val="500"/>
              </a:spcBef>
              <a:spcAft>
                <a:spcPts val="0"/>
              </a:spcAft>
              <a:buClr>
                <a:schemeClr val="accent1"/>
              </a:buClr>
              <a:buSzPts val="1946"/>
              <a:buChar char="•"/>
            </a:pPr>
            <a:r>
              <a:rPr i="0" lang="de-CH" sz="2400" u="none" cap="none" strike="noStrike">
                <a:solidFill>
                  <a:schemeClr val="dk1"/>
                </a:solidFill>
              </a:rPr>
              <a:t>Constituting a strategic public asset</a:t>
            </a:r>
            <a:endParaRPr i="0" sz="1400" u="none" cap="none" strike="noStrike">
              <a:solidFill>
                <a:srgbClr val="000000"/>
              </a:solidFill>
            </a:endParaRPr>
          </a:p>
          <a:p>
            <a:pPr indent="-352167" lvl="2" marL="1485900" marR="0" rtl="0" algn="l">
              <a:lnSpc>
                <a:spcPct val="90000"/>
              </a:lnSpc>
              <a:spcBef>
                <a:spcPts val="500"/>
              </a:spcBef>
              <a:spcAft>
                <a:spcPts val="0"/>
              </a:spcAft>
              <a:buClr>
                <a:schemeClr val="accent1"/>
              </a:buClr>
              <a:buSzPts val="1946"/>
              <a:buChar char="•"/>
            </a:pPr>
            <a:r>
              <a:rPr i="0" lang="de-CH" sz="2400" u="none" cap="none" strike="noStrike">
                <a:solidFill>
                  <a:schemeClr val="dk1"/>
                </a:solidFill>
              </a:rPr>
              <a:t>Part of a National Data Infrastructure</a:t>
            </a:r>
            <a:endParaRPr i="0" sz="1400" u="none" cap="none" strike="noStrike">
              <a:solidFill>
                <a:srgbClr val="000000"/>
              </a:solidFill>
            </a:endParaRPr>
          </a:p>
          <a:p>
            <a:pPr indent="-352167" lvl="2" marL="1485900" marR="0" rtl="0" algn="l">
              <a:lnSpc>
                <a:spcPct val="90000"/>
              </a:lnSpc>
              <a:spcBef>
                <a:spcPts val="500"/>
              </a:spcBef>
              <a:spcAft>
                <a:spcPts val="0"/>
              </a:spcAft>
              <a:buClr>
                <a:schemeClr val="accent1"/>
              </a:buClr>
              <a:buSzPts val="1946"/>
              <a:buChar char="•"/>
            </a:pPr>
            <a:r>
              <a:rPr i="0" lang="de-CH" sz="2400" u="none" cap="none" strike="noStrike">
                <a:solidFill>
                  <a:schemeClr val="dk1"/>
                </a:solidFill>
              </a:rPr>
              <a:t>The processes and policies involving Data have to be defined</a:t>
            </a:r>
            <a:endParaRPr i="0" sz="1400" u="none" cap="none" strike="noStrike">
              <a:solidFill>
                <a:srgbClr val="000000"/>
              </a:solidFill>
            </a:endParaRPr>
          </a:p>
          <a:p>
            <a:pPr indent="-352167" lvl="2" marL="1485900" marR="0" rtl="0" algn="l">
              <a:lnSpc>
                <a:spcPct val="90000"/>
              </a:lnSpc>
              <a:spcBef>
                <a:spcPts val="500"/>
              </a:spcBef>
              <a:spcAft>
                <a:spcPts val="0"/>
              </a:spcAft>
              <a:buClr>
                <a:schemeClr val="accent1"/>
              </a:buClr>
              <a:buSzPts val="1946"/>
              <a:buChar char="•"/>
            </a:pPr>
            <a:r>
              <a:rPr i="0" lang="de-CH" sz="2400" u="none" cap="none" strike="noStrike">
                <a:solidFill>
                  <a:schemeClr val="dk1"/>
                </a:solidFill>
              </a:rPr>
              <a:t>Gathering, preserving, using, analysing and sharing data  is the main role of ICT in SP</a:t>
            </a:r>
            <a:endParaRPr i="0" sz="1400" u="none" cap="none" strike="noStrike">
              <a:solidFill>
                <a:srgbClr val="000000"/>
              </a:solidFill>
            </a:endParaRPr>
          </a:p>
          <a:p>
            <a:pPr indent="-228600" lvl="2" marL="1485900" marR="0" rtl="0" algn="l">
              <a:lnSpc>
                <a:spcPct val="150000"/>
              </a:lnSpc>
              <a:spcBef>
                <a:spcPts val="500"/>
              </a:spcBef>
              <a:spcAft>
                <a:spcPts val="0"/>
              </a:spcAft>
              <a:buClr>
                <a:schemeClr val="accent1"/>
              </a:buClr>
              <a:buSzPts val="1946"/>
              <a:buFont typeface="Arial"/>
              <a:buNone/>
            </a:pPr>
            <a:r>
              <a:t/>
            </a:r>
            <a:endParaRPr b="0" i="0" sz="2400" u="none" cap="none" strike="noStrike">
              <a:solidFill>
                <a:schemeClr val="dk1"/>
              </a:solidFill>
              <a:latin typeface="Poppins"/>
              <a:ea typeface="Poppins"/>
              <a:cs typeface="Poppins"/>
              <a:sym typeface="Poppins"/>
            </a:endParaRPr>
          </a:p>
        </p:txBody>
      </p:sp>
      <p:pic>
        <p:nvPicPr>
          <p:cNvPr id="180" name="Google Shape;180;p8"/>
          <p:cNvPicPr preferRelativeResize="0"/>
          <p:nvPr/>
        </p:nvPicPr>
        <p:blipFill rotWithShape="1">
          <a:blip r:embed="rId3">
            <a:alphaModFix/>
          </a:blip>
          <a:srcRect b="0" l="0" r="0" t="0"/>
          <a:stretch/>
        </p:blipFill>
        <p:spPr>
          <a:xfrm>
            <a:off x="7701866" y="3076297"/>
            <a:ext cx="4490134" cy="3272180"/>
          </a:xfrm>
          <a:prstGeom prst="rect">
            <a:avLst/>
          </a:prstGeom>
          <a:noFill/>
          <a:ln>
            <a:noFill/>
          </a:ln>
        </p:spPr>
      </p:pic>
      <p:pic>
        <p:nvPicPr>
          <p:cNvPr id="181" name="Google Shape;181;p8"/>
          <p:cNvPicPr preferRelativeResize="0"/>
          <p:nvPr/>
        </p:nvPicPr>
        <p:blipFill rotWithShape="1">
          <a:blip r:embed="rId4">
            <a:alphaModFix/>
          </a:blip>
          <a:srcRect b="0" l="0" r="0" t="0"/>
          <a:stretch/>
        </p:blipFill>
        <p:spPr>
          <a:xfrm>
            <a:off x="10050175" y="107376"/>
            <a:ext cx="1980950" cy="11093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oppins SemiBold"/>
              <a:buNone/>
            </a:pPr>
            <a:r>
              <a:rPr lang="de-CH">
                <a:latin typeface="Arial"/>
                <a:ea typeface="Arial"/>
                <a:cs typeface="Arial"/>
                <a:sym typeface="Arial"/>
              </a:rPr>
              <a:t>ICT Governance and Management</a:t>
            </a:r>
            <a:endParaRPr>
              <a:latin typeface="Arial"/>
              <a:ea typeface="Arial"/>
              <a:cs typeface="Arial"/>
              <a:sym typeface="Arial"/>
            </a:endParaRPr>
          </a:p>
        </p:txBody>
      </p:sp>
      <p:pic>
        <p:nvPicPr>
          <p:cNvPr id="187" name="Google Shape;187;p4"/>
          <p:cNvPicPr preferRelativeResize="0"/>
          <p:nvPr/>
        </p:nvPicPr>
        <p:blipFill rotWithShape="1">
          <a:blip r:embed="rId3">
            <a:alphaModFix/>
          </a:blip>
          <a:srcRect b="0" l="0" r="0" t="0"/>
          <a:stretch/>
        </p:blipFill>
        <p:spPr>
          <a:xfrm>
            <a:off x="10050175" y="107376"/>
            <a:ext cx="1980950" cy="1109332"/>
          </a:xfrm>
          <a:prstGeom prst="rect">
            <a:avLst/>
          </a:prstGeom>
          <a:noFill/>
          <a:ln>
            <a:noFill/>
          </a:ln>
        </p:spPr>
      </p:pic>
      <p:sp>
        <p:nvSpPr>
          <p:cNvPr id="188" name="Google Shape;188;p4"/>
          <p:cNvSpPr/>
          <p:nvPr/>
        </p:nvSpPr>
        <p:spPr>
          <a:xfrm>
            <a:off x="8321040" y="2225865"/>
            <a:ext cx="3216309" cy="914400"/>
          </a:xfrm>
          <a:prstGeom prst="roundRect">
            <a:avLst>
              <a:gd fmla="val 16667" name="adj"/>
            </a:avLst>
          </a:prstGeom>
          <a:solidFill>
            <a:schemeClr val="accent4"/>
          </a:solidFill>
          <a:ln cap="flat" cmpd="sng" w="25400">
            <a:solidFill>
              <a:srgbClr val="5D80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de-CH" sz="1400" u="none" cap="none" strike="noStrike">
                <a:solidFill>
                  <a:schemeClr val="lt1"/>
                </a:solidFill>
                <a:latin typeface="Poppins"/>
                <a:ea typeface="Poppins"/>
                <a:cs typeface="Poppins"/>
                <a:sym typeface="Poppins"/>
              </a:rPr>
              <a:t>I</a:t>
            </a:r>
            <a:r>
              <a:rPr i="0" lang="de-CH" sz="1400" u="none" cap="none" strike="noStrike">
                <a:solidFill>
                  <a:schemeClr val="lt1"/>
                </a:solidFill>
              </a:rPr>
              <a:t>CT has become too important to be left (only) in the hands of ICT people</a:t>
            </a:r>
            <a:endParaRPr i="0" sz="1400" u="none" cap="none" strike="noStrike">
              <a:solidFill>
                <a:schemeClr val="lt1"/>
              </a:solidFill>
            </a:endParaRPr>
          </a:p>
        </p:txBody>
      </p:sp>
      <p:sp>
        <p:nvSpPr>
          <p:cNvPr id="189" name="Google Shape;189;p4"/>
          <p:cNvSpPr/>
          <p:nvPr/>
        </p:nvSpPr>
        <p:spPr>
          <a:xfrm>
            <a:off x="331610" y="2165216"/>
            <a:ext cx="3125755" cy="1035698"/>
          </a:xfrm>
          <a:prstGeom prst="roundRect">
            <a:avLst>
              <a:gd fmla="val 16667" name="adj"/>
            </a:avLst>
          </a:prstGeom>
          <a:solidFill>
            <a:schemeClr val="accent2"/>
          </a:solidFill>
          <a:ln cap="flat" cmpd="sng" w="25400">
            <a:solidFill>
              <a:srgbClr val="255E6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0" lang="de-CH" sz="1400" u="none" cap="none" strike="noStrike">
                <a:solidFill>
                  <a:schemeClr val="lt1"/>
                </a:solidFill>
              </a:rPr>
              <a:t>Technology must serve the organizational goals not the reverse</a:t>
            </a:r>
            <a:endParaRPr i="0" sz="1400" u="none" cap="none" strike="noStrike">
              <a:solidFill>
                <a:schemeClr val="lt1"/>
              </a:solidFill>
            </a:endParaRPr>
          </a:p>
        </p:txBody>
      </p:sp>
      <p:sp>
        <p:nvSpPr>
          <p:cNvPr id="190" name="Google Shape;190;p4"/>
          <p:cNvSpPr/>
          <p:nvPr/>
        </p:nvSpPr>
        <p:spPr>
          <a:xfrm>
            <a:off x="5692668" y="3377662"/>
            <a:ext cx="2976466" cy="1073020"/>
          </a:xfrm>
          <a:prstGeom prst="roundRect">
            <a:avLst>
              <a:gd fmla="val 16667" name="adj"/>
            </a:avLst>
          </a:prstGeom>
          <a:solidFill>
            <a:schemeClr val="accent2"/>
          </a:solidFill>
          <a:ln cap="flat" cmpd="sng" w="25400">
            <a:solidFill>
              <a:srgbClr val="255E6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0" lang="de-CH" sz="1400" u="none" cap="none" strike="noStrike">
                <a:solidFill>
                  <a:schemeClr val="lt1"/>
                </a:solidFill>
              </a:rPr>
              <a:t>Governance and strategic planning are the responsablility of high-level decision-makers</a:t>
            </a:r>
            <a:endParaRPr i="0" sz="1400" u="none" cap="none" strike="noStrike">
              <a:solidFill>
                <a:schemeClr val="lt1"/>
              </a:solidFill>
            </a:endParaRPr>
          </a:p>
        </p:txBody>
      </p:sp>
      <p:sp>
        <p:nvSpPr>
          <p:cNvPr id="191" name="Google Shape;191;p4"/>
          <p:cNvSpPr/>
          <p:nvPr/>
        </p:nvSpPr>
        <p:spPr>
          <a:xfrm>
            <a:off x="4009084" y="2025527"/>
            <a:ext cx="3760237" cy="727362"/>
          </a:xfrm>
          <a:prstGeom prst="roundRect">
            <a:avLst>
              <a:gd fmla="val 16667" name="adj"/>
            </a:avLst>
          </a:prstGeom>
          <a:solidFill>
            <a:schemeClr val="accent5"/>
          </a:solidFill>
          <a:ln cap="flat" cmpd="sng" w="25400">
            <a:solidFill>
              <a:srgbClr val="AE89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0" lang="de-CH" sz="1400" u="none" cap="none" strike="noStrike">
                <a:solidFill>
                  <a:schemeClr val="lt1"/>
                </a:solidFill>
              </a:rPr>
              <a:t>It is a constant journey, not a destination, learning how to do better in order to be able to do more</a:t>
            </a:r>
            <a:endParaRPr i="0" sz="1400" u="none" cap="none" strike="noStrike">
              <a:solidFill>
                <a:schemeClr val="lt1"/>
              </a:solidFill>
            </a:endParaRPr>
          </a:p>
        </p:txBody>
      </p:sp>
      <p:sp>
        <p:nvSpPr>
          <p:cNvPr id="192" name="Google Shape;192;p4"/>
          <p:cNvSpPr/>
          <p:nvPr/>
        </p:nvSpPr>
        <p:spPr>
          <a:xfrm>
            <a:off x="7039388" y="4700707"/>
            <a:ext cx="4629089" cy="1735521"/>
          </a:xfrm>
          <a:prstGeom prst="roundRect">
            <a:avLst>
              <a:gd fmla="val 16667" name="adj"/>
            </a:avLst>
          </a:prstGeom>
          <a:solidFill>
            <a:schemeClr val="accent1"/>
          </a:solidFill>
          <a:ln cap="flat" cmpd="sng" w="25400">
            <a:solidFill>
              <a:srgbClr val="0048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de-CH" sz="1400" u="none" cap="none" strike="noStrike">
                <a:solidFill>
                  <a:schemeClr val="lt1"/>
                </a:solidFill>
                <a:latin typeface="Poppins"/>
                <a:ea typeface="Poppins"/>
                <a:cs typeface="Poppins"/>
                <a:sym typeface="Poppins"/>
              </a:rPr>
              <a:t>C</a:t>
            </a:r>
            <a:r>
              <a:rPr i="0" lang="de-CH" sz="1400" u="none" cap="none" strike="noStrike">
                <a:solidFill>
                  <a:schemeClr val="lt1"/>
                </a:solidFill>
              </a:rPr>
              <a:t>onstant balancing of conflicting choices and trade-offs: stability versus flexibility; adapting processes to systems versus adapting the systems to the processes; open source versus licensed software; contracting cloud services versus owning data centres; security versus interoperability; outsourcing versus in-house development; etc</a:t>
            </a:r>
            <a:endParaRPr i="0" sz="1400" u="none" cap="none" strike="noStrike">
              <a:solidFill>
                <a:schemeClr val="lt1"/>
              </a:solidFill>
            </a:endParaRPr>
          </a:p>
        </p:txBody>
      </p:sp>
      <p:sp>
        <p:nvSpPr>
          <p:cNvPr id="193" name="Google Shape;193;p4"/>
          <p:cNvSpPr/>
          <p:nvPr/>
        </p:nvSpPr>
        <p:spPr>
          <a:xfrm>
            <a:off x="650306" y="3488600"/>
            <a:ext cx="4468180" cy="1641533"/>
          </a:xfrm>
          <a:prstGeom prst="roundRect">
            <a:avLst>
              <a:gd fmla="val 16667" name="adj"/>
            </a:avLst>
          </a:prstGeom>
          <a:solidFill>
            <a:schemeClr val="accent3"/>
          </a:solidFill>
          <a:ln cap="flat" cmpd="sng" w="25400">
            <a:solidFill>
              <a:srgbClr val="8197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0" lang="de-CH" sz="1400" u="none" cap="none" strike="noStrike">
                <a:solidFill>
                  <a:schemeClr val="lt1"/>
                </a:solidFill>
              </a:rPr>
              <a:t>SP organizations need to decipher their ICT and data operations or run the risk of being devoured by growing budgetary demands and diminishing results; they need to implement governance and management processes to increase capacity, efficiency and effectiveness </a:t>
            </a:r>
            <a:endParaRPr i="0" sz="1400" u="none" cap="none" strike="noStrike">
              <a:solidFill>
                <a:schemeClr val="lt1"/>
              </a:solidFill>
            </a:endParaRPr>
          </a:p>
        </p:txBody>
      </p:sp>
      <p:sp>
        <p:nvSpPr>
          <p:cNvPr id="194" name="Google Shape;194;p4"/>
          <p:cNvSpPr/>
          <p:nvPr/>
        </p:nvSpPr>
        <p:spPr>
          <a:xfrm>
            <a:off x="2218496" y="5367530"/>
            <a:ext cx="4404048" cy="1373221"/>
          </a:xfrm>
          <a:prstGeom prst="roundRect">
            <a:avLst>
              <a:gd fmla="val 16667" name="adj"/>
            </a:avLst>
          </a:prstGeom>
          <a:solidFill>
            <a:schemeClr val="accent5"/>
          </a:solidFill>
          <a:ln cap="flat" cmpd="sng" w="25400">
            <a:solidFill>
              <a:srgbClr val="AE89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0" lang="de-CH" sz="1400" u="none" cap="none" strike="noStrike">
                <a:solidFill>
                  <a:schemeClr val="lt1"/>
                </a:solidFill>
              </a:rPr>
              <a:t>Effective service delivery capacity comes from harnessing ICT and data. This, combined with comprehensive social protection policies and adequate financing for institutions, can ensure social protection rights for all</a:t>
            </a:r>
            <a:endParaRPr i="0" sz="1400" u="none" cap="none" strike="noStrike">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9"/>
          <p:cNvSpPr/>
          <p:nvPr/>
        </p:nvSpPr>
        <p:spPr>
          <a:xfrm>
            <a:off x="0" y="0"/>
            <a:ext cx="12192000" cy="6858000"/>
          </a:xfrm>
          <a:prstGeom prst="rect">
            <a:avLst/>
          </a:prstGeom>
          <a:solidFill>
            <a:schemeClr val="accent1">
              <a:alpha val="12941"/>
            </a:schemeClr>
          </a:solidFill>
          <a:ln cap="flat" cmpd="sng" w="12700">
            <a:solidFill>
              <a:srgbClr val="0048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0" name="Google Shape;200;p9"/>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Poppins SemiBold"/>
              <a:buNone/>
            </a:pPr>
            <a:r>
              <a:rPr lang="de-CH">
                <a:solidFill>
                  <a:schemeClr val="accent5"/>
                </a:solidFill>
              </a:rPr>
              <a:t>Quizz</a:t>
            </a:r>
            <a:endParaRPr>
              <a:solidFill>
                <a:schemeClr val="accent5"/>
              </a:solidFill>
            </a:endParaRPr>
          </a:p>
        </p:txBody>
      </p:sp>
      <p:sp>
        <p:nvSpPr>
          <p:cNvPr id="201" name="Google Shape;201;p9"/>
          <p:cNvSpPr txBox="1"/>
          <p:nvPr>
            <p:ph idx="1" type="body"/>
          </p:nvPr>
        </p:nvSpPr>
        <p:spPr>
          <a:xfrm>
            <a:off x="838200" y="2164469"/>
            <a:ext cx="10515600" cy="4012497"/>
          </a:xfrm>
          <a:prstGeom prst="rect">
            <a:avLst/>
          </a:prstGeom>
          <a:noFill/>
          <a:ln>
            <a:noFill/>
          </a:ln>
        </p:spPr>
        <p:txBody>
          <a:bodyPr anchorCtr="0" anchor="t" bIns="45700" lIns="91425" spcFirstLastPara="1" rIns="91425" wrap="square" tIns="45700">
            <a:normAutofit fontScale="85000" lnSpcReduction="10000"/>
          </a:bodyPr>
          <a:lstStyle/>
          <a:p>
            <a:pPr indent="-342900" lvl="0" marL="457200" rtl="0" algn="l">
              <a:lnSpc>
                <a:spcPct val="115000"/>
              </a:lnSpc>
              <a:spcBef>
                <a:spcPts val="0"/>
              </a:spcBef>
              <a:spcAft>
                <a:spcPts val="0"/>
              </a:spcAft>
              <a:buSzPct val="88235"/>
              <a:buChar char="●"/>
            </a:pPr>
            <a:r>
              <a:rPr lang="de-CH">
                <a:latin typeface="Arial"/>
                <a:ea typeface="Arial"/>
                <a:cs typeface="Arial"/>
                <a:sym typeface="Arial"/>
              </a:rPr>
              <a:t>What is the goal of the WHO Global Strategy on Digital Health?Answer:  to promote the use and scale-up of technologies to improve people’s health and access to services. Wrong answer: to  strengthen data privacy / to encourage people to use more smartphone health apps. </a:t>
            </a:r>
            <a:endParaRPr>
              <a:latin typeface="Arial"/>
              <a:ea typeface="Arial"/>
              <a:cs typeface="Arial"/>
              <a:sym typeface="Arial"/>
            </a:endParaRPr>
          </a:p>
          <a:p>
            <a:pPr indent="-342900" lvl="0" marL="457200" rtl="0" algn="l">
              <a:lnSpc>
                <a:spcPct val="115000"/>
              </a:lnSpc>
              <a:spcBef>
                <a:spcPts val="0"/>
              </a:spcBef>
              <a:spcAft>
                <a:spcPts val="0"/>
              </a:spcAft>
              <a:buSzPct val="88235"/>
              <a:buChar char="●"/>
            </a:pPr>
            <a:r>
              <a:rPr lang="de-CH">
                <a:latin typeface="Arial"/>
                <a:ea typeface="Arial"/>
                <a:cs typeface="Arial"/>
                <a:sym typeface="Arial"/>
              </a:rPr>
              <a:t>What are the correct components of the “Mind the GAPS” framework? Answer: Governance, Architecture, Program Management, Standards &amp; Interoperability. Wrong answer: Guidelines, Architecture, program management, standards &amp; interoperability / Governance, architecture, program management, software</a:t>
            </a:r>
            <a:endParaRPr>
              <a:latin typeface="Arial"/>
              <a:ea typeface="Arial"/>
              <a:cs typeface="Arial"/>
              <a:sym typeface="Arial"/>
            </a:endParaRPr>
          </a:p>
          <a:p>
            <a:pPr indent="-342900" lvl="0" marL="457200" rtl="0" algn="l">
              <a:lnSpc>
                <a:spcPct val="115000"/>
              </a:lnSpc>
              <a:spcBef>
                <a:spcPts val="0"/>
              </a:spcBef>
              <a:spcAft>
                <a:spcPts val="0"/>
              </a:spcAft>
              <a:buSzPct val="88235"/>
              <a:buChar char="●"/>
            </a:pPr>
            <a:r>
              <a:rPr lang="de-CH">
                <a:latin typeface="Arial"/>
                <a:ea typeface="Arial"/>
                <a:cs typeface="Arial"/>
                <a:sym typeface="Arial"/>
              </a:rPr>
              <a:t>Which category, within the business domain service, does openIMIS fit in?  Answer: finance and insurance service. Wrong answer: shared health record / health management information service / logistics management </a:t>
            </a:r>
            <a:r>
              <a:rPr lang="de-CH">
                <a:latin typeface="Arial"/>
                <a:ea typeface="Arial"/>
                <a:cs typeface="Arial"/>
                <a:sym typeface="Arial"/>
              </a:rPr>
              <a:t>information</a:t>
            </a:r>
            <a:r>
              <a:rPr lang="de-CH">
                <a:latin typeface="Arial"/>
                <a:ea typeface="Arial"/>
                <a:cs typeface="Arial"/>
                <a:sym typeface="Arial"/>
              </a:rPr>
              <a:t> service</a:t>
            </a:r>
            <a:endParaRPr>
              <a:latin typeface="Arial"/>
              <a:ea typeface="Arial"/>
              <a:cs typeface="Arial"/>
              <a:sym typeface="Arial"/>
            </a:endParaRPr>
          </a:p>
          <a:p>
            <a:pPr indent="-228600" lvl="0" marL="457200" rtl="0" algn="l">
              <a:lnSpc>
                <a:spcPct val="115000"/>
              </a:lnSpc>
              <a:spcBef>
                <a:spcPts val="0"/>
              </a:spcBef>
              <a:spcAft>
                <a:spcPts val="0"/>
              </a:spcAft>
              <a:buSzPct val="88235"/>
              <a:buNone/>
            </a:pPr>
            <a:r>
              <a:t/>
            </a:r>
            <a:endParaRPr>
              <a:latin typeface="Arial"/>
              <a:ea typeface="Arial"/>
              <a:cs typeface="Arial"/>
              <a:sym typeface="Arial"/>
            </a:endParaRPr>
          </a:p>
        </p:txBody>
      </p:sp>
      <p:sp>
        <p:nvSpPr>
          <p:cNvPr id="202" name="Google Shape;202;p9"/>
          <p:cNvSpPr txBox="1"/>
          <p:nvPr/>
        </p:nvSpPr>
        <p:spPr>
          <a:xfrm>
            <a:off x="139337" y="6131435"/>
            <a:ext cx="1943463" cy="584775"/>
          </a:xfrm>
          <a:prstGeom prst="rect">
            <a:avLst/>
          </a:prstGeom>
          <a:noFill/>
          <a:ln cap="flat" cmpd="sng" w="9525">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de-CH" sz="3200" u="none" cap="none" strike="noStrike">
                <a:solidFill>
                  <a:srgbClr val="EFBC53"/>
                </a:solidFill>
                <a:latin typeface="Arial"/>
                <a:ea typeface="Arial"/>
                <a:cs typeface="Arial"/>
                <a:sym typeface="Arial"/>
              </a:rPr>
              <a:t>Module 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oppins SemiBold"/>
              <a:buNone/>
            </a:pPr>
            <a:r>
              <a:rPr lang="de-CH">
                <a:latin typeface="Arial"/>
                <a:ea typeface="Arial"/>
                <a:cs typeface="Arial"/>
                <a:sym typeface="Arial"/>
              </a:rPr>
              <a:t>Interoperability of openIMIS</a:t>
            </a:r>
            <a:endParaRPr>
              <a:latin typeface="Arial"/>
              <a:ea typeface="Arial"/>
              <a:cs typeface="Arial"/>
              <a:sym typeface="Arial"/>
            </a:endParaRPr>
          </a:p>
        </p:txBody>
      </p:sp>
      <p:sp>
        <p:nvSpPr>
          <p:cNvPr id="208" name="Google Shape;208;p10"/>
          <p:cNvSpPr txBox="1"/>
          <p:nvPr>
            <p:ph idx="1" type="body"/>
          </p:nvPr>
        </p:nvSpPr>
        <p:spPr>
          <a:xfrm>
            <a:off x="838200" y="2164469"/>
            <a:ext cx="10515600" cy="401249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de-CH">
                <a:latin typeface="Arial"/>
                <a:ea typeface="Arial"/>
                <a:cs typeface="Arial"/>
                <a:sym typeface="Arial"/>
              </a:rPr>
              <a:t>Functionalities of openIMIS can be augmented by data exchange wih other systems through standards such as HL7 FHIR: </a:t>
            </a:r>
            <a:endParaRPr>
              <a:latin typeface="Arial"/>
              <a:ea typeface="Arial"/>
              <a:cs typeface="Arial"/>
              <a:sym typeface="Arial"/>
            </a:endParaRPr>
          </a:p>
          <a:p>
            <a:pPr indent="0" lvl="0" marL="0" rtl="0" algn="l">
              <a:lnSpc>
                <a:spcPct val="90000"/>
              </a:lnSpc>
              <a:spcBef>
                <a:spcPts val="0"/>
              </a:spcBef>
              <a:spcAft>
                <a:spcPts val="0"/>
              </a:spcAft>
              <a:buSzPts val="2400"/>
              <a:buNone/>
            </a:pPr>
            <a:r>
              <a:t/>
            </a:r>
            <a:endParaRPr>
              <a:latin typeface="Arial"/>
              <a:ea typeface="Arial"/>
              <a:cs typeface="Arial"/>
              <a:sym typeface="Arial"/>
            </a:endParaRPr>
          </a:p>
          <a:p>
            <a:pPr indent="-342900" lvl="0" marL="457200" rtl="0" algn="l">
              <a:lnSpc>
                <a:spcPct val="90000"/>
              </a:lnSpc>
              <a:spcBef>
                <a:spcPts val="0"/>
              </a:spcBef>
              <a:spcAft>
                <a:spcPts val="0"/>
              </a:spcAft>
              <a:buSzPts val="1800"/>
              <a:buChar char="●"/>
            </a:pPr>
            <a:r>
              <a:rPr lang="de-CH">
                <a:latin typeface="Arial"/>
                <a:ea typeface="Arial"/>
                <a:cs typeface="Arial"/>
                <a:sym typeface="Arial"/>
              </a:rPr>
              <a:t>Submission of health service claims </a:t>
            </a:r>
            <a:r>
              <a:rPr lang="de-CH">
                <a:latin typeface="Arial"/>
                <a:ea typeface="Arial"/>
                <a:cs typeface="Arial"/>
                <a:sym typeface="Arial"/>
              </a:rPr>
              <a:t>through</a:t>
            </a:r>
            <a:r>
              <a:rPr lang="de-CH">
                <a:latin typeface="Arial"/>
                <a:ea typeface="Arial"/>
                <a:cs typeface="Arial"/>
                <a:sym typeface="Arial"/>
              </a:rPr>
              <a:t> existing </a:t>
            </a:r>
            <a:r>
              <a:rPr lang="de-CH">
                <a:latin typeface="Arial"/>
                <a:ea typeface="Arial"/>
                <a:cs typeface="Arial"/>
                <a:sym typeface="Arial"/>
              </a:rPr>
              <a:t>Electronic</a:t>
            </a:r>
            <a:r>
              <a:rPr lang="de-CH">
                <a:latin typeface="Arial"/>
                <a:ea typeface="Arial"/>
                <a:cs typeface="Arial"/>
                <a:sym typeface="Arial"/>
              </a:rPr>
              <a:t> Medical Record systems</a:t>
            </a:r>
            <a:endParaRPr>
              <a:latin typeface="Arial"/>
              <a:ea typeface="Arial"/>
              <a:cs typeface="Arial"/>
              <a:sym typeface="Arial"/>
            </a:endParaRPr>
          </a:p>
          <a:p>
            <a:pPr indent="-342900" lvl="0" marL="457200" rtl="0" algn="l">
              <a:lnSpc>
                <a:spcPct val="90000"/>
              </a:lnSpc>
              <a:spcBef>
                <a:spcPts val="0"/>
              </a:spcBef>
              <a:spcAft>
                <a:spcPts val="0"/>
              </a:spcAft>
              <a:buSzPts val="1800"/>
              <a:buChar char="●"/>
            </a:pPr>
            <a:r>
              <a:rPr lang="de-CH">
                <a:latin typeface="Arial"/>
                <a:ea typeface="Arial"/>
                <a:cs typeface="Arial"/>
                <a:sym typeface="Arial"/>
              </a:rPr>
              <a:t>Sharing financial data (contribution </a:t>
            </a:r>
            <a:r>
              <a:rPr lang="de-CH">
                <a:latin typeface="Arial"/>
                <a:ea typeface="Arial"/>
                <a:cs typeface="Arial"/>
                <a:sym typeface="Arial"/>
              </a:rPr>
              <a:t>received</a:t>
            </a:r>
            <a:r>
              <a:rPr lang="de-CH">
                <a:latin typeface="Arial"/>
                <a:ea typeface="Arial"/>
                <a:cs typeface="Arial"/>
                <a:sym typeface="Arial"/>
              </a:rPr>
              <a:t>, payments approved) with </a:t>
            </a:r>
            <a:r>
              <a:rPr lang="de-CH">
                <a:latin typeface="Arial"/>
                <a:ea typeface="Arial"/>
                <a:cs typeface="Arial"/>
                <a:sym typeface="Arial"/>
              </a:rPr>
              <a:t>financial</a:t>
            </a:r>
            <a:r>
              <a:rPr lang="de-CH">
                <a:latin typeface="Arial"/>
                <a:ea typeface="Arial"/>
                <a:cs typeface="Arial"/>
                <a:sym typeface="Arial"/>
              </a:rPr>
              <a:t> </a:t>
            </a:r>
            <a:r>
              <a:rPr lang="de-CH">
                <a:latin typeface="Arial"/>
                <a:ea typeface="Arial"/>
                <a:cs typeface="Arial"/>
                <a:sym typeface="Arial"/>
              </a:rPr>
              <a:t>management</a:t>
            </a:r>
            <a:r>
              <a:rPr lang="de-CH">
                <a:latin typeface="Arial"/>
                <a:ea typeface="Arial"/>
                <a:cs typeface="Arial"/>
                <a:sym typeface="Arial"/>
              </a:rPr>
              <a:t> systems</a:t>
            </a:r>
            <a:endParaRPr>
              <a:latin typeface="Arial"/>
              <a:ea typeface="Arial"/>
              <a:cs typeface="Arial"/>
              <a:sym typeface="Arial"/>
            </a:endParaRPr>
          </a:p>
          <a:p>
            <a:pPr indent="-342900" lvl="0" marL="457200" rtl="0" algn="l">
              <a:lnSpc>
                <a:spcPct val="90000"/>
              </a:lnSpc>
              <a:spcBef>
                <a:spcPts val="0"/>
              </a:spcBef>
              <a:spcAft>
                <a:spcPts val="0"/>
              </a:spcAft>
              <a:buSzPts val="1800"/>
              <a:buChar char="●"/>
            </a:pPr>
            <a:r>
              <a:rPr lang="de-CH">
                <a:latin typeface="Arial"/>
                <a:ea typeface="Arial"/>
                <a:cs typeface="Arial"/>
                <a:sym typeface="Arial"/>
              </a:rPr>
              <a:t>Analysis of data within openIMIS </a:t>
            </a:r>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e611abd4f4_0_0"/>
          <p:cNvSpPr txBox="1"/>
          <p:nvPr>
            <p:ph type="title"/>
          </p:nvPr>
        </p:nvSpPr>
        <p:spPr>
          <a:xfrm>
            <a:off x="838200" y="1132247"/>
            <a:ext cx="10515600" cy="940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oppins SemiBold"/>
              <a:buNone/>
            </a:pPr>
            <a:r>
              <a:rPr lang="de-CH"/>
              <a:t>Interoperability with openIMIS</a:t>
            </a:r>
            <a:endParaRPr/>
          </a:p>
        </p:txBody>
      </p:sp>
      <p:sp>
        <p:nvSpPr>
          <p:cNvPr id="215" name="Google Shape;215;ge611abd4f4_0_0"/>
          <p:cNvSpPr txBox="1"/>
          <p:nvPr>
            <p:ph idx="1" type="body"/>
          </p:nvPr>
        </p:nvSpPr>
        <p:spPr>
          <a:xfrm>
            <a:off x="838200" y="2164474"/>
            <a:ext cx="10515600" cy="32640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de-CH"/>
              <a:t>Without interoperability, all functionality would have to be built, potentially duplicated, within openIMIS.</a:t>
            </a:r>
            <a:endParaRPr/>
          </a:p>
          <a:p>
            <a:pPr indent="-342900" lvl="0" marL="457200" rtl="0" algn="l">
              <a:lnSpc>
                <a:spcPct val="90000"/>
              </a:lnSpc>
              <a:spcBef>
                <a:spcPts val="0"/>
              </a:spcBef>
              <a:spcAft>
                <a:spcPts val="0"/>
              </a:spcAft>
              <a:buSzPts val="1800"/>
              <a:buChar char="●"/>
            </a:pPr>
            <a:r>
              <a:rPr lang="de-CH"/>
              <a:t>Example: Interoperability with Electronic Health Records (EHR) for claims generation, submission</a:t>
            </a:r>
            <a:endParaRPr/>
          </a:p>
          <a:p>
            <a:pPr indent="0" lvl="0" marL="457200" rtl="0" algn="l">
              <a:lnSpc>
                <a:spcPct val="90000"/>
              </a:lnSpc>
              <a:spcBef>
                <a:spcPts val="0"/>
              </a:spcBef>
              <a:spcAft>
                <a:spcPts val="0"/>
              </a:spcAft>
              <a:buSzPts val="1800"/>
              <a:buNone/>
            </a:pPr>
            <a:r>
              <a:t/>
            </a:r>
            <a:endParaRPr/>
          </a:p>
        </p:txBody>
      </p:sp>
      <p:pic>
        <p:nvPicPr>
          <p:cNvPr id="216" name="Google Shape;216;ge611abd4f4_0_0"/>
          <p:cNvPicPr preferRelativeResize="0"/>
          <p:nvPr/>
        </p:nvPicPr>
        <p:blipFill rotWithShape="1">
          <a:blip r:embed="rId3">
            <a:alphaModFix/>
          </a:blip>
          <a:srcRect b="0" l="-7758" r="0" t="-16278"/>
          <a:stretch/>
        </p:blipFill>
        <p:spPr>
          <a:xfrm>
            <a:off x="2134675" y="2692277"/>
            <a:ext cx="7390325" cy="4463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e611abd4f4_0_19"/>
          <p:cNvSpPr txBox="1"/>
          <p:nvPr>
            <p:ph type="title"/>
          </p:nvPr>
        </p:nvSpPr>
        <p:spPr>
          <a:xfrm>
            <a:off x="838200" y="1132247"/>
            <a:ext cx="10515600" cy="940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oppins SemiBold"/>
              <a:buNone/>
            </a:pPr>
            <a:r>
              <a:rPr lang="de-CH">
                <a:latin typeface="Arial"/>
                <a:ea typeface="Arial"/>
                <a:cs typeface="Arial"/>
                <a:sym typeface="Arial"/>
              </a:rPr>
              <a:t>Interoperability with openIMIS</a:t>
            </a:r>
            <a:endParaRPr>
              <a:latin typeface="Arial"/>
              <a:ea typeface="Arial"/>
              <a:cs typeface="Arial"/>
              <a:sym typeface="Arial"/>
            </a:endParaRPr>
          </a:p>
        </p:txBody>
      </p:sp>
      <p:sp>
        <p:nvSpPr>
          <p:cNvPr id="223" name="Google Shape;223;ge611abd4f4_0_19"/>
          <p:cNvSpPr txBox="1"/>
          <p:nvPr>
            <p:ph idx="1" type="body"/>
          </p:nvPr>
        </p:nvSpPr>
        <p:spPr>
          <a:xfrm>
            <a:off x="838200" y="2164474"/>
            <a:ext cx="10515600" cy="32640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de-CH">
                <a:latin typeface="Arial"/>
                <a:ea typeface="Arial"/>
                <a:cs typeface="Arial"/>
                <a:sym typeface="Arial"/>
              </a:rPr>
              <a:t>A typical implementation of openIMIS contains a wealth of data valuable to health systems. </a:t>
            </a:r>
            <a:endParaRPr>
              <a:latin typeface="Arial"/>
              <a:ea typeface="Arial"/>
              <a:cs typeface="Arial"/>
              <a:sym typeface="Arial"/>
            </a:endParaRPr>
          </a:p>
          <a:p>
            <a:pPr indent="-342900" lvl="0" marL="457200" rtl="0" algn="l">
              <a:lnSpc>
                <a:spcPct val="90000"/>
              </a:lnSpc>
              <a:spcBef>
                <a:spcPts val="0"/>
              </a:spcBef>
              <a:spcAft>
                <a:spcPts val="0"/>
              </a:spcAft>
              <a:buSzPts val="1800"/>
              <a:buChar char="●"/>
            </a:pPr>
            <a:r>
              <a:rPr lang="de-CH">
                <a:latin typeface="Arial"/>
                <a:ea typeface="Arial"/>
                <a:cs typeface="Arial"/>
                <a:sym typeface="Arial"/>
              </a:rPr>
              <a:t>In order to maximize the ability to analyze such data, interoperability between openIMIS and DHIS2 has been developed.</a:t>
            </a:r>
            <a:endParaRPr>
              <a:latin typeface="Arial"/>
              <a:ea typeface="Arial"/>
              <a:cs typeface="Arial"/>
              <a:sym typeface="Arial"/>
            </a:endParaRPr>
          </a:p>
          <a:p>
            <a:pPr indent="0" lvl="0" marL="457200" rtl="0" algn="l">
              <a:lnSpc>
                <a:spcPct val="90000"/>
              </a:lnSpc>
              <a:spcBef>
                <a:spcPts val="0"/>
              </a:spcBef>
              <a:spcAft>
                <a:spcPts val="0"/>
              </a:spcAft>
              <a:buSzPts val="1800"/>
              <a:buNone/>
            </a:pPr>
            <a:r>
              <a:t/>
            </a:r>
            <a:endParaRPr>
              <a:latin typeface="Arial"/>
              <a:ea typeface="Arial"/>
              <a:cs typeface="Arial"/>
              <a:sym typeface="Arial"/>
            </a:endParaRPr>
          </a:p>
        </p:txBody>
      </p:sp>
      <p:pic>
        <p:nvPicPr>
          <p:cNvPr id="224" name="Google Shape;224;ge611abd4f4_0_19"/>
          <p:cNvPicPr preferRelativeResize="0"/>
          <p:nvPr/>
        </p:nvPicPr>
        <p:blipFill rotWithShape="1">
          <a:blip r:embed="rId3">
            <a:alphaModFix/>
          </a:blip>
          <a:srcRect b="0" l="0" r="0" t="0"/>
          <a:stretch/>
        </p:blipFill>
        <p:spPr>
          <a:xfrm>
            <a:off x="2502950" y="3134851"/>
            <a:ext cx="7186100" cy="4022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11"/>
          <p:cNvPicPr preferRelativeResize="0"/>
          <p:nvPr/>
        </p:nvPicPr>
        <p:blipFill rotWithShape="1">
          <a:blip r:embed="rId3">
            <a:alphaModFix/>
          </a:blip>
          <a:srcRect b="0" l="0" r="0" t="0"/>
          <a:stretch/>
        </p:blipFill>
        <p:spPr>
          <a:xfrm>
            <a:off x="6811700" y="433550"/>
            <a:ext cx="5087324" cy="3909887"/>
          </a:xfrm>
          <a:prstGeom prst="rect">
            <a:avLst/>
          </a:prstGeom>
          <a:noFill/>
          <a:ln>
            <a:noFill/>
          </a:ln>
          <a:effectLst>
            <a:outerShdw blurRad="71438" rotWithShape="0" algn="bl" dir="6840000" dist="85725">
              <a:srgbClr val="000000">
                <a:alpha val="33725"/>
              </a:srgbClr>
            </a:outerShdw>
          </a:effectLst>
        </p:spPr>
      </p:pic>
      <p:sp>
        <p:nvSpPr>
          <p:cNvPr id="230" name="Google Shape;230;p11"/>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oppins SemiBold"/>
              <a:buNone/>
            </a:pPr>
            <a:r>
              <a:rPr lang="de-CH">
                <a:latin typeface="Arial"/>
                <a:ea typeface="Arial"/>
                <a:cs typeface="Arial"/>
                <a:sym typeface="Arial"/>
              </a:rPr>
              <a:t>openIMIS &amp; DHIS2</a:t>
            </a:r>
            <a:endParaRPr>
              <a:latin typeface="Arial"/>
              <a:ea typeface="Arial"/>
              <a:cs typeface="Arial"/>
              <a:sym typeface="Arial"/>
            </a:endParaRPr>
          </a:p>
        </p:txBody>
      </p:sp>
      <p:sp>
        <p:nvSpPr>
          <p:cNvPr id="231" name="Google Shape;231;p11"/>
          <p:cNvSpPr txBox="1"/>
          <p:nvPr>
            <p:ph idx="1" type="body"/>
          </p:nvPr>
        </p:nvSpPr>
        <p:spPr>
          <a:xfrm>
            <a:off x="838200" y="2164475"/>
            <a:ext cx="5731500" cy="4012500"/>
          </a:xfrm>
          <a:prstGeom prst="rect">
            <a:avLst/>
          </a:prstGeom>
          <a:noFill/>
          <a:ln>
            <a:noFill/>
          </a:ln>
        </p:spPr>
        <p:txBody>
          <a:bodyPr anchorCtr="0" anchor="t" bIns="45700" lIns="91425" spcFirstLastPara="1" rIns="91425" wrap="square" tIns="45700">
            <a:normAutofit lnSpcReduction="20000"/>
          </a:bodyPr>
          <a:lstStyle/>
          <a:p>
            <a:pPr indent="-331572" lvl="0" marL="457200" rtl="0" algn="l">
              <a:lnSpc>
                <a:spcPct val="100000"/>
              </a:lnSpc>
              <a:spcBef>
                <a:spcPts val="0"/>
              </a:spcBef>
              <a:spcAft>
                <a:spcPts val="0"/>
              </a:spcAft>
              <a:buSzPts val="1622"/>
              <a:buChar char="●"/>
            </a:pPr>
            <a:r>
              <a:rPr lang="de-CH" sz="2100">
                <a:latin typeface="Arial"/>
                <a:ea typeface="Arial"/>
                <a:cs typeface="Arial"/>
                <a:sym typeface="Arial"/>
              </a:rPr>
              <a:t>openIMIS is capable of sending HL7 FHIR compatible data on:</a:t>
            </a:r>
            <a:endParaRPr sz="2100">
              <a:latin typeface="Arial"/>
              <a:ea typeface="Arial"/>
              <a:cs typeface="Arial"/>
              <a:sym typeface="Arial"/>
            </a:endParaRPr>
          </a:p>
          <a:p>
            <a:pPr indent="-331572" lvl="1" marL="914400" rtl="0" algn="l">
              <a:lnSpc>
                <a:spcPct val="100000"/>
              </a:lnSpc>
              <a:spcBef>
                <a:spcPts val="0"/>
              </a:spcBef>
              <a:spcAft>
                <a:spcPts val="0"/>
              </a:spcAft>
              <a:buSzPts val="1622"/>
              <a:buChar char="○"/>
            </a:pPr>
            <a:r>
              <a:rPr lang="de-CH" sz="1700">
                <a:latin typeface="Arial"/>
                <a:ea typeface="Arial"/>
                <a:cs typeface="Arial"/>
                <a:sym typeface="Arial"/>
              </a:rPr>
              <a:t>Beneficiaries</a:t>
            </a:r>
            <a:endParaRPr sz="1700">
              <a:latin typeface="Arial"/>
              <a:ea typeface="Arial"/>
              <a:cs typeface="Arial"/>
              <a:sym typeface="Arial"/>
            </a:endParaRPr>
          </a:p>
          <a:p>
            <a:pPr indent="-331572" lvl="1" marL="914400" rtl="0" algn="l">
              <a:lnSpc>
                <a:spcPct val="100000"/>
              </a:lnSpc>
              <a:spcBef>
                <a:spcPts val="0"/>
              </a:spcBef>
              <a:spcAft>
                <a:spcPts val="0"/>
              </a:spcAft>
              <a:buSzPts val="1622"/>
              <a:buChar char="○"/>
            </a:pPr>
            <a:r>
              <a:rPr lang="de-CH" sz="1700">
                <a:latin typeface="Arial"/>
                <a:ea typeface="Arial"/>
                <a:cs typeface="Arial"/>
                <a:sym typeface="Arial"/>
              </a:rPr>
              <a:t>Policies</a:t>
            </a:r>
            <a:endParaRPr sz="1700">
              <a:latin typeface="Arial"/>
              <a:ea typeface="Arial"/>
              <a:cs typeface="Arial"/>
              <a:sym typeface="Arial"/>
            </a:endParaRPr>
          </a:p>
          <a:p>
            <a:pPr indent="-331572" lvl="1" marL="914400" rtl="0" algn="l">
              <a:lnSpc>
                <a:spcPct val="100000"/>
              </a:lnSpc>
              <a:spcBef>
                <a:spcPts val="0"/>
              </a:spcBef>
              <a:spcAft>
                <a:spcPts val="0"/>
              </a:spcAft>
              <a:buSzPts val="1622"/>
              <a:buChar char="○"/>
            </a:pPr>
            <a:r>
              <a:rPr lang="de-CH" sz="1700">
                <a:latin typeface="Arial"/>
                <a:ea typeface="Arial"/>
                <a:cs typeface="Arial"/>
                <a:sym typeface="Arial"/>
              </a:rPr>
              <a:t>Claims</a:t>
            </a:r>
            <a:endParaRPr sz="1700">
              <a:latin typeface="Arial"/>
              <a:ea typeface="Arial"/>
              <a:cs typeface="Arial"/>
              <a:sym typeface="Arial"/>
            </a:endParaRPr>
          </a:p>
          <a:p>
            <a:pPr indent="-331572" lvl="2" marL="1371600" rtl="0" algn="l">
              <a:lnSpc>
                <a:spcPct val="100000"/>
              </a:lnSpc>
              <a:spcBef>
                <a:spcPts val="0"/>
              </a:spcBef>
              <a:spcAft>
                <a:spcPts val="0"/>
              </a:spcAft>
              <a:buSzPts val="1622"/>
              <a:buChar char="■"/>
            </a:pPr>
            <a:r>
              <a:rPr lang="de-CH" sz="1500">
                <a:latin typeface="Arial"/>
                <a:ea typeface="Arial"/>
                <a:cs typeface="Arial"/>
                <a:sym typeface="Arial"/>
              </a:rPr>
              <a:t>Services</a:t>
            </a:r>
            <a:endParaRPr sz="1500">
              <a:latin typeface="Arial"/>
              <a:ea typeface="Arial"/>
              <a:cs typeface="Arial"/>
              <a:sym typeface="Arial"/>
            </a:endParaRPr>
          </a:p>
          <a:p>
            <a:pPr indent="-331572" lvl="2" marL="1371600" rtl="0" algn="l">
              <a:lnSpc>
                <a:spcPct val="100000"/>
              </a:lnSpc>
              <a:spcBef>
                <a:spcPts val="0"/>
              </a:spcBef>
              <a:spcAft>
                <a:spcPts val="0"/>
              </a:spcAft>
              <a:buSzPts val="1622"/>
              <a:buChar char="■"/>
            </a:pPr>
            <a:r>
              <a:rPr lang="de-CH" sz="1500">
                <a:latin typeface="Arial"/>
                <a:ea typeface="Arial"/>
                <a:cs typeface="Arial"/>
                <a:sym typeface="Arial"/>
              </a:rPr>
              <a:t>Items</a:t>
            </a:r>
            <a:endParaRPr sz="1500">
              <a:latin typeface="Arial"/>
              <a:ea typeface="Arial"/>
              <a:cs typeface="Arial"/>
              <a:sym typeface="Arial"/>
            </a:endParaRPr>
          </a:p>
          <a:p>
            <a:pPr indent="0" lvl="0" marL="457200" rtl="0" algn="l">
              <a:lnSpc>
                <a:spcPct val="100000"/>
              </a:lnSpc>
              <a:spcBef>
                <a:spcPts val="0"/>
              </a:spcBef>
              <a:spcAft>
                <a:spcPts val="0"/>
              </a:spcAft>
              <a:buSzPts val="1946"/>
              <a:buNone/>
            </a:pPr>
            <a:r>
              <a:rPr lang="de-CH" sz="2100">
                <a:latin typeface="Arial"/>
                <a:ea typeface="Arial"/>
                <a:cs typeface="Arial"/>
                <a:sym typeface="Arial"/>
              </a:rPr>
              <a:t>in order to produce analytical dashboards in DHIS2</a:t>
            </a:r>
            <a:endParaRPr sz="2100">
              <a:latin typeface="Arial"/>
              <a:ea typeface="Arial"/>
              <a:cs typeface="Arial"/>
              <a:sym typeface="Arial"/>
            </a:endParaRPr>
          </a:p>
          <a:p>
            <a:pPr indent="0" lvl="0" marL="457200" rtl="0" algn="l">
              <a:lnSpc>
                <a:spcPct val="100000"/>
              </a:lnSpc>
              <a:spcBef>
                <a:spcPts val="0"/>
              </a:spcBef>
              <a:spcAft>
                <a:spcPts val="0"/>
              </a:spcAft>
              <a:buSzPts val="1946"/>
              <a:buNone/>
            </a:pPr>
            <a:r>
              <a:t/>
            </a:r>
            <a:endParaRPr sz="2100">
              <a:latin typeface="Arial"/>
              <a:ea typeface="Arial"/>
              <a:cs typeface="Arial"/>
              <a:sym typeface="Arial"/>
            </a:endParaRPr>
          </a:p>
          <a:p>
            <a:pPr indent="-331572" lvl="0" marL="457200" rtl="0" algn="l">
              <a:lnSpc>
                <a:spcPct val="100000"/>
              </a:lnSpc>
              <a:spcBef>
                <a:spcPts val="0"/>
              </a:spcBef>
              <a:spcAft>
                <a:spcPts val="0"/>
              </a:spcAft>
              <a:buSzPts val="1622"/>
              <a:buChar char="●"/>
            </a:pPr>
            <a:r>
              <a:rPr lang="de-CH" sz="2100">
                <a:latin typeface="Arial"/>
                <a:ea typeface="Arial"/>
                <a:cs typeface="Arial"/>
                <a:sym typeface="Arial"/>
              </a:rPr>
              <a:t>Standard Dashboards available for</a:t>
            </a:r>
            <a:endParaRPr sz="2100">
              <a:latin typeface="Arial"/>
              <a:ea typeface="Arial"/>
              <a:cs typeface="Arial"/>
              <a:sym typeface="Arial"/>
            </a:endParaRPr>
          </a:p>
          <a:p>
            <a:pPr indent="-331572" lvl="1" marL="914400" rtl="0" algn="l">
              <a:lnSpc>
                <a:spcPct val="100000"/>
              </a:lnSpc>
              <a:spcBef>
                <a:spcPts val="0"/>
              </a:spcBef>
              <a:spcAft>
                <a:spcPts val="0"/>
              </a:spcAft>
              <a:buSzPts val="1622"/>
              <a:buChar char="○"/>
            </a:pPr>
            <a:r>
              <a:rPr lang="de-CH" sz="1700">
                <a:latin typeface="Arial"/>
                <a:ea typeface="Arial"/>
                <a:cs typeface="Arial"/>
                <a:sym typeface="Arial"/>
              </a:rPr>
              <a:t>Beneficiary Management (~25 indicators)</a:t>
            </a:r>
            <a:endParaRPr sz="1700">
              <a:latin typeface="Arial"/>
              <a:ea typeface="Arial"/>
              <a:cs typeface="Arial"/>
              <a:sym typeface="Arial"/>
            </a:endParaRPr>
          </a:p>
          <a:p>
            <a:pPr indent="-331572" lvl="1" marL="914400" rtl="0" algn="l">
              <a:lnSpc>
                <a:spcPct val="100000"/>
              </a:lnSpc>
              <a:spcBef>
                <a:spcPts val="0"/>
              </a:spcBef>
              <a:spcAft>
                <a:spcPts val="0"/>
              </a:spcAft>
              <a:buSzPts val="1622"/>
              <a:buChar char="○"/>
            </a:pPr>
            <a:r>
              <a:rPr lang="de-CH" sz="1700">
                <a:latin typeface="Arial"/>
                <a:ea typeface="Arial"/>
                <a:cs typeface="Arial"/>
                <a:sym typeface="Arial"/>
              </a:rPr>
              <a:t>Claims Management (~50 indicators)</a:t>
            </a:r>
            <a:endParaRPr sz="1700">
              <a:latin typeface="Arial"/>
              <a:ea typeface="Arial"/>
              <a:cs typeface="Arial"/>
              <a:sym typeface="Arial"/>
            </a:endParaRPr>
          </a:p>
          <a:p>
            <a:pPr indent="-331572" lvl="1" marL="914400" rtl="0" algn="l">
              <a:lnSpc>
                <a:spcPct val="100000"/>
              </a:lnSpc>
              <a:spcBef>
                <a:spcPts val="0"/>
              </a:spcBef>
              <a:spcAft>
                <a:spcPts val="0"/>
              </a:spcAft>
              <a:buSzPts val="1622"/>
              <a:buChar char="○"/>
            </a:pPr>
            <a:r>
              <a:rPr lang="de-CH" sz="1700">
                <a:latin typeface="Arial"/>
                <a:ea typeface="Arial"/>
                <a:cs typeface="Arial"/>
                <a:sym typeface="Arial"/>
              </a:rPr>
              <a:t>Scheme performance (6 indicators)</a:t>
            </a:r>
            <a:endParaRPr sz="1700">
              <a:latin typeface="Arial"/>
              <a:ea typeface="Arial"/>
              <a:cs typeface="Arial"/>
              <a:sym typeface="Arial"/>
            </a:endParaRPr>
          </a:p>
          <a:p>
            <a:pPr indent="0" lvl="0" marL="914400" rtl="0" algn="l">
              <a:lnSpc>
                <a:spcPct val="100000"/>
              </a:lnSpc>
              <a:spcBef>
                <a:spcPts val="0"/>
              </a:spcBef>
              <a:spcAft>
                <a:spcPts val="0"/>
              </a:spcAft>
              <a:buSzPts val="1946"/>
              <a:buNone/>
            </a:pPr>
            <a:r>
              <a:t/>
            </a:r>
            <a:endParaRPr sz="1700">
              <a:latin typeface="Arial"/>
              <a:ea typeface="Arial"/>
              <a:cs typeface="Arial"/>
              <a:sym typeface="Arial"/>
            </a:endParaRPr>
          </a:p>
          <a:p>
            <a:pPr indent="-331572" lvl="0" marL="457200" rtl="0" algn="l">
              <a:lnSpc>
                <a:spcPct val="100000"/>
              </a:lnSpc>
              <a:spcBef>
                <a:spcPts val="0"/>
              </a:spcBef>
              <a:spcAft>
                <a:spcPts val="0"/>
              </a:spcAft>
              <a:buSzPts val="1622"/>
              <a:buChar char="●"/>
            </a:pPr>
            <a:r>
              <a:rPr lang="de-CH" sz="2100">
                <a:latin typeface="Arial"/>
                <a:ea typeface="Arial"/>
                <a:cs typeface="Arial"/>
                <a:sym typeface="Arial"/>
              </a:rPr>
              <a:t>Ability to customize/design dashboards according to need.</a:t>
            </a:r>
            <a:endParaRPr sz="2100">
              <a:latin typeface="Arial"/>
              <a:ea typeface="Arial"/>
              <a:cs typeface="Arial"/>
              <a:sym typeface="Arial"/>
            </a:endParaRPr>
          </a:p>
        </p:txBody>
      </p:sp>
      <p:pic>
        <p:nvPicPr>
          <p:cNvPr id="232" name="Google Shape;232;p11"/>
          <p:cNvPicPr preferRelativeResize="0"/>
          <p:nvPr/>
        </p:nvPicPr>
        <p:blipFill rotWithShape="1">
          <a:blip r:embed="rId4">
            <a:alphaModFix/>
          </a:blip>
          <a:srcRect b="0" l="0" r="0" t="0"/>
          <a:stretch/>
        </p:blipFill>
        <p:spPr>
          <a:xfrm>
            <a:off x="7357925" y="3075000"/>
            <a:ext cx="4541102" cy="3476773"/>
          </a:xfrm>
          <a:prstGeom prst="rect">
            <a:avLst/>
          </a:prstGeom>
          <a:noFill/>
          <a:ln>
            <a:noFill/>
          </a:ln>
          <a:effectLst>
            <a:outerShdw blurRad="57150" rotWithShape="0" algn="bl" dir="6900000" dist="85725">
              <a:srgbClr val="000000">
                <a:alpha val="4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
          <p:cNvSpPr/>
          <p:nvPr/>
        </p:nvSpPr>
        <p:spPr>
          <a:xfrm>
            <a:off x="0" y="0"/>
            <a:ext cx="12192000" cy="6858000"/>
          </a:xfrm>
          <a:prstGeom prst="rect">
            <a:avLst/>
          </a:prstGeom>
          <a:solidFill>
            <a:schemeClr val="accent1">
              <a:alpha val="32941"/>
            </a:schemeClr>
          </a:solidFill>
          <a:ln cap="flat" cmpd="sng" w="12700">
            <a:solidFill>
              <a:srgbClr val="0048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0" name="Google Shape;80;p2"/>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Poppins SemiBold"/>
              <a:buNone/>
            </a:pPr>
            <a:r>
              <a:rPr lang="de-CH">
                <a:solidFill>
                  <a:schemeClr val="lt1"/>
                </a:solidFill>
                <a:latin typeface="Arial"/>
                <a:ea typeface="Arial"/>
                <a:cs typeface="Arial"/>
                <a:sym typeface="Arial"/>
              </a:rPr>
              <a:t>Overview</a:t>
            </a:r>
            <a:endParaRPr>
              <a:solidFill>
                <a:schemeClr val="lt1"/>
              </a:solidFill>
              <a:latin typeface="Arial"/>
              <a:ea typeface="Arial"/>
              <a:cs typeface="Arial"/>
              <a:sym typeface="Arial"/>
            </a:endParaRPr>
          </a:p>
        </p:txBody>
      </p:sp>
      <p:sp>
        <p:nvSpPr>
          <p:cNvPr id="81" name="Google Shape;81;p2"/>
          <p:cNvSpPr txBox="1"/>
          <p:nvPr>
            <p:ph idx="1" type="body"/>
          </p:nvPr>
        </p:nvSpPr>
        <p:spPr>
          <a:xfrm>
            <a:off x="838200" y="2164469"/>
            <a:ext cx="10515600" cy="4012497"/>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SzPts val="2400"/>
              <a:buNone/>
            </a:pPr>
            <a:r>
              <a:rPr b="1" lang="de-CH">
                <a:latin typeface="Arial"/>
                <a:ea typeface="Arial"/>
                <a:cs typeface="Arial"/>
                <a:sym typeface="Arial"/>
              </a:rPr>
              <a:t>Learning objectives:</a:t>
            </a:r>
            <a:endParaRPr>
              <a:latin typeface="Arial"/>
              <a:ea typeface="Arial"/>
              <a:cs typeface="Arial"/>
              <a:sym typeface="Arial"/>
            </a:endParaRPr>
          </a:p>
          <a:p>
            <a:pPr indent="0" lvl="0" marL="0" rtl="0" algn="l">
              <a:lnSpc>
                <a:spcPct val="90000"/>
              </a:lnSpc>
              <a:spcBef>
                <a:spcPts val="1000"/>
              </a:spcBef>
              <a:spcAft>
                <a:spcPts val="0"/>
              </a:spcAft>
              <a:buSzPts val="2400"/>
              <a:buNone/>
            </a:pPr>
            <a:r>
              <a:t/>
            </a:r>
            <a:endParaRPr>
              <a:latin typeface="Arial"/>
              <a:ea typeface="Arial"/>
              <a:cs typeface="Arial"/>
              <a:sym typeface="Arial"/>
            </a:endParaRPr>
          </a:p>
          <a:p>
            <a:pPr indent="-354330" lvl="0" marL="342900" rtl="0" algn="l">
              <a:lnSpc>
                <a:spcPct val="90000"/>
              </a:lnSpc>
              <a:spcBef>
                <a:spcPts val="1000"/>
              </a:spcBef>
              <a:spcAft>
                <a:spcPts val="0"/>
              </a:spcAft>
              <a:buSzPts val="2400"/>
              <a:buChar char="●"/>
            </a:pPr>
            <a:r>
              <a:rPr lang="de-CH">
                <a:solidFill>
                  <a:schemeClr val="accent1"/>
                </a:solidFill>
                <a:latin typeface="Arial"/>
                <a:ea typeface="Arial"/>
                <a:cs typeface="Arial"/>
                <a:sym typeface="Arial"/>
              </a:rPr>
              <a:t>Relate the position of openIMIS within a national eHealth landscape</a:t>
            </a:r>
            <a:endParaRPr>
              <a:latin typeface="Arial"/>
              <a:ea typeface="Arial"/>
              <a:cs typeface="Arial"/>
              <a:sym typeface="Arial"/>
            </a:endParaRPr>
          </a:p>
          <a:p>
            <a:pPr indent="-354330" lvl="0" marL="342900" rtl="0" algn="l">
              <a:lnSpc>
                <a:spcPct val="90000"/>
              </a:lnSpc>
              <a:spcBef>
                <a:spcPts val="1000"/>
              </a:spcBef>
              <a:spcAft>
                <a:spcPts val="0"/>
              </a:spcAft>
              <a:buSzPts val="2400"/>
              <a:buChar char="●"/>
            </a:pPr>
            <a:r>
              <a:rPr lang="de-CH">
                <a:solidFill>
                  <a:schemeClr val="accent1"/>
                </a:solidFill>
                <a:latin typeface="Arial"/>
                <a:ea typeface="Arial"/>
                <a:cs typeface="Arial"/>
                <a:sym typeface="Arial"/>
              </a:rPr>
              <a:t>Summarize the interoperability of openIMIS with other systems</a:t>
            </a:r>
            <a:endParaRPr>
              <a:latin typeface="Arial"/>
              <a:ea typeface="Arial"/>
              <a:cs typeface="Arial"/>
              <a:sym typeface="Arial"/>
            </a:endParaRPr>
          </a:p>
          <a:p>
            <a:pPr indent="-354330" lvl="0" marL="342900" rtl="0" algn="l">
              <a:lnSpc>
                <a:spcPct val="90000"/>
              </a:lnSpc>
              <a:spcBef>
                <a:spcPts val="1000"/>
              </a:spcBef>
              <a:spcAft>
                <a:spcPts val="0"/>
              </a:spcAft>
              <a:buSzPts val="2400"/>
              <a:buChar char="●"/>
            </a:pPr>
            <a:r>
              <a:rPr lang="de-CH">
                <a:solidFill>
                  <a:schemeClr val="accent1"/>
                </a:solidFill>
                <a:latin typeface="Arial"/>
                <a:ea typeface="Arial"/>
                <a:cs typeface="Arial"/>
                <a:sym typeface="Arial"/>
              </a:rPr>
              <a:t>Compare with other software such as DHIS2 &amp; OpenMRS</a:t>
            </a:r>
            <a:endParaRPr>
              <a:latin typeface="Arial"/>
              <a:ea typeface="Arial"/>
              <a:cs typeface="Arial"/>
              <a:sym typeface="Arial"/>
            </a:endParaRPr>
          </a:p>
          <a:p>
            <a:pPr indent="0" lvl="0" marL="0" rtl="0" algn="l">
              <a:lnSpc>
                <a:spcPct val="90000"/>
              </a:lnSpc>
              <a:spcBef>
                <a:spcPts val="1000"/>
              </a:spcBef>
              <a:spcAft>
                <a:spcPts val="0"/>
              </a:spcAft>
              <a:buSzPts val="2400"/>
              <a:buNone/>
            </a:pPr>
            <a:r>
              <a:t/>
            </a:r>
            <a:endParaRPr>
              <a:latin typeface="Arial"/>
              <a:ea typeface="Arial"/>
              <a:cs typeface="Arial"/>
              <a:sym typeface="Arial"/>
            </a:endParaRPr>
          </a:p>
          <a:p>
            <a:pPr indent="0" lvl="0" marL="0" rtl="0" algn="l">
              <a:lnSpc>
                <a:spcPct val="90000"/>
              </a:lnSpc>
              <a:spcBef>
                <a:spcPts val="1000"/>
              </a:spcBef>
              <a:spcAft>
                <a:spcPts val="0"/>
              </a:spcAft>
              <a:buSzPts val="2400"/>
              <a:buNone/>
            </a:pPr>
            <a:r>
              <a:rPr lang="de-CH">
                <a:latin typeface="Arial"/>
                <a:ea typeface="Arial"/>
                <a:cs typeface="Arial"/>
                <a:sym typeface="Arial"/>
              </a:rPr>
              <a:t>Duration: approx. 35min </a:t>
            </a:r>
            <a:endParaRPr>
              <a:latin typeface="Arial"/>
              <a:ea typeface="Arial"/>
              <a:cs typeface="Arial"/>
              <a:sym typeface="Arial"/>
            </a:endParaRPr>
          </a:p>
          <a:p>
            <a:pPr indent="0" lvl="0" marL="0" rtl="0" algn="l">
              <a:lnSpc>
                <a:spcPct val="90000"/>
              </a:lnSpc>
              <a:spcBef>
                <a:spcPts val="1000"/>
              </a:spcBef>
              <a:spcAft>
                <a:spcPts val="0"/>
              </a:spcAft>
              <a:buSzPts val="2400"/>
              <a:buNone/>
            </a:pPr>
            <a:r>
              <a:t/>
            </a:r>
            <a:endParaRPr>
              <a:latin typeface="Arial"/>
              <a:ea typeface="Arial"/>
              <a:cs typeface="Arial"/>
              <a:sym typeface="Arial"/>
            </a:endParaRPr>
          </a:p>
          <a:p>
            <a:pPr indent="0" lvl="0" marL="0" rtl="0" algn="l">
              <a:lnSpc>
                <a:spcPct val="90000"/>
              </a:lnSpc>
              <a:spcBef>
                <a:spcPts val="1000"/>
              </a:spcBef>
              <a:spcAft>
                <a:spcPts val="0"/>
              </a:spcAft>
              <a:buSzPts val="2400"/>
              <a:buNone/>
            </a:pPr>
            <a:r>
              <a:t/>
            </a:r>
            <a:endParaRPr/>
          </a:p>
        </p:txBody>
      </p:sp>
      <p:sp>
        <p:nvSpPr>
          <p:cNvPr id="82" name="Google Shape;82;p2"/>
          <p:cNvSpPr txBox="1"/>
          <p:nvPr/>
        </p:nvSpPr>
        <p:spPr>
          <a:xfrm>
            <a:off x="139337" y="6176966"/>
            <a:ext cx="1943463" cy="584775"/>
          </a:xfrm>
          <a:prstGeom prst="rect">
            <a:avLst/>
          </a:prstGeom>
          <a:noFill/>
          <a:ln cap="flat" cmpd="sng" w="9525">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de-CH" sz="3200" u="none" cap="none" strike="noStrike">
                <a:solidFill>
                  <a:srgbClr val="EFBC53"/>
                </a:solidFill>
                <a:latin typeface="Arial"/>
                <a:ea typeface="Arial"/>
                <a:cs typeface="Arial"/>
                <a:sym typeface="Arial"/>
              </a:rPr>
              <a:t>Module 2</a:t>
            </a:r>
            <a:endParaRPr b="0" i="0" sz="3200" u="none" cap="none" strike="noStrike">
              <a:solidFill>
                <a:srgbClr val="EFBC53"/>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2"/>
          <p:cNvSpPr/>
          <p:nvPr/>
        </p:nvSpPr>
        <p:spPr>
          <a:xfrm>
            <a:off x="0" y="0"/>
            <a:ext cx="12192000" cy="6858000"/>
          </a:xfrm>
          <a:prstGeom prst="rect">
            <a:avLst/>
          </a:prstGeom>
          <a:solidFill>
            <a:schemeClr val="accent1">
              <a:alpha val="12941"/>
            </a:schemeClr>
          </a:solidFill>
          <a:ln cap="flat" cmpd="sng" w="12700">
            <a:solidFill>
              <a:srgbClr val="0048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8" name="Google Shape;238;p12"/>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000"/>
              <a:buFont typeface="Poppins SemiBold"/>
              <a:buNone/>
            </a:pPr>
            <a:r>
              <a:rPr lang="de-CH">
                <a:solidFill>
                  <a:schemeClr val="accent5"/>
                </a:solidFill>
              </a:rPr>
              <a:t>Quizz</a:t>
            </a:r>
            <a:endParaRPr>
              <a:solidFill>
                <a:schemeClr val="accent5"/>
              </a:solidFill>
            </a:endParaRPr>
          </a:p>
        </p:txBody>
      </p:sp>
      <p:sp>
        <p:nvSpPr>
          <p:cNvPr id="239" name="Google Shape;239;p12"/>
          <p:cNvSpPr txBox="1"/>
          <p:nvPr>
            <p:ph idx="1" type="body"/>
          </p:nvPr>
        </p:nvSpPr>
        <p:spPr>
          <a:xfrm>
            <a:off x="838200" y="2164469"/>
            <a:ext cx="10515600" cy="4012497"/>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400"/>
              <a:buFont typeface="Arial"/>
              <a:buChar char="•"/>
            </a:pPr>
            <a:r>
              <a:rPr lang="de-CH"/>
              <a:t>What data exchange standards are used to make openIMIS interoperable? Answer: HL7 FHIR. Wrong answer: EHR-FM, CCOW, Arden Syntax</a:t>
            </a:r>
            <a:endParaRPr/>
          </a:p>
          <a:p>
            <a:pPr indent="-342900" lvl="0" marL="342900" rtl="0" algn="l">
              <a:lnSpc>
                <a:spcPct val="90000"/>
              </a:lnSpc>
              <a:spcBef>
                <a:spcPts val="0"/>
              </a:spcBef>
              <a:spcAft>
                <a:spcPts val="0"/>
              </a:spcAft>
              <a:buSzPts val="2400"/>
              <a:buFont typeface="Arial"/>
              <a:buChar char="•"/>
            </a:pPr>
            <a:r>
              <a:rPr lang="de-CH"/>
              <a:t>How does the Bahmni-openIMIS integration work in Nepal? Answer: claims data is sent from Bahmni to openIMIS. Wrong answer: enrolment data is sent from openIMIS to Bahmni /claims data is sent from openIMIS to Bahmni</a:t>
            </a:r>
            <a:endParaRPr/>
          </a:p>
          <a:p>
            <a:pPr indent="-342900" lvl="0" marL="342900" rtl="0" algn="l">
              <a:lnSpc>
                <a:spcPct val="90000"/>
              </a:lnSpc>
              <a:spcBef>
                <a:spcPts val="0"/>
              </a:spcBef>
              <a:spcAft>
                <a:spcPts val="0"/>
              </a:spcAft>
              <a:buSzPts val="2400"/>
              <a:buFont typeface="Arial"/>
              <a:buChar char="•"/>
            </a:pPr>
            <a:r>
              <a:rPr lang="de-CH"/>
              <a:t>What data can openIMIS send to DHIS2? Answer: data on beneficiaries, policies and claims. Wrong answers: data on claims / data on beneficiaries / data on beneficiaries and claims</a:t>
            </a:r>
            <a:endParaRPr/>
          </a:p>
          <a:p>
            <a:pPr indent="-190500" lvl="0" marL="342900" rtl="0" algn="l">
              <a:lnSpc>
                <a:spcPct val="90000"/>
              </a:lnSpc>
              <a:spcBef>
                <a:spcPts val="0"/>
              </a:spcBef>
              <a:spcAft>
                <a:spcPts val="0"/>
              </a:spcAft>
              <a:buSzPts val="2400"/>
              <a:buFont typeface="Arial"/>
              <a:buNone/>
            </a:pPr>
            <a:r>
              <a:t/>
            </a:r>
            <a:endParaRPr/>
          </a:p>
          <a:p>
            <a:pPr indent="-190500" lvl="0" marL="342900" rtl="0" algn="l">
              <a:lnSpc>
                <a:spcPct val="90000"/>
              </a:lnSpc>
              <a:spcBef>
                <a:spcPts val="0"/>
              </a:spcBef>
              <a:spcAft>
                <a:spcPts val="0"/>
              </a:spcAft>
              <a:buSzPts val="2400"/>
              <a:buFont typeface="Arial"/>
              <a:buNone/>
            </a:pPr>
            <a:r>
              <a:t/>
            </a:r>
            <a:endParaRPr/>
          </a:p>
        </p:txBody>
      </p:sp>
      <p:sp>
        <p:nvSpPr>
          <p:cNvPr id="240" name="Google Shape;240;p12"/>
          <p:cNvSpPr txBox="1"/>
          <p:nvPr/>
        </p:nvSpPr>
        <p:spPr>
          <a:xfrm>
            <a:off x="139337" y="6131435"/>
            <a:ext cx="1943463" cy="584775"/>
          </a:xfrm>
          <a:prstGeom prst="rect">
            <a:avLst/>
          </a:prstGeom>
          <a:noFill/>
          <a:ln cap="flat" cmpd="sng" w="9525">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de-CH" sz="3200" u="none" cap="none" strike="noStrike">
                <a:solidFill>
                  <a:srgbClr val="EFBC53"/>
                </a:solidFill>
                <a:latin typeface="Arial"/>
                <a:ea typeface="Arial"/>
                <a:cs typeface="Arial"/>
                <a:sym typeface="Arial"/>
              </a:rPr>
              <a:t>Module 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3"/>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oppins SemiBold"/>
              <a:buNone/>
            </a:pPr>
            <a:r>
              <a:rPr lang="de-CH">
                <a:latin typeface="Arial"/>
                <a:ea typeface="Arial"/>
                <a:cs typeface="Arial"/>
                <a:sym typeface="Arial"/>
              </a:rPr>
              <a:t>Outlook on Module 3</a:t>
            </a:r>
            <a:endParaRPr>
              <a:latin typeface="Arial"/>
              <a:ea typeface="Arial"/>
              <a:cs typeface="Arial"/>
              <a:sym typeface="Arial"/>
            </a:endParaRPr>
          </a:p>
        </p:txBody>
      </p:sp>
      <p:sp>
        <p:nvSpPr>
          <p:cNvPr id="246" name="Google Shape;246;p13"/>
          <p:cNvSpPr txBox="1"/>
          <p:nvPr>
            <p:ph idx="1" type="body"/>
          </p:nvPr>
        </p:nvSpPr>
        <p:spPr>
          <a:xfrm>
            <a:off x="838200" y="2164469"/>
            <a:ext cx="10515600" cy="4012497"/>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400"/>
              <a:buChar char="•"/>
            </a:pPr>
            <a:r>
              <a:rPr lang="de-CH">
                <a:latin typeface="Arial"/>
                <a:ea typeface="Arial"/>
                <a:cs typeface="Arial"/>
                <a:sym typeface="Arial"/>
              </a:rPr>
              <a:t>openIMIS Implementation process </a:t>
            </a:r>
            <a:endParaRPr>
              <a:latin typeface="Arial"/>
              <a:ea typeface="Arial"/>
              <a:cs typeface="Arial"/>
              <a:sym typeface="Arial"/>
            </a:endParaRPr>
          </a:p>
          <a:p>
            <a:pPr indent="-342900" lvl="0" marL="342900" rtl="0" algn="l">
              <a:lnSpc>
                <a:spcPct val="90000"/>
              </a:lnSpc>
              <a:spcBef>
                <a:spcPts val="1000"/>
              </a:spcBef>
              <a:spcAft>
                <a:spcPts val="0"/>
              </a:spcAft>
              <a:buSzPts val="2400"/>
              <a:buChar char="•"/>
            </a:pPr>
            <a:r>
              <a:rPr lang="de-CH">
                <a:latin typeface="Arial"/>
                <a:ea typeface="Arial"/>
                <a:cs typeface="Arial"/>
                <a:sym typeface="Arial"/>
              </a:rPr>
              <a:t>Use cases from Tanzania, Nepal, the Gambia and Cameroon</a:t>
            </a:r>
            <a:endParaRPr>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4"/>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000"/>
              <a:buFont typeface="Poppins SemiBold"/>
              <a:buNone/>
            </a:pPr>
            <a:r>
              <a:rPr lang="de-CH">
                <a:solidFill>
                  <a:schemeClr val="accent2"/>
                </a:solidFill>
                <a:latin typeface="Arial"/>
                <a:ea typeface="Arial"/>
                <a:cs typeface="Arial"/>
                <a:sym typeface="Arial"/>
              </a:rPr>
              <a:t>Further learning resources</a:t>
            </a:r>
            <a:endParaRPr>
              <a:solidFill>
                <a:schemeClr val="accent2"/>
              </a:solidFill>
              <a:latin typeface="Arial"/>
              <a:ea typeface="Arial"/>
              <a:cs typeface="Arial"/>
              <a:sym typeface="Arial"/>
            </a:endParaRPr>
          </a:p>
        </p:txBody>
      </p:sp>
      <p:sp>
        <p:nvSpPr>
          <p:cNvPr id="252" name="Google Shape;252;p14"/>
          <p:cNvSpPr txBox="1"/>
          <p:nvPr>
            <p:ph idx="1" type="body"/>
          </p:nvPr>
        </p:nvSpPr>
        <p:spPr>
          <a:xfrm>
            <a:off x="838200" y="2164469"/>
            <a:ext cx="10515600" cy="4012497"/>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de-CH">
                <a:latin typeface="Arial"/>
                <a:ea typeface="Arial"/>
                <a:cs typeface="Arial"/>
                <a:sym typeface="Arial"/>
              </a:rPr>
              <a:t>AeHIN Webinars on eHealth: </a:t>
            </a:r>
            <a:r>
              <a:rPr lang="de-CH" u="sng">
                <a:solidFill>
                  <a:schemeClr val="hlink"/>
                </a:solidFill>
                <a:latin typeface="Arial"/>
                <a:ea typeface="Arial"/>
                <a:cs typeface="Arial"/>
                <a:sym typeface="Arial"/>
                <a:hlinkClick r:id="rId3"/>
              </a:rPr>
              <a:t>https://www.youtube.com/playlist?list=PLN7M3nT7qGnfu329R2YTiuLQV_m4J6vIO</a:t>
            </a:r>
            <a:endParaRPr>
              <a:latin typeface="Arial"/>
              <a:ea typeface="Arial"/>
              <a:cs typeface="Arial"/>
              <a:sym typeface="Arial"/>
            </a:endParaRPr>
          </a:p>
          <a:p>
            <a:pPr indent="-342900" lvl="0" marL="457200" rtl="0" algn="l">
              <a:lnSpc>
                <a:spcPct val="90000"/>
              </a:lnSpc>
              <a:spcBef>
                <a:spcPts val="0"/>
              </a:spcBef>
              <a:spcAft>
                <a:spcPts val="0"/>
              </a:spcAft>
              <a:buSzPts val="1800"/>
              <a:buChar char="●"/>
            </a:pPr>
            <a:r>
              <a:rPr lang="de-CH">
                <a:latin typeface="Arial"/>
                <a:ea typeface="Arial"/>
                <a:cs typeface="Arial"/>
                <a:sym typeface="Arial"/>
              </a:rPr>
              <a:t>WHO/ITU eHealth Strategy Toolkit: </a:t>
            </a:r>
            <a:r>
              <a:rPr lang="de-CH" u="sng">
                <a:solidFill>
                  <a:schemeClr val="hlink"/>
                </a:solidFill>
                <a:latin typeface="Arial"/>
                <a:ea typeface="Arial"/>
                <a:cs typeface="Arial"/>
                <a:sym typeface="Arial"/>
                <a:hlinkClick r:id="rId4"/>
              </a:rPr>
              <a:t>https://apps.who.int/iris/bitstream/handle/10665/75211/9789241548465_eng.pdf?sequence=1&amp;isAllowed=y</a:t>
            </a:r>
            <a:r>
              <a:rPr lang="de-CH">
                <a:latin typeface="Arial"/>
                <a:ea typeface="Arial"/>
                <a:cs typeface="Arial"/>
                <a:sym typeface="Arial"/>
              </a:rPr>
              <a:t> </a:t>
            </a:r>
            <a:endParaRPr>
              <a:latin typeface="Arial"/>
              <a:ea typeface="Arial"/>
              <a:cs typeface="Arial"/>
              <a:sym typeface="Arial"/>
            </a:endParaRPr>
          </a:p>
          <a:p>
            <a:pPr indent="-342900" lvl="0" marL="457200" rtl="0" algn="l">
              <a:lnSpc>
                <a:spcPct val="90000"/>
              </a:lnSpc>
              <a:spcBef>
                <a:spcPts val="0"/>
              </a:spcBef>
              <a:spcAft>
                <a:spcPts val="0"/>
              </a:spcAft>
              <a:buSzPts val="1800"/>
              <a:buChar char="●"/>
            </a:pPr>
            <a:r>
              <a:rPr lang="de-CH">
                <a:latin typeface="Arial"/>
                <a:ea typeface="Arial"/>
                <a:cs typeface="Arial"/>
                <a:sym typeface="Arial"/>
              </a:rPr>
              <a:t>DHIS2 Academy: </a:t>
            </a:r>
            <a:r>
              <a:rPr lang="de-CH" u="sng">
                <a:solidFill>
                  <a:schemeClr val="hlink"/>
                </a:solidFill>
                <a:latin typeface="Arial"/>
                <a:ea typeface="Arial"/>
                <a:cs typeface="Arial"/>
                <a:sym typeface="Arial"/>
                <a:hlinkClick r:id="rId5"/>
              </a:rPr>
              <a:t>https://dhis2.org/academy/</a:t>
            </a:r>
            <a:r>
              <a:rPr lang="de-CH">
                <a:latin typeface="Arial"/>
                <a:ea typeface="Arial"/>
                <a:cs typeface="Arial"/>
                <a:sym typeface="Arial"/>
              </a:rPr>
              <a:t> </a:t>
            </a:r>
            <a:endParaRPr>
              <a:latin typeface="Arial"/>
              <a:ea typeface="Arial"/>
              <a:cs typeface="Arial"/>
              <a:sym typeface="Arial"/>
            </a:endParaRPr>
          </a:p>
          <a:p>
            <a:pPr indent="-342900" lvl="0" marL="457200" rtl="0" algn="l">
              <a:lnSpc>
                <a:spcPct val="90000"/>
              </a:lnSpc>
              <a:spcBef>
                <a:spcPts val="0"/>
              </a:spcBef>
              <a:spcAft>
                <a:spcPts val="0"/>
              </a:spcAft>
              <a:buSzPts val="1800"/>
              <a:buChar char="●"/>
            </a:pPr>
            <a:r>
              <a:rPr lang="de-CH">
                <a:latin typeface="Arial"/>
                <a:ea typeface="Arial"/>
                <a:cs typeface="Arial"/>
                <a:sym typeface="Arial"/>
              </a:rPr>
              <a:t>openIMIS wiki: </a:t>
            </a:r>
            <a:r>
              <a:rPr lang="de-CH" u="sng">
                <a:solidFill>
                  <a:schemeClr val="hlink"/>
                </a:solidFill>
                <a:latin typeface="Arial"/>
                <a:ea typeface="Arial"/>
                <a:cs typeface="Arial"/>
                <a:sym typeface="Arial"/>
                <a:hlinkClick r:id="rId6"/>
              </a:rPr>
              <a:t>Further learning resources - openIMIS - Confluence (atlassian.net)</a:t>
            </a:r>
            <a:endParaRPr>
              <a:latin typeface="Arial"/>
              <a:ea typeface="Arial"/>
              <a:cs typeface="Arial"/>
              <a:sym typeface="Arial"/>
            </a:endParaRPr>
          </a:p>
          <a:p>
            <a:pPr indent="0" lvl="0" marL="457200" rtl="0" algn="l">
              <a:lnSpc>
                <a:spcPct val="90000"/>
              </a:lnSpc>
              <a:spcBef>
                <a:spcPts val="0"/>
              </a:spcBef>
              <a:spcAft>
                <a:spcPts val="0"/>
              </a:spcAft>
              <a:buSzPts val="1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5"/>
          <p:cNvSpPr/>
          <p:nvPr/>
        </p:nvSpPr>
        <p:spPr>
          <a:xfrm>
            <a:off x="0" y="0"/>
            <a:ext cx="12192000" cy="6858000"/>
          </a:xfrm>
          <a:prstGeom prst="rect">
            <a:avLst/>
          </a:prstGeom>
          <a:solidFill>
            <a:schemeClr val="accent1">
              <a:alpha val="32941"/>
            </a:schemeClr>
          </a:solidFill>
          <a:ln cap="flat" cmpd="sng" w="12700">
            <a:solidFill>
              <a:srgbClr val="0048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9" name="Google Shape;259;p15"/>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Poppins SemiBold"/>
              <a:buNone/>
            </a:pPr>
            <a:r>
              <a:rPr lang="de-CH">
                <a:solidFill>
                  <a:schemeClr val="lt1"/>
                </a:solidFill>
                <a:latin typeface="Arial"/>
                <a:ea typeface="Arial"/>
                <a:cs typeface="Arial"/>
                <a:sym typeface="Arial"/>
              </a:rPr>
              <a:t>References</a:t>
            </a:r>
            <a:endParaRPr>
              <a:solidFill>
                <a:schemeClr val="lt1"/>
              </a:solidFill>
              <a:latin typeface="Arial"/>
              <a:ea typeface="Arial"/>
              <a:cs typeface="Arial"/>
              <a:sym typeface="Arial"/>
            </a:endParaRPr>
          </a:p>
        </p:txBody>
      </p:sp>
      <p:sp>
        <p:nvSpPr>
          <p:cNvPr id="260" name="Google Shape;260;p15"/>
          <p:cNvSpPr txBox="1"/>
          <p:nvPr>
            <p:ph idx="1" type="body"/>
          </p:nvPr>
        </p:nvSpPr>
        <p:spPr>
          <a:xfrm>
            <a:off x="838200" y="1952979"/>
            <a:ext cx="10515600" cy="4223987"/>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SzPts val="1800"/>
              <a:buChar char="●"/>
            </a:pPr>
            <a:r>
              <a:rPr lang="de-CH">
                <a:latin typeface="Arial"/>
                <a:ea typeface="Arial"/>
                <a:cs typeface="Arial"/>
                <a:sym typeface="Arial"/>
              </a:rPr>
              <a:t>World Health Assembly Resolution WHA58.28 on eHealth (2005)Available from: </a:t>
            </a:r>
            <a:r>
              <a:rPr lang="de-CH" u="sng">
                <a:solidFill>
                  <a:schemeClr val="hlink"/>
                </a:solidFill>
                <a:latin typeface="Arial"/>
                <a:ea typeface="Arial"/>
                <a:cs typeface="Arial"/>
                <a:sym typeface="Arial"/>
                <a:hlinkClick r:id="rId3"/>
              </a:rPr>
              <a:t>https://www.who.int/healthacademy/media/WHA58-28-en.pdf</a:t>
            </a:r>
            <a:r>
              <a:rPr lang="de-CH">
                <a:latin typeface="Arial"/>
                <a:ea typeface="Arial"/>
                <a:cs typeface="Arial"/>
                <a:sym typeface="Arial"/>
              </a:rPr>
              <a:t> </a:t>
            </a:r>
            <a:endParaRPr>
              <a:latin typeface="Arial"/>
              <a:ea typeface="Arial"/>
              <a:cs typeface="Arial"/>
              <a:sym typeface="Arial"/>
            </a:endParaRPr>
          </a:p>
          <a:p>
            <a:pPr indent="-342900" lvl="0" marL="457200" rtl="0" algn="l">
              <a:lnSpc>
                <a:spcPct val="90000"/>
              </a:lnSpc>
              <a:spcBef>
                <a:spcPts val="0"/>
              </a:spcBef>
              <a:spcAft>
                <a:spcPts val="0"/>
              </a:spcAft>
              <a:buSzPts val="1800"/>
              <a:buChar char="●"/>
            </a:pPr>
            <a:r>
              <a:rPr lang="de-CH">
                <a:latin typeface="Arial"/>
                <a:ea typeface="Arial"/>
                <a:cs typeface="Arial"/>
                <a:sym typeface="Arial"/>
              </a:rPr>
              <a:t>WHO (2020) GLobal Strategy on Digital Health 2020-2025. Available from: </a:t>
            </a:r>
            <a:r>
              <a:rPr lang="de-CH" u="sng">
                <a:solidFill>
                  <a:schemeClr val="hlink"/>
                </a:solidFill>
                <a:latin typeface="Arial"/>
                <a:ea typeface="Arial"/>
                <a:cs typeface="Arial"/>
                <a:sym typeface="Arial"/>
                <a:hlinkClick r:id="rId4"/>
              </a:rPr>
              <a:t>https://www.who.int/docs/default-source/documents/gs4dhdaa2a9f352b0445bafbc79ca799dce4d.pdf</a:t>
            </a:r>
            <a:endParaRPr>
              <a:latin typeface="Arial"/>
              <a:ea typeface="Arial"/>
              <a:cs typeface="Arial"/>
              <a:sym typeface="Arial"/>
            </a:endParaRPr>
          </a:p>
          <a:p>
            <a:pPr indent="-342900" lvl="0" marL="457200" rtl="0" algn="l">
              <a:lnSpc>
                <a:spcPct val="90000"/>
              </a:lnSpc>
              <a:spcBef>
                <a:spcPts val="0"/>
              </a:spcBef>
              <a:spcAft>
                <a:spcPts val="0"/>
              </a:spcAft>
              <a:buSzPts val="1800"/>
              <a:buChar char="●"/>
            </a:pPr>
            <a:r>
              <a:rPr lang="de-CH">
                <a:latin typeface="Arial"/>
                <a:ea typeface="Arial"/>
                <a:cs typeface="Arial"/>
                <a:sym typeface="Arial"/>
              </a:rPr>
              <a:t>AeHIN (2020) Mind the GAPS. Available from: </a:t>
            </a:r>
            <a:r>
              <a:rPr lang="de-CH" u="sng">
                <a:solidFill>
                  <a:schemeClr val="hlink"/>
                </a:solidFill>
                <a:latin typeface="Arial"/>
                <a:ea typeface="Arial"/>
                <a:cs typeface="Arial"/>
                <a:sym typeface="Arial"/>
                <a:hlinkClick r:id="rId5"/>
              </a:rPr>
              <a:t>https://www.asiaehealthinformationnetwork.org/mind_the_gaps/</a:t>
            </a:r>
            <a:r>
              <a:rPr lang="de-CH">
                <a:latin typeface="Arial"/>
                <a:ea typeface="Arial"/>
                <a:cs typeface="Arial"/>
                <a:sym typeface="Arial"/>
              </a:rPr>
              <a:t> </a:t>
            </a:r>
            <a:endParaRPr>
              <a:latin typeface="Arial"/>
              <a:ea typeface="Arial"/>
              <a:cs typeface="Arial"/>
              <a:sym typeface="Arial"/>
            </a:endParaRPr>
          </a:p>
          <a:p>
            <a:pPr indent="0" lvl="0" marL="457200" rtl="0" algn="l">
              <a:lnSpc>
                <a:spcPct val="90000"/>
              </a:lnSpc>
              <a:spcBef>
                <a:spcPts val="1000"/>
              </a:spcBef>
              <a:spcAft>
                <a:spcPts val="0"/>
              </a:spcAft>
              <a:buSzPts val="1800"/>
              <a:buNone/>
            </a:pPr>
            <a:r>
              <a:t/>
            </a:r>
            <a:endParaRPr/>
          </a:p>
        </p:txBody>
      </p:sp>
      <p:sp>
        <p:nvSpPr>
          <p:cNvPr id="261" name="Google Shape;261;p15"/>
          <p:cNvSpPr txBox="1"/>
          <p:nvPr/>
        </p:nvSpPr>
        <p:spPr>
          <a:xfrm>
            <a:off x="139337" y="6176966"/>
            <a:ext cx="1943463" cy="584775"/>
          </a:xfrm>
          <a:prstGeom prst="rect">
            <a:avLst/>
          </a:prstGeom>
          <a:noFill/>
          <a:ln cap="flat" cmpd="sng" w="9525">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de-CH" sz="3200" u="none" cap="none" strike="noStrike">
                <a:solidFill>
                  <a:srgbClr val="EFBC53"/>
                </a:solidFill>
                <a:latin typeface="Arial"/>
                <a:ea typeface="Arial"/>
                <a:cs typeface="Arial"/>
                <a:sym typeface="Arial"/>
              </a:rPr>
              <a:t>Module 2</a:t>
            </a:r>
            <a:endParaRPr b="0" i="0" sz="3200" u="none" cap="none" strike="noStrike">
              <a:solidFill>
                <a:srgbClr val="EFBC53"/>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6"/>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de-CH">
                <a:latin typeface="Arial"/>
                <a:ea typeface="Arial"/>
                <a:cs typeface="Arial"/>
                <a:sym typeface="Arial"/>
              </a:rPr>
              <a:t>Credits </a:t>
            </a:r>
            <a:endParaRPr>
              <a:latin typeface="Arial"/>
              <a:ea typeface="Arial"/>
              <a:cs typeface="Arial"/>
              <a:sym typeface="Arial"/>
            </a:endParaRPr>
          </a:p>
        </p:txBody>
      </p:sp>
      <p:sp>
        <p:nvSpPr>
          <p:cNvPr id="268" name="Google Shape;268;p6"/>
          <p:cNvSpPr txBox="1"/>
          <p:nvPr>
            <p:ph idx="1" type="body"/>
          </p:nvPr>
        </p:nvSpPr>
        <p:spPr>
          <a:xfrm>
            <a:off x="838200" y="2164469"/>
            <a:ext cx="10515600" cy="401249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de-CH">
                <a:latin typeface="Arial"/>
                <a:ea typeface="Arial"/>
                <a:cs typeface="Arial"/>
                <a:sym typeface="Arial"/>
              </a:rPr>
              <a:t>The development of this e-learning course was supported by: </a:t>
            </a:r>
            <a:endParaRPr>
              <a:latin typeface="Arial"/>
              <a:ea typeface="Arial"/>
              <a:cs typeface="Arial"/>
              <a:sym typeface="Arial"/>
            </a:endParaRPr>
          </a:p>
          <a:p>
            <a:pPr indent="0" lvl="0" marL="0" rtl="0" algn="l">
              <a:lnSpc>
                <a:spcPct val="90000"/>
              </a:lnSpc>
              <a:spcBef>
                <a:spcPts val="0"/>
              </a:spcBef>
              <a:spcAft>
                <a:spcPts val="0"/>
              </a:spcAft>
              <a:buSzPts val="2400"/>
              <a:buNone/>
            </a:pPr>
            <a:r>
              <a:t/>
            </a:r>
            <a:endParaRPr/>
          </a:p>
        </p:txBody>
      </p:sp>
      <p:pic>
        <p:nvPicPr>
          <p:cNvPr id="269" name="Google Shape;269;p6"/>
          <p:cNvPicPr preferRelativeResize="0"/>
          <p:nvPr/>
        </p:nvPicPr>
        <p:blipFill rotWithShape="1">
          <a:blip r:embed="rId3">
            <a:alphaModFix/>
          </a:blip>
          <a:srcRect b="53623" l="0" r="0" t="0"/>
          <a:stretch/>
        </p:blipFill>
        <p:spPr>
          <a:xfrm>
            <a:off x="1191147" y="3300565"/>
            <a:ext cx="2162175" cy="609600"/>
          </a:xfrm>
          <a:prstGeom prst="rect">
            <a:avLst/>
          </a:prstGeom>
          <a:noFill/>
          <a:ln>
            <a:noFill/>
          </a:ln>
        </p:spPr>
      </p:pic>
      <p:pic>
        <p:nvPicPr>
          <p:cNvPr id="270" name="Google Shape;270;p6"/>
          <p:cNvPicPr preferRelativeResize="0"/>
          <p:nvPr/>
        </p:nvPicPr>
        <p:blipFill rotWithShape="1">
          <a:blip r:embed="rId4">
            <a:alphaModFix/>
          </a:blip>
          <a:srcRect b="0" l="0" r="0" t="0"/>
          <a:stretch/>
        </p:blipFill>
        <p:spPr>
          <a:xfrm>
            <a:off x="6496092" y="3300565"/>
            <a:ext cx="3218718" cy="836866"/>
          </a:xfrm>
          <a:prstGeom prst="rect">
            <a:avLst/>
          </a:prstGeom>
          <a:noFill/>
          <a:ln>
            <a:noFill/>
          </a:ln>
        </p:spPr>
      </p:pic>
      <p:pic>
        <p:nvPicPr>
          <p:cNvPr id="271" name="Google Shape;271;p6"/>
          <p:cNvPicPr preferRelativeResize="0"/>
          <p:nvPr/>
        </p:nvPicPr>
        <p:blipFill rotWithShape="1">
          <a:blip r:embed="rId5">
            <a:alphaModFix/>
          </a:blip>
          <a:srcRect b="0" l="0" r="0" t="0"/>
          <a:stretch/>
        </p:blipFill>
        <p:spPr>
          <a:xfrm>
            <a:off x="3980970" y="3128064"/>
            <a:ext cx="1980950" cy="1109332"/>
          </a:xfrm>
          <a:prstGeom prst="rect">
            <a:avLst/>
          </a:prstGeom>
          <a:noFill/>
          <a:ln>
            <a:noFill/>
          </a:ln>
        </p:spPr>
      </p:pic>
      <p:pic>
        <p:nvPicPr>
          <p:cNvPr id="272" name="Google Shape;272;p6"/>
          <p:cNvPicPr preferRelativeResize="0"/>
          <p:nvPr/>
        </p:nvPicPr>
        <p:blipFill rotWithShape="1">
          <a:blip r:embed="rId6">
            <a:alphaModFix/>
          </a:blip>
          <a:srcRect b="0" l="0" r="0" t="0"/>
          <a:stretch/>
        </p:blipFill>
        <p:spPr>
          <a:xfrm>
            <a:off x="6848668" y="4642675"/>
            <a:ext cx="2785867" cy="1189090"/>
          </a:xfrm>
          <a:prstGeom prst="rect">
            <a:avLst/>
          </a:prstGeom>
          <a:noFill/>
          <a:ln>
            <a:noFill/>
          </a:ln>
        </p:spPr>
      </p:pic>
      <p:pic>
        <p:nvPicPr>
          <p:cNvPr id="273" name="Google Shape;273;p6"/>
          <p:cNvPicPr preferRelativeResize="0"/>
          <p:nvPr/>
        </p:nvPicPr>
        <p:blipFill rotWithShape="1">
          <a:blip r:embed="rId7">
            <a:alphaModFix/>
          </a:blip>
          <a:srcRect b="0" l="0" r="0" t="0"/>
          <a:stretch/>
        </p:blipFill>
        <p:spPr>
          <a:xfrm>
            <a:off x="3885096" y="4755417"/>
            <a:ext cx="2431797" cy="828612"/>
          </a:xfrm>
          <a:prstGeom prst="rect">
            <a:avLst/>
          </a:prstGeom>
          <a:noFill/>
          <a:ln>
            <a:noFill/>
          </a:ln>
        </p:spPr>
      </p:pic>
      <p:pic>
        <p:nvPicPr>
          <p:cNvPr id="274" name="Google Shape;274;p6"/>
          <p:cNvPicPr preferRelativeResize="0"/>
          <p:nvPr/>
        </p:nvPicPr>
        <p:blipFill rotWithShape="1">
          <a:blip r:embed="rId8">
            <a:alphaModFix/>
          </a:blip>
          <a:srcRect b="0" l="0" r="0" t="0"/>
          <a:stretch/>
        </p:blipFill>
        <p:spPr>
          <a:xfrm>
            <a:off x="838200" y="5050989"/>
            <a:ext cx="2515122" cy="5330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p:nvPr/>
        </p:nvSpPr>
        <p:spPr>
          <a:xfrm>
            <a:off x="0" y="0"/>
            <a:ext cx="12192000" cy="6858000"/>
          </a:xfrm>
          <a:prstGeom prst="rect">
            <a:avLst/>
          </a:prstGeom>
          <a:solidFill>
            <a:schemeClr val="accent1">
              <a:alpha val="32941"/>
            </a:schemeClr>
          </a:solidFill>
          <a:ln cap="flat" cmpd="sng" w="12700">
            <a:solidFill>
              <a:srgbClr val="0048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 name="Google Shape;89;p3"/>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Poppins SemiBold"/>
              <a:buNone/>
            </a:pPr>
            <a:r>
              <a:rPr lang="de-CH">
                <a:solidFill>
                  <a:schemeClr val="lt1"/>
                </a:solidFill>
                <a:latin typeface="Arial"/>
                <a:ea typeface="Arial"/>
                <a:cs typeface="Arial"/>
                <a:sym typeface="Arial"/>
              </a:rPr>
              <a:t>Agenda</a:t>
            </a:r>
            <a:endParaRPr>
              <a:solidFill>
                <a:schemeClr val="lt1"/>
              </a:solidFill>
              <a:latin typeface="Arial"/>
              <a:ea typeface="Arial"/>
              <a:cs typeface="Arial"/>
              <a:sym typeface="Arial"/>
            </a:endParaRPr>
          </a:p>
        </p:txBody>
      </p:sp>
      <p:sp>
        <p:nvSpPr>
          <p:cNvPr id="90" name="Google Shape;90;p3"/>
          <p:cNvSpPr txBox="1"/>
          <p:nvPr>
            <p:ph idx="1" type="body"/>
          </p:nvPr>
        </p:nvSpPr>
        <p:spPr>
          <a:xfrm>
            <a:off x="838200" y="1952979"/>
            <a:ext cx="10515600" cy="4223987"/>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1000"/>
              </a:spcBef>
              <a:spcAft>
                <a:spcPts val="0"/>
              </a:spcAft>
              <a:buSzPts val="2400"/>
              <a:buAutoNum type="arabicPeriod"/>
            </a:pPr>
            <a:r>
              <a:rPr lang="de-CH">
                <a:solidFill>
                  <a:schemeClr val="accent1"/>
                </a:solidFill>
                <a:latin typeface="Arial"/>
                <a:ea typeface="Arial"/>
                <a:cs typeface="Arial"/>
                <a:sym typeface="Arial"/>
              </a:rPr>
              <a:t>eHealth and Digital Health</a:t>
            </a:r>
            <a:endParaRPr>
              <a:solidFill>
                <a:schemeClr val="accent1"/>
              </a:solidFill>
              <a:latin typeface="Arial"/>
              <a:ea typeface="Arial"/>
              <a:cs typeface="Arial"/>
              <a:sym typeface="Arial"/>
            </a:endParaRPr>
          </a:p>
          <a:p>
            <a:pPr indent="-457200" lvl="0" marL="457200" rtl="0" algn="l">
              <a:lnSpc>
                <a:spcPct val="90000"/>
              </a:lnSpc>
              <a:spcBef>
                <a:spcPts val="1000"/>
              </a:spcBef>
              <a:spcAft>
                <a:spcPts val="0"/>
              </a:spcAft>
              <a:buSzPts val="2400"/>
              <a:buAutoNum type="arabicPeriod"/>
            </a:pPr>
            <a:r>
              <a:rPr lang="de-CH">
                <a:solidFill>
                  <a:schemeClr val="accent1"/>
                </a:solidFill>
                <a:latin typeface="Arial"/>
                <a:ea typeface="Arial"/>
                <a:cs typeface="Arial"/>
                <a:sym typeface="Arial"/>
              </a:rPr>
              <a:t>Asia eHealth Information Network</a:t>
            </a:r>
            <a:endParaRPr>
              <a:latin typeface="Arial"/>
              <a:ea typeface="Arial"/>
              <a:cs typeface="Arial"/>
              <a:sym typeface="Arial"/>
            </a:endParaRPr>
          </a:p>
          <a:p>
            <a:pPr indent="-457200" lvl="0" marL="457200" rtl="0" algn="l">
              <a:lnSpc>
                <a:spcPct val="90000"/>
              </a:lnSpc>
              <a:spcBef>
                <a:spcPts val="1000"/>
              </a:spcBef>
              <a:spcAft>
                <a:spcPts val="0"/>
              </a:spcAft>
              <a:buSzPts val="2400"/>
              <a:buAutoNum type="arabicPeriod"/>
            </a:pPr>
            <a:r>
              <a:rPr lang="de-CH">
                <a:solidFill>
                  <a:schemeClr val="accent1"/>
                </a:solidFill>
                <a:latin typeface="Arial"/>
                <a:ea typeface="Arial"/>
                <a:cs typeface="Arial"/>
                <a:sym typeface="Arial"/>
              </a:rPr>
              <a:t>openIMIS in the eHealth Landscape</a:t>
            </a:r>
            <a:endParaRPr>
              <a:solidFill>
                <a:schemeClr val="accent1"/>
              </a:solidFill>
              <a:latin typeface="Arial"/>
              <a:ea typeface="Arial"/>
              <a:cs typeface="Arial"/>
              <a:sym typeface="Arial"/>
            </a:endParaRPr>
          </a:p>
          <a:p>
            <a:pPr indent="-457200" lvl="0" marL="457200" rtl="0" algn="l">
              <a:lnSpc>
                <a:spcPct val="90000"/>
              </a:lnSpc>
              <a:spcBef>
                <a:spcPts val="1000"/>
              </a:spcBef>
              <a:spcAft>
                <a:spcPts val="0"/>
              </a:spcAft>
              <a:buSzPts val="2400"/>
              <a:buAutoNum type="arabicPeriod"/>
            </a:pPr>
            <a:r>
              <a:rPr lang="de-CH">
                <a:solidFill>
                  <a:schemeClr val="accent1"/>
                </a:solidFill>
                <a:latin typeface="Arial"/>
                <a:ea typeface="Arial"/>
                <a:cs typeface="Arial"/>
                <a:sym typeface="Arial"/>
              </a:rPr>
              <a:t>Data &amp; ICT Governance and Management</a:t>
            </a:r>
            <a:endParaRPr>
              <a:latin typeface="Arial"/>
              <a:ea typeface="Arial"/>
              <a:cs typeface="Arial"/>
              <a:sym typeface="Arial"/>
            </a:endParaRPr>
          </a:p>
          <a:p>
            <a:pPr indent="-457200" lvl="0" marL="457200" rtl="0" algn="l">
              <a:lnSpc>
                <a:spcPct val="90000"/>
              </a:lnSpc>
              <a:spcBef>
                <a:spcPts val="1000"/>
              </a:spcBef>
              <a:spcAft>
                <a:spcPts val="0"/>
              </a:spcAft>
              <a:buSzPts val="2400"/>
              <a:buAutoNum type="arabicPeriod"/>
            </a:pPr>
            <a:r>
              <a:rPr lang="de-CH">
                <a:solidFill>
                  <a:schemeClr val="accent1"/>
                </a:solidFill>
                <a:latin typeface="Arial"/>
                <a:ea typeface="Arial"/>
                <a:cs typeface="Arial"/>
                <a:sym typeface="Arial"/>
              </a:rPr>
              <a:t>Interoperability of openIMIS</a:t>
            </a:r>
            <a:endParaRPr>
              <a:solidFill>
                <a:schemeClr val="accent1"/>
              </a:solidFill>
              <a:latin typeface="Arial"/>
              <a:ea typeface="Arial"/>
              <a:cs typeface="Arial"/>
              <a:sym typeface="Arial"/>
            </a:endParaRPr>
          </a:p>
        </p:txBody>
      </p:sp>
      <p:sp>
        <p:nvSpPr>
          <p:cNvPr id="91" name="Google Shape;91;p3"/>
          <p:cNvSpPr txBox="1"/>
          <p:nvPr/>
        </p:nvSpPr>
        <p:spPr>
          <a:xfrm>
            <a:off x="139337" y="6176966"/>
            <a:ext cx="1943463" cy="584775"/>
          </a:xfrm>
          <a:prstGeom prst="rect">
            <a:avLst/>
          </a:prstGeom>
          <a:noFill/>
          <a:ln cap="flat" cmpd="sng" w="9525">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de-CH" sz="3200" u="none" cap="none" strike="noStrike">
                <a:solidFill>
                  <a:srgbClr val="EFBC53"/>
                </a:solidFill>
                <a:latin typeface="Arial"/>
                <a:ea typeface="Arial"/>
                <a:cs typeface="Arial"/>
                <a:sym typeface="Arial"/>
              </a:rPr>
              <a:t>Module 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type="title"/>
          </p:nvPr>
        </p:nvSpPr>
        <p:spPr>
          <a:xfrm>
            <a:off x="838200" y="1132247"/>
            <a:ext cx="10515600" cy="9404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oppins SemiBold"/>
              <a:buNone/>
            </a:pPr>
            <a:r>
              <a:rPr lang="de-CH">
                <a:latin typeface="Arial"/>
                <a:ea typeface="Arial"/>
                <a:cs typeface="Arial"/>
                <a:sym typeface="Arial"/>
              </a:rPr>
              <a:t>eHealth and Digital health</a:t>
            </a:r>
            <a:endParaRPr>
              <a:latin typeface="Arial"/>
              <a:ea typeface="Arial"/>
              <a:cs typeface="Arial"/>
              <a:sym typeface="Arial"/>
            </a:endParaRPr>
          </a:p>
        </p:txBody>
      </p:sp>
      <p:sp>
        <p:nvSpPr>
          <p:cNvPr id="97" name="Google Shape;97;p5"/>
          <p:cNvSpPr txBox="1"/>
          <p:nvPr>
            <p:ph idx="1" type="body"/>
          </p:nvPr>
        </p:nvSpPr>
        <p:spPr>
          <a:xfrm>
            <a:off x="838200" y="2359319"/>
            <a:ext cx="10515600" cy="40125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SzPct val="100000"/>
              <a:buNone/>
            </a:pPr>
            <a:r>
              <a:t/>
            </a:r>
            <a:endParaRPr/>
          </a:p>
          <a:p>
            <a:pPr indent="-334327" lvl="0" marL="457200" rtl="0" algn="l">
              <a:lnSpc>
                <a:spcPct val="115000"/>
              </a:lnSpc>
              <a:spcBef>
                <a:spcPts val="0"/>
              </a:spcBef>
              <a:spcAft>
                <a:spcPts val="0"/>
              </a:spcAft>
              <a:buSzPct val="75000"/>
              <a:buFont typeface="Arial"/>
              <a:buChar char="●"/>
            </a:pPr>
            <a:r>
              <a:rPr lang="de-CH">
                <a:highlight>
                  <a:srgbClr val="FFFFFF"/>
                </a:highlight>
                <a:latin typeface="Arial"/>
                <a:ea typeface="Arial"/>
                <a:cs typeface="Arial"/>
                <a:sym typeface="Arial"/>
              </a:rPr>
              <a:t>In 2005, the World Health Assembly through its resolution WHA58.28 on eHealth urged Member States “to consider drawing up a long-term strategic plan for developing and implementing eHealth services… to develop the infrastructure for information and communication technologies for health…to promote equitable, affordable and universal access to their benefits.” </a:t>
            </a:r>
            <a:endParaRPr>
              <a:highlight>
                <a:srgbClr val="FFFFFF"/>
              </a:highlight>
              <a:latin typeface="Arial"/>
              <a:ea typeface="Arial"/>
              <a:cs typeface="Arial"/>
              <a:sym typeface="Arial"/>
            </a:endParaRPr>
          </a:p>
          <a:p>
            <a:pPr indent="0" lvl="0" marL="457200" rtl="0" algn="l">
              <a:lnSpc>
                <a:spcPct val="115000"/>
              </a:lnSpc>
              <a:spcBef>
                <a:spcPts val="0"/>
              </a:spcBef>
              <a:spcAft>
                <a:spcPts val="0"/>
              </a:spcAft>
              <a:buSzPct val="82806"/>
              <a:buNone/>
            </a:pPr>
            <a:r>
              <a:t/>
            </a:r>
            <a:endParaRPr sz="2350">
              <a:highlight>
                <a:srgbClr val="FFFFFF"/>
              </a:highlight>
              <a:latin typeface="Arial"/>
              <a:ea typeface="Arial"/>
              <a:cs typeface="Arial"/>
              <a:sym typeface="Arial"/>
            </a:endParaRPr>
          </a:p>
          <a:p>
            <a:pPr indent="-334327" lvl="0" marL="457200" rtl="0" algn="l">
              <a:lnSpc>
                <a:spcPct val="115000"/>
              </a:lnSpc>
              <a:spcBef>
                <a:spcPts val="0"/>
              </a:spcBef>
              <a:spcAft>
                <a:spcPts val="0"/>
              </a:spcAft>
              <a:buSzPct val="75000"/>
              <a:buFont typeface="Arial"/>
              <a:buChar char="●"/>
            </a:pPr>
            <a:r>
              <a:rPr lang="de-CH">
                <a:latin typeface="Arial"/>
                <a:ea typeface="Arial"/>
                <a:cs typeface="Arial"/>
                <a:sym typeface="Arial"/>
              </a:rPr>
              <a:t>In 2020, WHO released a Global Strategy on Digital Health with the goal of using and scaling up technologies to revolutionize how people worldwide achieve higher standards of health, and access services to promote and protect their health and well-being.”</a:t>
            </a:r>
            <a:endParaRPr>
              <a:latin typeface="Arial"/>
              <a:ea typeface="Arial"/>
              <a:cs typeface="Arial"/>
              <a:sym typeface="Arial"/>
            </a:endParaRPr>
          </a:p>
          <a:p>
            <a:pPr indent="0" lvl="0" marL="0" rtl="0" algn="l">
              <a:lnSpc>
                <a:spcPct val="90000"/>
              </a:lnSpc>
              <a:spcBef>
                <a:spcPts val="0"/>
              </a:spcBef>
              <a:spcAft>
                <a:spcPts val="0"/>
              </a:spcAft>
              <a:buSzPct val="75000"/>
              <a:buNone/>
            </a:pPr>
            <a:r>
              <a:t/>
            </a:r>
            <a:endParaRPr>
              <a:solidFill>
                <a:srgbClr val="3C4245"/>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e659141c20_0_0"/>
          <p:cNvSpPr txBox="1"/>
          <p:nvPr>
            <p:ph type="title"/>
          </p:nvPr>
        </p:nvSpPr>
        <p:spPr>
          <a:xfrm>
            <a:off x="838200" y="1132247"/>
            <a:ext cx="10515600" cy="940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oppins SemiBold"/>
              <a:buNone/>
            </a:pPr>
            <a:r>
              <a:rPr lang="de-CH">
                <a:latin typeface="Arial"/>
                <a:ea typeface="Arial"/>
                <a:cs typeface="Arial"/>
                <a:sym typeface="Arial"/>
              </a:rPr>
              <a:t>Asia eHealth Information Network (AeHIN)</a:t>
            </a:r>
            <a:endParaRPr>
              <a:latin typeface="Arial"/>
              <a:ea typeface="Arial"/>
              <a:cs typeface="Arial"/>
              <a:sym typeface="Arial"/>
            </a:endParaRPr>
          </a:p>
        </p:txBody>
      </p:sp>
      <p:sp>
        <p:nvSpPr>
          <p:cNvPr id="103" name="Google Shape;103;ge659141c20_0_0"/>
          <p:cNvSpPr txBox="1"/>
          <p:nvPr>
            <p:ph idx="1" type="body"/>
          </p:nvPr>
        </p:nvSpPr>
        <p:spPr>
          <a:xfrm>
            <a:off x="838200" y="2439394"/>
            <a:ext cx="10515600" cy="40125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de-CH">
                <a:latin typeface="Arial"/>
                <a:ea typeface="Arial"/>
                <a:cs typeface="Arial"/>
                <a:sym typeface="Arial"/>
              </a:rPr>
              <a:t>AeHIN is an informal network created by the World Health Organization in 2011 to help countries with their digital health development</a:t>
            </a:r>
            <a:endParaRPr>
              <a:latin typeface="Arial"/>
              <a:ea typeface="Arial"/>
              <a:cs typeface="Arial"/>
              <a:sym typeface="Arial"/>
            </a:endParaRPr>
          </a:p>
          <a:p>
            <a:pPr indent="0" lvl="0" marL="457200" rtl="0" algn="l">
              <a:lnSpc>
                <a:spcPct val="90000"/>
              </a:lnSpc>
              <a:spcBef>
                <a:spcPts val="0"/>
              </a:spcBef>
              <a:spcAft>
                <a:spcPts val="0"/>
              </a:spcAft>
              <a:buSzPts val="1800"/>
              <a:buNone/>
            </a:pPr>
            <a:r>
              <a:t/>
            </a:r>
            <a:endParaRPr>
              <a:latin typeface="Arial"/>
              <a:ea typeface="Arial"/>
              <a:cs typeface="Arial"/>
              <a:sym typeface="Arial"/>
            </a:endParaRPr>
          </a:p>
          <a:p>
            <a:pPr indent="-342900" lvl="0" marL="457200" rtl="0" algn="l">
              <a:lnSpc>
                <a:spcPct val="90000"/>
              </a:lnSpc>
              <a:spcBef>
                <a:spcPts val="0"/>
              </a:spcBef>
              <a:spcAft>
                <a:spcPts val="0"/>
              </a:spcAft>
              <a:buSzPts val="1800"/>
              <a:buChar char="●"/>
            </a:pPr>
            <a:r>
              <a:rPr lang="de-CH">
                <a:latin typeface="Arial"/>
                <a:ea typeface="Arial"/>
                <a:cs typeface="Arial"/>
                <a:sym typeface="Arial"/>
              </a:rPr>
              <a:t>It started with 7 individuals from 6 countries and has expanded to more than 1000 professionals from 25 nations</a:t>
            </a:r>
            <a:endParaRPr>
              <a:latin typeface="Arial"/>
              <a:ea typeface="Arial"/>
              <a:cs typeface="Arial"/>
              <a:sym typeface="Arial"/>
            </a:endParaRPr>
          </a:p>
          <a:p>
            <a:pPr indent="0" lvl="0" marL="457200" rtl="0" algn="l">
              <a:lnSpc>
                <a:spcPct val="90000"/>
              </a:lnSpc>
              <a:spcBef>
                <a:spcPts val="0"/>
              </a:spcBef>
              <a:spcAft>
                <a:spcPts val="0"/>
              </a:spcAft>
              <a:buSzPts val="1800"/>
              <a:buNone/>
            </a:pPr>
            <a:r>
              <a:t/>
            </a:r>
            <a:endParaRPr>
              <a:latin typeface="Arial"/>
              <a:ea typeface="Arial"/>
              <a:cs typeface="Arial"/>
              <a:sym typeface="Arial"/>
            </a:endParaRPr>
          </a:p>
          <a:p>
            <a:pPr indent="-342900" lvl="0" marL="457200" rtl="0" algn="l">
              <a:lnSpc>
                <a:spcPct val="90000"/>
              </a:lnSpc>
              <a:spcBef>
                <a:spcPts val="0"/>
              </a:spcBef>
              <a:spcAft>
                <a:spcPts val="0"/>
              </a:spcAft>
              <a:buSzPts val="1800"/>
              <a:buChar char="●"/>
            </a:pPr>
            <a:r>
              <a:rPr lang="de-CH">
                <a:latin typeface="Arial"/>
                <a:ea typeface="Arial"/>
                <a:cs typeface="Arial"/>
                <a:sym typeface="Arial"/>
              </a:rPr>
              <a:t>AeHIN organizes knowledge exchange and resource sharing among its members recognizing these as effective methods for capacity-building on digital health</a:t>
            </a:r>
            <a:endParaRPr>
              <a:latin typeface="Arial"/>
              <a:ea typeface="Arial"/>
              <a:cs typeface="Arial"/>
              <a:sym typeface="Arial"/>
            </a:endParaRPr>
          </a:p>
          <a:p>
            <a:pPr indent="0" lvl="0" marL="457200" rtl="0" algn="l">
              <a:lnSpc>
                <a:spcPct val="90000"/>
              </a:lnSpc>
              <a:spcBef>
                <a:spcPts val="0"/>
              </a:spcBef>
              <a:spcAft>
                <a:spcPts val="0"/>
              </a:spcAft>
              <a:buSzPts val="1800"/>
              <a:buNone/>
            </a:pPr>
            <a:r>
              <a:t/>
            </a:r>
            <a:endParaRPr>
              <a:latin typeface="Arial"/>
              <a:ea typeface="Arial"/>
              <a:cs typeface="Arial"/>
              <a:sym typeface="Arial"/>
            </a:endParaRPr>
          </a:p>
          <a:p>
            <a:pPr indent="0" lvl="0" marL="457200" rtl="0" algn="l">
              <a:lnSpc>
                <a:spcPct val="90000"/>
              </a:lnSpc>
              <a:spcBef>
                <a:spcPts val="0"/>
              </a:spcBef>
              <a:spcAft>
                <a:spcPts val="0"/>
              </a:spcAft>
              <a:buSzPts val="1800"/>
              <a:buNone/>
            </a:pPr>
            <a:r>
              <a:t/>
            </a:r>
            <a:endParaRPr sz="1150">
              <a:highlight>
                <a:srgbClr val="FFFFFF"/>
              </a:highlight>
              <a:latin typeface="Arial"/>
              <a:ea typeface="Arial"/>
              <a:cs typeface="Arial"/>
              <a:sym typeface="Arial"/>
            </a:endParaRPr>
          </a:p>
        </p:txBody>
      </p:sp>
      <p:pic>
        <p:nvPicPr>
          <p:cNvPr id="104" name="Google Shape;104;ge659141c20_0_0"/>
          <p:cNvPicPr preferRelativeResize="0"/>
          <p:nvPr/>
        </p:nvPicPr>
        <p:blipFill rotWithShape="1">
          <a:blip r:embed="rId3">
            <a:alphaModFix/>
          </a:blip>
          <a:srcRect b="0" l="0" r="0" t="0"/>
          <a:stretch/>
        </p:blipFill>
        <p:spPr>
          <a:xfrm>
            <a:off x="8654275" y="304800"/>
            <a:ext cx="3214679" cy="8274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e61dc5ea3c_0_20"/>
          <p:cNvSpPr txBox="1"/>
          <p:nvPr>
            <p:ph type="title"/>
          </p:nvPr>
        </p:nvSpPr>
        <p:spPr>
          <a:xfrm>
            <a:off x="838200" y="1132247"/>
            <a:ext cx="10515600" cy="940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oppins SemiBold"/>
              <a:buNone/>
            </a:pPr>
            <a:r>
              <a:rPr lang="de-CH">
                <a:latin typeface="Arial"/>
                <a:ea typeface="Arial"/>
                <a:cs typeface="Arial"/>
                <a:sym typeface="Arial"/>
              </a:rPr>
              <a:t>AeHIN was formed to help countries address their Digital Health Challenges</a:t>
            </a:r>
            <a:endParaRPr>
              <a:latin typeface="Arial"/>
              <a:ea typeface="Arial"/>
              <a:cs typeface="Arial"/>
              <a:sym typeface="Arial"/>
            </a:endParaRPr>
          </a:p>
        </p:txBody>
      </p:sp>
      <p:sp>
        <p:nvSpPr>
          <p:cNvPr id="110" name="Google Shape;110;ge61dc5ea3c_0_20"/>
          <p:cNvSpPr txBox="1"/>
          <p:nvPr>
            <p:ph idx="1" type="body"/>
          </p:nvPr>
        </p:nvSpPr>
        <p:spPr>
          <a:xfrm>
            <a:off x="838200" y="2679769"/>
            <a:ext cx="10515600" cy="40125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Char char="●"/>
            </a:pPr>
            <a:r>
              <a:rPr lang="de-CH">
                <a:latin typeface="Arial"/>
                <a:ea typeface="Arial"/>
                <a:cs typeface="Arial"/>
                <a:sym typeface="Arial"/>
              </a:rPr>
              <a:t>The current digital health landscapes of countries are complex.</a:t>
            </a:r>
            <a:endParaRPr>
              <a:latin typeface="Arial"/>
              <a:ea typeface="Arial"/>
              <a:cs typeface="Arial"/>
              <a:sym typeface="Arial"/>
            </a:endParaRPr>
          </a:p>
          <a:p>
            <a:pPr indent="-342900" lvl="0" marL="457200" rtl="0" algn="l">
              <a:lnSpc>
                <a:spcPct val="115000"/>
              </a:lnSpc>
              <a:spcBef>
                <a:spcPts val="0"/>
              </a:spcBef>
              <a:spcAft>
                <a:spcPts val="0"/>
              </a:spcAft>
              <a:buSzPts val="1800"/>
              <a:buChar char="●"/>
            </a:pPr>
            <a:r>
              <a:rPr lang="de-CH">
                <a:latin typeface="Arial"/>
                <a:ea typeface="Arial"/>
                <a:cs typeface="Arial"/>
                <a:sym typeface="Arial"/>
              </a:rPr>
              <a:t>Many stakeholders, public and private (with competing interests)</a:t>
            </a:r>
            <a:endParaRPr>
              <a:latin typeface="Arial"/>
              <a:ea typeface="Arial"/>
              <a:cs typeface="Arial"/>
              <a:sym typeface="Arial"/>
            </a:endParaRPr>
          </a:p>
          <a:p>
            <a:pPr indent="-342900" lvl="0" marL="457200" rtl="0" algn="l">
              <a:lnSpc>
                <a:spcPct val="115000"/>
              </a:lnSpc>
              <a:spcBef>
                <a:spcPts val="0"/>
              </a:spcBef>
              <a:spcAft>
                <a:spcPts val="0"/>
              </a:spcAft>
              <a:buSzPts val="1800"/>
              <a:buChar char="●"/>
            </a:pPr>
            <a:r>
              <a:rPr lang="de-CH">
                <a:latin typeface="Arial"/>
                <a:ea typeface="Arial"/>
                <a:cs typeface="Arial"/>
                <a:sym typeface="Arial"/>
              </a:rPr>
              <a:t>Many technology components (servers, networks, databases, security, etc)</a:t>
            </a:r>
            <a:endParaRPr>
              <a:latin typeface="Arial"/>
              <a:ea typeface="Arial"/>
              <a:cs typeface="Arial"/>
              <a:sym typeface="Arial"/>
            </a:endParaRPr>
          </a:p>
          <a:p>
            <a:pPr indent="-342900" lvl="0" marL="457200" rtl="0" algn="l">
              <a:lnSpc>
                <a:spcPct val="115000"/>
              </a:lnSpc>
              <a:spcBef>
                <a:spcPts val="0"/>
              </a:spcBef>
              <a:spcAft>
                <a:spcPts val="0"/>
              </a:spcAft>
              <a:buSzPts val="1800"/>
              <a:buChar char="●"/>
            </a:pPr>
            <a:r>
              <a:rPr lang="de-CH">
                <a:latin typeface="Arial"/>
                <a:ea typeface="Arial"/>
                <a:cs typeface="Arial"/>
                <a:sym typeface="Arial"/>
              </a:rPr>
              <a:t>Stakeholders do not see the whole picture and understand their role in the larger national health information system.</a:t>
            </a:r>
            <a:endParaRPr>
              <a:latin typeface="Arial"/>
              <a:ea typeface="Arial"/>
              <a:cs typeface="Arial"/>
              <a:sym typeface="Arial"/>
            </a:endParaRPr>
          </a:p>
        </p:txBody>
      </p:sp>
      <p:pic>
        <p:nvPicPr>
          <p:cNvPr id="111" name="Google Shape;111;ge61dc5ea3c_0_20"/>
          <p:cNvPicPr preferRelativeResize="0"/>
          <p:nvPr/>
        </p:nvPicPr>
        <p:blipFill rotWithShape="1">
          <a:blip r:embed="rId3">
            <a:alphaModFix/>
          </a:blip>
          <a:srcRect b="0" l="0" r="0" t="0"/>
          <a:stretch/>
        </p:blipFill>
        <p:spPr>
          <a:xfrm>
            <a:off x="8654275" y="304800"/>
            <a:ext cx="3214679" cy="8274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e61dc5ea3c_1_30"/>
          <p:cNvSpPr txBox="1"/>
          <p:nvPr>
            <p:ph type="title"/>
          </p:nvPr>
        </p:nvSpPr>
        <p:spPr>
          <a:xfrm>
            <a:off x="838200" y="1132247"/>
            <a:ext cx="10515600" cy="940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oppins SemiBold"/>
              <a:buNone/>
            </a:pPr>
            <a:r>
              <a:rPr lang="de-CH">
                <a:latin typeface="Arial"/>
                <a:ea typeface="Arial"/>
                <a:cs typeface="Arial"/>
                <a:sym typeface="Arial"/>
              </a:rPr>
              <a:t>AeHIN Mind the GAPS Framework</a:t>
            </a:r>
            <a:endParaRPr>
              <a:latin typeface="Arial"/>
              <a:ea typeface="Arial"/>
              <a:cs typeface="Arial"/>
              <a:sym typeface="Arial"/>
            </a:endParaRPr>
          </a:p>
        </p:txBody>
      </p:sp>
      <p:sp>
        <p:nvSpPr>
          <p:cNvPr id="117" name="Google Shape;117;ge61dc5ea3c_1_30"/>
          <p:cNvSpPr txBox="1"/>
          <p:nvPr>
            <p:ph idx="1" type="body"/>
          </p:nvPr>
        </p:nvSpPr>
        <p:spPr>
          <a:xfrm>
            <a:off x="838200" y="2176044"/>
            <a:ext cx="5181600" cy="4000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de-CH">
                <a:latin typeface="Arial"/>
                <a:ea typeface="Arial"/>
                <a:cs typeface="Arial"/>
                <a:sym typeface="Arial"/>
              </a:rPr>
              <a:t>To address these challenges, AeHIN proposes countries to adopt a systematic approach that follows this sequence:  </a:t>
            </a:r>
            <a:endParaRPr>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a:latin typeface="Arial"/>
              <a:ea typeface="Arial"/>
              <a:cs typeface="Arial"/>
              <a:sym typeface="Arial"/>
            </a:endParaRPr>
          </a:p>
          <a:p>
            <a:pPr indent="-342900" lvl="0" marL="457200" rtl="0" algn="l">
              <a:lnSpc>
                <a:spcPct val="115000"/>
              </a:lnSpc>
              <a:spcBef>
                <a:spcPts val="0"/>
              </a:spcBef>
              <a:spcAft>
                <a:spcPts val="0"/>
              </a:spcAft>
              <a:buClr>
                <a:schemeClr val="accent2"/>
              </a:buClr>
              <a:buSzPts val="1800"/>
              <a:buChar char="●"/>
            </a:pPr>
            <a:r>
              <a:rPr b="1" lang="de-CH">
                <a:solidFill>
                  <a:schemeClr val="accent2"/>
                </a:solidFill>
                <a:latin typeface="Arial"/>
                <a:ea typeface="Arial"/>
                <a:cs typeface="Arial"/>
                <a:sym typeface="Arial"/>
              </a:rPr>
              <a:t>Governance</a:t>
            </a:r>
            <a:endParaRPr b="1">
              <a:solidFill>
                <a:schemeClr val="accent2"/>
              </a:solidFill>
              <a:latin typeface="Arial"/>
              <a:ea typeface="Arial"/>
              <a:cs typeface="Arial"/>
              <a:sym typeface="Arial"/>
            </a:endParaRPr>
          </a:p>
          <a:p>
            <a:pPr indent="-342900" lvl="0" marL="457200" rtl="0" algn="l">
              <a:lnSpc>
                <a:spcPct val="115000"/>
              </a:lnSpc>
              <a:spcBef>
                <a:spcPts val="0"/>
              </a:spcBef>
              <a:spcAft>
                <a:spcPts val="0"/>
              </a:spcAft>
              <a:buClr>
                <a:schemeClr val="accent2"/>
              </a:buClr>
              <a:buSzPts val="1800"/>
              <a:buChar char="●"/>
            </a:pPr>
            <a:r>
              <a:rPr b="1" lang="de-CH">
                <a:solidFill>
                  <a:schemeClr val="accent2"/>
                </a:solidFill>
                <a:latin typeface="Arial"/>
                <a:ea typeface="Arial"/>
                <a:cs typeface="Arial"/>
                <a:sym typeface="Arial"/>
              </a:rPr>
              <a:t>Architecture</a:t>
            </a:r>
            <a:endParaRPr b="1">
              <a:solidFill>
                <a:schemeClr val="accent2"/>
              </a:solidFill>
              <a:latin typeface="Arial"/>
              <a:ea typeface="Arial"/>
              <a:cs typeface="Arial"/>
              <a:sym typeface="Arial"/>
            </a:endParaRPr>
          </a:p>
          <a:p>
            <a:pPr indent="-342900" lvl="0" marL="457200" rtl="0" algn="l">
              <a:lnSpc>
                <a:spcPct val="115000"/>
              </a:lnSpc>
              <a:spcBef>
                <a:spcPts val="0"/>
              </a:spcBef>
              <a:spcAft>
                <a:spcPts val="0"/>
              </a:spcAft>
              <a:buClr>
                <a:schemeClr val="accent2"/>
              </a:buClr>
              <a:buSzPts val="1800"/>
              <a:buChar char="●"/>
            </a:pPr>
            <a:r>
              <a:rPr b="1" lang="de-CH">
                <a:solidFill>
                  <a:schemeClr val="accent2"/>
                </a:solidFill>
                <a:latin typeface="Arial"/>
                <a:ea typeface="Arial"/>
                <a:cs typeface="Arial"/>
                <a:sym typeface="Arial"/>
              </a:rPr>
              <a:t>Program Management</a:t>
            </a:r>
            <a:endParaRPr>
              <a:solidFill>
                <a:schemeClr val="accent2"/>
              </a:solidFill>
              <a:latin typeface="Arial"/>
              <a:ea typeface="Arial"/>
              <a:cs typeface="Arial"/>
              <a:sym typeface="Arial"/>
            </a:endParaRPr>
          </a:p>
          <a:p>
            <a:pPr indent="-342900" lvl="0" marL="457200" rtl="0" algn="l">
              <a:lnSpc>
                <a:spcPct val="115000"/>
              </a:lnSpc>
              <a:spcBef>
                <a:spcPts val="0"/>
              </a:spcBef>
              <a:spcAft>
                <a:spcPts val="0"/>
              </a:spcAft>
              <a:buClr>
                <a:schemeClr val="accent2"/>
              </a:buClr>
              <a:buSzPts val="1800"/>
              <a:buChar char="●"/>
            </a:pPr>
            <a:r>
              <a:rPr b="1" lang="de-CH">
                <a:solidFill>
                  <a:schemeClr val="accent2"/>
                </a:solidFill>
                <a:latin typeface="Arial"/>
                <a:ea typeface="Arial"/>
                <a:cs typeface="Arial"/>
                <a:sym typeface="Arial"/>
              </a:rPr>
              <a:t>Standards &amp; Interoperability</a:t>
            </a:r>
            <a:endParaRPr b="1">
              <a:solidFill>
                <a:schemeClr val="accent2"/>
              </a:solidFill>
              <a:latin typeface="Arial"/>
              <a:ea typeface="Arial"/>
              <a:cs typeface="Arial"/>
              <a:sym typeface="Arial"/>
            </a:endParaRPr>
          </a:p>
          <a:p>
            <a:pPr indent="0" lvl="0" marL="0" rtl="0" algn="l">
              <a:lnSpc>
                <a:spcPct val="90000"/>
              </a:lnSpc>
              <a:spcBef>
                <a:spcPts val="0"/>
              </a:spcBef>
              <a:spcAft>
                <a:spcPts val="0"/>
              </a:spcAft>
              <a:buClr>
                <a:schemeClr val="dk1"/>
              </a:buClr>
              <a:buSzPts val="2400"/>
              <a:buFont typeface="Arial"/>
              <a:buNone/>
            </a:pPr>
            <a:r>
              <a:t/>
            </a:r>
            <a:endParaRPr>
              <a:solidFill>
                <a:schemeClr val="accent2"/>
              </a:solidFill>
              <a:latin typeface="Arial"/>
              <a:ea typeface="Arial"/>
              <a:cs typeface="Arial"/>
              <a:sym typeface="Arial"/>
            </a:endParaRPr>
          </a:p>
        </p:txBody>
      </p:sp>
      <p:pic>
        <p:nvPicPr>
          <p:cNvPr id="118" name="Google Shape;118;ge61dc5ea3c_1_30"/>
          <p:cNvPicPr preferRelativeResize="0"/>
          <p:nvPr/>
        </p:nvPicPr>
        <p:blipFill rotWithShape="1">
          <a:blip r:embed="rId3">
            <a:alphaModFix/>
          </a:blip>
          <a:srcRect b="0" l="0" r="0" t="0"/>
          <a:stretch/>
        </p:blipFill>
        <p:spPr>
          <a:xfrm>
            <a:off x="4337119" y="1599175"/>
            <a:ext cx="9003731" cy="5039575"/>
          </a:xfrm>
          <a:prstGeom prst="rect">
            <a:avLst/>
          </a:prstGeom>
          <a:noFill/>
          <a:ln>
            <a:noFill/>
          </a:ln>
        </p:spPr>
      </p:pic>
      <p:pic>
        <p:nvPicPr>
          <p:cNvPr id="119" name="Google Shape;119;ge61dc5ea3c_1_30"/>
          <p:cNvPicPr preferRelativeResize="0"/>
          <p:nvPr/>
        </p:nvPicPr>
        <p:blipFill rotWithShape="1">
          <a:blip r:embed="rId4">
            <a:alphaModFix/>
          </a:blip>
          <a:srcRect b="0" l="0" r="0" t="0"/>
          <a:stretch/>
        </p:blipFill>
        <p:spPr>
          <a:xfrm>
            <a:off x="8654275" y="304800"/>
            <a:ext cx="3214679" cy="8274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e61dc5ea3c_1_16"/>
          <p:cNvSpPr txBox="1"/>
          <p:nvPr>
            <p:ph idx="1" type="body"/>
          </p:nvPr>
        </p:nvSpPr>
        <p:spPr>
          <a:xfrm>
            <a:off x="838200" y="2348144"/>
            <a:ext cx="5181600" cy="400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de-CH">
                <a:latin typeface="Arial"/>
                <a:ea typeface="Arial"/>
                <a:cs typeface="Arial"/>
                <a:sym typeface="Arial"/>
              </a:rPr>
              <a:t>A set of activities countries can undertake to establish capacity for digital health</a:t>
            </a:r>
            <a:endParaRPr>
              <a:latin typeface="Arial"/>
              <a:ea typeface="Arial"/>
              <a:cs typeface="Arial"/>
              <a:sym typeface="Arial"/>
            </a:endParaRPr>
          </a:p>
          <a:p>
            <a:pPr indent="0" lvl="0" marL="0" rtl="0" algn="l">
              <a:lnSpc>
                <a:spcPct val="90000"/>
              </a:lnSpc>
              <a:spcBef>
                <a:spcPts val="0"/>
              </a:spcBef>
              <a:spcAft>
                <a:spcPts val="0"/>
              </a:spcAft>
              <a:buClr>
                <a:schemeClr val="dk1"/>
              </a:buClr>
              <a:buSzPts val="2400"/>
              <a:buFont typeface="Arial"/>
              <a:buNone/>
            </a:pPr>
            <a:r>
              <a:t/>
            </a:r>
            <a:endParaRPr>
              <a:latin typeface="Arial"/>
              <a:ea typeface="Arial"/>
              <a:cs typeface="Arial"/>
              <a:sym typeface="Arial"/>
            </a:endParaRPr>
          </a:p>
          <a:p>
            <a:pPr indent="0" lvl="0" marL="0" rtl="0" algn="l">
              <a:lnSpc>
                <a:spcPct val="90000"/>
              </a:lnSpc>
              <a:spcBef>
                <a:spcPts val="0"/>
              </a:spcBef>
              <a:spcAft>
                <a:spcPts val="0"/>
              </a:spcAft>
              <a:buClr>
                <a:schemeClr val="dk1"/>
              </a:buClr>
              <a:buSzPts val="2400"/>
              <a:buFont typeface="Arial"/>
              <a:buNone/>
            </a:pPr>
            <a:r>
              <a:rPr lang="de-CH">
                <a:latin typeface="Arial"/>
                <a:ea typeface="Arial"/>
                <a:cs typeface="Arial"/>
                <a:sym typeface="Arial"/>
              </a:rPr>
              <a:t>The AeHIN-openMIS community of practice is part of these activities</a:t>
            </a:r>
            <a:endParaRPr>
              <a:latin typeface="Arial"/>
              <a:ea typeface="Arial"/>
              <a:cs typeface="Arial"/>
              <a:sym typeface="Arial"/>
            </a:endParaRPr>
          </a:p>
          <a:p>
            <a:pPr indent="0" lvl="0" marL="0" rtl="0" algn="l">
              <a:lnSpc>
                <a:spcPct val="90000"/>
              </a:lnSpc>
              <a:spcBef>
                <a:spcPts val="0"/>
              </a:spcBef>
              <a:spcAft>
                <a:spcPts val="0"/>
              </a:spcAft>
              <a:buClr>
                <a:schemeClr val="dk1"/>
              </a:buClr>
              <a:buSzPts val="2400"/>
              <a:buFont typeface="Arial"/>
              <a:buNone/>
            </a:pPr>
            <a:r>
              <a:t/>
            </a:r>
            <a:endParaRPr>
              <a:latin typeface="Arial"/>
              <a:ea typeface="Arial"/>
              <a:cs typeface="Arial"/>
              <a:sym typeface="Arial"/>
            </a:endParaRPr>
          </a:p>
          <a:p>
            <a:pPr indent="0" lvl="0" marL="0" rtl="0" algn="l">
              <a:lnSpc>
                <a:spcPct val="90000"/>
              </a:lnSpc>
              <a:spcBef>
                <a:spcPts val="0"/>
              </a:spcBef>
              <a:spcAft>
                <a:spcPts val="0"/>
              </a:spcAft>
              <a:buClr>
                <a:schemeClr val="dk1"/>
              </a:buClr>
              <a:buSzPts val="2400"/>
              <a:buFont typeface="Arial"/>
              <a:buNone/>
            </a:pPr>
            <a:r>
              <a:t/>
            </a:r>
            <a:endParaRPr>
              <a:latin typeface="Arial"/>
              <a:ea typeface="Arial"/>
              <a:cs typeface="Arial"/>
              <a:sym typeface="Arial"/>
            </a:endParaRPr>
          </a:p>
        </p:txBody>
      </p:sp>
      <p:pic>
        <p:nvPicPr>
          <p:cNvPr id="125" name="Google Shape;125;ge61dc5ea3c_1_16"/>
          <p:cNvPicPr preferRelativeResize="0"/>
          <p:nvPr/>
        </p:nvPicPr>
        <p:blipFill rotWithShape="1">
          <a:blip r:embed="rId3">
            <a:alphaModFix/>
          </a:blip>
          <a:srcRect b="0" l="14340" r="13707" t="44030"/>
          <a:stretch/>
        </p:blipFill>
        <p:spPr>
          <a:xfrm>
            <a:off x="5805200" y="2495050"/>
            <a:ext cx="6070525" cy="2656125"/>
          </a:xfrm>
          <a:prstGeom prst="rect">
            <a:avLst/>
          </a:prstGeom>
          <a:noFill/>
          <a:ln>
            <a:noFill/>
          </a:ln>
        </p:spPr>
      </p:pic>
      <p:sp>
        <p:nvSpPr>
          <p:cNvPr id="126" name="Google Shape;126;ge61dc5ea3c_1_16"/>
          <p:cNvSpPr txBox="1"/>
          <p:nvPr>
            <p:ph type="title"/>
          </p:nvPr>
        </p:nvSpPr>
        <p:spPr>
          <a:xfrm>
            <a:off x="838200" y="1132247"/>
            <a:ext cx="10515600" cy="940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oppins SemiBold"/>
              <a:buNone/>
            </a:pPr>
            <a:r>
              <a:rPr lang="de-CH">
                <a:latin typeface="Arial"/>
                <a:ea typeface="Arial"/>
                <a:cs typeface="Arial"/>
                <a:sym typeface="Arial"/>
              </a:rPr>
              <a:t>Fill the GAPS </a:t>
            </a:r>
            <a:endParaRPr>
              <a:latin typeface="Arial"/>
              <a:ea typeface="Arial"/>
              <a:cs typeface="Arial"/>
              <a:sym typeface="Arial"/>
            </a:endParaRPr>
          </a:p>
        </p:txBody>
      </p:sp>
      <p:pic>
        <p:nvPicPr>
          <p:cNvPr id="127" name="Google Shape;127;ge61dc5ea3c_1_16"/>
          <p:cNvPicPr preferRelativeResize="0"/>
          <p:nvPr/>
        </p:nvPicPr>
        <p:blipFill rotWithShape="1">
          <a:blip r:embed="rId4">
            <a:alphaModFix/>
          </a:blip>
          <a:srcRect b="0" l="0" r="0" t="0"/>
          <a:stretch/>
        </p:blipFill>
        <p:spPr>
          <a:xfrm>
            <a:off x="8654275" y="304800"/>
            <a:ext cx="3214679" cy="8274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e62b864816_0_0"/>
          <p:cNvSpPr txBox="1"/>
          <p:nvPr>
            <p:ph type="title"/>
          </p:nvPr>
        </p:nvSpPr>
        <p:spPr>
          <a:xfrm>
            <a:off x="838200" y="1132247"/>
            <a:ext cx="10515600" cy="940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oppins SemiBold"/>
              <a:buNone/>
            </a:pPr>
            <a:r>
              <a:rPr lang="de-CH">
                <a:latin typeface="Arial"/>
                <a:ea typeface="Arial"/>
                <a:cs typeface="Arial"/>
                <a:sym typeface="Arial"/>
              </a:rPr>
              <a:t>Establishing an openIMIS  Community of Practice</a:t>
            </a:r>
            <a:endParaRPr>
              <a:latin typeface="Arial"/>
              <a:ea typeface="Arial"/>
              <a:cs typeface="Arial"/>
              <a:sym typeface="Arial"/>
            </a:endParaRPr>
          </a:p>
        </p:txBody>
      </p:sp>
      <p:sp>
        <p:nvSpPr>
          <p:cNvPr id="133" name="Google Shape;133;ge62b864816_0_0"/>
          <p:cNvSpPr txBox="1"/>
          <p:nvPr>
            <p:ph idx="1" type="body"/>
          </p:nvPr>
        </p:nvSpPr>
        <p:spPr>
          <a:xfrm>
            <a:off x="838200" y="2638544"/>
            <a:ext cx="10515600" cy="40125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de-CH">
                <a:latin typeface="Arial"/>
                <a:ea typeface="Arial"/>
                <a:cs typeface="Arial"/>
                <a:sym typeface="Arial"/>
              </a:rPr>
              <a:t>AeHIN hosts the openIMIS Community of Practice (CoP) in Asia</a:t>
            </a:r>
            <a:endParaRPr>
              <a:latin typeface="Arial"/>
              <a:ea typeface="Arial"/>
              <a:cs typeface="Arial"/>
              <a:sym typeface="Arial"/>
            </a:endParaRPr>
          </a:p>
          <a:p>
            <a:pPr indent="0" lvl="0" marL="457200" rtl="0" algn="l">
              <a:lnSpc>
                <a:spcPct val="90000"/>
              </a:lnSpc>
              <a:spcBef>
                <a:spcPts val="0"/>
              </a:spcBef>
              <a:spcAft>
                <a:spcPts val="0"/>
              </a:spcAft>
              <a:buSzPts val="1800"/>
              <a:buNone/>
            </a:pPr>
            <a:r>
              <a:t/>
            </a:r>
            <a:endParaRPr>
              <a:latin typeface="Arial"/>
              <a:ea typeface="Arial"/>
              <a:cs typeface="Arial"/>
              <a:sym typeface="Arial"/>
            </a:endParaRPr>
          </a:p>
          <a:p>
            <a:pPr indent="-342900" lvl="0" marL="457200" rtl="0" algn="l">
              <a:lnSpc>
                <a:spcPct val="90000"/>
              </a:lnSpc>
              <a:spcBef>
                <a:spcPts val="0"/>
              </a:spcBef>
              <a:spcAft>
                <a:spcPts val="0"/>
              </a:spcAft>
              <a:buSzPts val="1800"/>
              <a:buChar char="●"/>
            </a:pPr>
            <a:r>
              <a:rPr lang="de-CH">
                <a:latin typeface="Arial"/>
                <a:ea typeface="Arial"/>
                <a:cs typeface="Arial"/>
                <a:sym typeface="Arial"/>
              </a:rPr>
              <a:t>Brings together its members to understand the importance of digital health global public goods (DHGPGs) in general and openIMIS in particular</a:t>
            </a:r>
            <a:endParaRPr>
              <a:latin typeface="Arial"/>
              <a:ea typeface="Arial"/>
              <a:cs typeface="Arial"/>
              <a:sym typeface="Arial"/>
            </a:endParaRPr>
          </a:p>
          <a:p>
            <a:pPr indent="0" lvl="0" marL="457200" rtl="0" algn="l">
              <a:lnSpc>
                <a:spcPct val="90000"/>
              </a:lnSpc>
              <a:spcBef>
                <a:spcPts val="0"/>
              </a:spcBef>
              <a:spcAft>
                <a:spcPts val="0"/>
              </a:spcAft>
              <a:buSzPts val="1800"/>
              <a:buNone/>
            </a:pPr>
            <a:r>
              <a:t/>
            </a:r>
            <a:endParaRPr>
              <a:latin typeface="Arial"/>
              <a:ea typeface="Arial"/>
              <a:cs typeface="Arial"/>
              <a:sym typeface="Arial"/>
            </a:endParaRPr>
          </a:p>
          <a:p>
            <a:pPr indent="-342900" lvl="0" marL="457200" rtl="0" algn="l">
              <a:lnSpc>
                <a:spcPct val="90000"/>
              </a:lnSpc>
              <a:spcBef>
                <a:spcPts val="0"/>
              </a:spcBef>
              <a:spcAft>
                <a:spcPts val="0"/>
              </a:spcAft>
              <a:buSzPts val="1800"/>
              <a:buChar char="●"/>
            </a:pPr>
            <a:r>
              <a:rPr lang="de-CH">
                <a:latin typeface="Arial"/>
                <a:ea typeface="Arial"/>
                <a:cs typeface="Arial"/>
                <a:sym typeface="Arial"/>
              </a:rPr>
              <a:t>The members discuss and share knowledge on how DHGPGs and openIMIS can be leveraged to address their own local needs</a:t>
            </a:r>
            <a:endParaRPr>
              <a:latin typeface="Arial"/>
              <a:ea typeface="Arial"/>
              <a:cs typeface="Arial"/>
              <a:sym typeface="Arial"/>
            </a:endParaRPr>
          </a:p>
          <a:p>
            <a:pPr indent="0" lvl="0" marL="457200" rtl="0" algn="l">
              <a:lnSpc>
                <a:spcPct val="90000"/>
              </a:lnSpc>
              <a:spcBef>
                <a:spcPts val="0"/>
              </a:spcBef>
              <a:spcAft>
                <a:spcPts val="0"/>
              </a:spcAft>
              <a:buSzPts val="1800"/>
              <a:buNone/>
            </a:pPr>
            <a:r>
              <a:t/>
            </a:r>
            <a:endParaRPr>
              <a:latin typeface="Arial"/>
              <a:ea typeface="Arial"/>
              <a:cs typeface="Arial"/>
              <a:sym typeface="Arial"/>
            </a:endParaRPr>
          </a:p>
          <a:p>
            <a:pPr indent="-342900" lvl="0" marL="457200" rtl="0" algn="l">
              <a:lnSpc>
                <a:spcPct val="90000"/>
              </a:lnSpc>
              <a:spcBef>
                <a:spcPts val="0"/>
              </a:spcBef>
              <a:spcAft>
                <a:spcPts val="0"/>
              </a:spcAft>
              <a:buSzPts val="1800"/>
              <a:buChar char="●"/>
            </a:pPr>
            <a:r>
              <a:rPr lang="de-CH">
                <a:latin typeface="Arial"/>
                <a:ea typeface="Arial"/>
                <a:cs typeface="Arial"/>
                <a:sym typeface="Arial"/>
              </a:rPr>
              <a:t>Members contribute their learnings back to the CoP </a:t>
            </a:r>
            <a:endParaRPr sz="1150">
              <a:highlight>
                <a:srgbClr val="FFFFFF"/>
              </a:highlight>
              <a:latin typeface="Arial"/>
              <a:ea typeface="Arial"/>
              <a:cs typeface="Arial"/>
              <a:sym typeface="Arial"/>
            </a:endParaRPr>
          </a:p>
        </p:txBody>
      </p:sp>
      <p:pic>
        <p:nvPicPr>
          <p:cNvPr id="134" name="Google Shape;134;ge62b864816_0_0"/>
          <p:cNvPicPr preferRelativeResize="0"/>
          <p:nvPr/>
        </p:nvPicPr>
        <p:blipFill rotWithShape="1">
          <a:blip r:embed="rId3">
            <a:alphaModFix/>
          </a:blip>
          <a:srcRect b="0" l="0" r="0" t="0"/>
          <a:stretch/>
        </p:blipFill>
        <p:spPr>
          <a:xfrm>
            <a:off x="8654275" y="304800"/>
            <a:ext cx="3214679" cy="8274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tion template with openIMIS color WS">
  <a:themeElements>
    <a:clrScheme name="openIMIS colors">
      <a:dk1>
        <a:srgbClr val="000000"/>
      </a:dk1>
      <a:lt1>
        <a:srgbClr val="FFFFFF"/>
      </a:lt1>
      <a:dk2>
        <a:srgbClr val="4F4B4C"/>
      </a:dk2>
      <a:lt2>
        <a:srgbClr val="CCCBCB"/>
      </a:lt2>
      <a:accent1>
        <a:srgbClr val="006374"/>
      </a:accent1>
      <a:accent2>
        <a:srgbClr val="33818F"/>
      </a:accent2>
      <a:accent3>
        <a:srgbClr val="B2D0D5"/>
      </a:accent3>
      <a:accent4>
        <a:srgbClr val="80B0B9"/>
      </a:accent4>
      <a:accent5>
        <a:srgbClr val="EFBC53"/>
      </a:accent5>
      <a:accent6>
        <a:srgbClr val="747474"/>
      </a:accent6>
      <a:hlink>
        <a:srgbClr val="2D96EA"/>
      </a:hlink>
      <a:folHlink>
        <a:srgbClr val="D949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2021-03-05T10:02:38Z</dcterms:created>
  <dc:creator>Essipov, Philipp GIZ</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0x01010044B371517CA51A4591FD761B9ADB223C</vt:lpwstr>
  </property>
</Properties>
</file>