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rmi9G7KAlxd5h+2y3BEnyR/VM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de-CH"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82550" lvl="0" marL="171450" rtl="0" algn="l">
              <a:lnSpc>
                <a:spcPct val="100000"/>
              </a:lnSpc>
              <a:spcBef>
                <a:spcPts val="0"/>
              </a:spcBef>
              <a:spcAft>
                <a:spcPts val="0"/>
              </a:spcAft>
              <a:buSzPts val="1400"/>
              <a:buFont typeface="Arial"/>
              <a:buNone/>
            </a:pPr>
            <a:r>
              <a:t/>
            </a:r>
            <a:endParaRPr/>
          </a:p>
        </p:txBody>
      </p:sp>
      <p:sp>
        <p:nvSpPr>
          <p:cNvPr id="118" name="Google Shape;11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124" name="Google Shape;12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fd36dfa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130" name="Google Shape;130;g116fd36df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400"/>
              <a:buFont typeface="Arial"/>
              <a:buChar char="•"/>
            </a:pPr>
            <a:r>
              <a:rPr lang="de-CH"/>
              <a:t>The final step, once the solution has been piloted, will be to scale it up, based on the lessons learned. </a:t>
            </a:r>
            <a:endParaRPr/>
          </a:p>
          <a:p>
            <a:pPr indent="-171450" lvl="0" marL="171450" rtl="0" algn="l">
              <a:lnSpc>
                <a:spcPct val="100000"/>
              </a:lnSpc>
              <a:spcBef>
                <a:spcPts val="0"/>
              </a:spcBef>
              <a:spcAft>
                <a:spcPts val="0"/>
              </a:spcAft>
              <a:buSzPts val="1400"/>
              <a:buFont typeface="Arial"/>
              <a:buChar char="•"/>
            </a:pPr>
            <a:r>
              <a:rPr lang="de-CH"/>
              <a:t>The scale up should be properly planned and needs to be supported by having the following elements in place: </a:t>
            </a:r>
            <a:endParaRPr/>
          </a:p>
        </p:txBody>
      </p:sp>
      <p:sp>
        <p:nvSpPr>
          <p:cNvPr id="136" name="Google Shape;13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1" name="Google Shape;15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de-CH"/>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6fd36dfa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6fd36dfad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16fd36dfad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CH"/>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solidFill>
                <a:schemeClr val="dk1"/>
              </a:solidFill>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88" name="Google Shape;18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de-CH"/>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6fd36dfa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6fd36dfa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16fd36dfad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CH"/>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15" name="Google Shape;21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de-CH"/>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65" name="Google Shape;6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33" name="Google Shape;23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de-CH"/>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p>
        </p:txBody>
      </p:sp>
      <p:sp>
        <p:nvSpPr>
          <p:cNvPr id="294" name="Google Shape;29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74" name="Google Shape;7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88" name="Google Shape;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94" name="Google Shape;9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100" name="Google Shape;1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106" name="Google Shape;10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400"/>
              <a:buFont typeface="Arial"/>
              <a:buChar char="•"/>
            </a:pPr>
            <a:r>
              <a:t/>
            </a:r>
            <a:endParaRPr/>
          </a:p>
        </p:txBody>
      </p:sp>
      <p:sp>
        <p:nvSpPr>
          <p:cNvPr id="112" name="Google Shape;11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16"/>
          <p:cNvSpPr/>
          <p:nvPr/>
        </p:nvSpPr>
        <p:spPr>
          <a:xfrm>
            <a:off x="0" y="0"/>
            <a:ext cx="12192000" cy="6858000"/>
          </a:xfrm>
          <a:prstGeom prst="rect">
            <a:avLst/>
          </a:prstGeom>
          <a:solidFill>
            <a:schemeClr val="accent1"/>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16"/>
          <p:cNvSpPr txBox="1"/>
          <p:nvPr>
            <p:ph type="ctrTitle"/>
          </p:nvPr>
        </p:nvSpPr>
        <p:spPr>
          <a:xfrm>
            <a:off x="1524000" y="2580773"/>
            <a:ext cx="9144000" cy="2387600"/>
          </a:xfrm>
          <a:prstGeom prst="rect">
            <a:avLst/>
          </a:prstGeom>
          <a:solidFill>
            <a:schemeClr val="accent1"/>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b="1" i="0"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 type="subTitle"/>
          </p:nvPr>
        </p:nvSpPr>
        <p:spPr>
          <a:xfrm>
            <a:off x="1524000" y="5060448"/>
            <a:ext cx="9144000" cy="1655762"/>
          </a:xfrm>
          <a:prstGeom prst="rect">
            <a:avLst/>
          </a:prstGeom>
          <a:solidFill>
            <a:schemeClr val="accent1"/>
          </a:solid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1800"/>
              <a:buNone/>
              <a:defRPr b="0" i="0" sz="1800">
                <a:solidFill>
                  <a:schemeClr val="lt1"/>
                </a:solidFill>
                <a:latin typeface="Arial"/>
                <a:ea typeface="Arial"/>
                <a:cs typeface="Arial"/>
                <a:sym typeface="Arial"/>
              </a:defRPr>
            </a:lvl1pPr>
            <a:lvl2pPr lvl="1" algn="ctr">
              <a:lnSpc>
                <a:spcPct val="90000"/>
              </a:lnSpc>
              <a:spcBef>
                <a:spcPts val="500"/>
              </a:spcBef>
              <a:spcAft>
                <a:spcPts val="0"/>
              </a:spcAft>
              <a:buSzPts val="2000"/>
              <a:buNone/>
              <a:defRPr sz="2000">
                <a:solidFill>
                  <a:schemeClr val="lt1"/>
                </a:solidFill>
                <a:latin typeface="Arial"/>
                <a:ea typeface="Arial"/>
                <a:cs typeface="Arial"/>
                <a:sym typeface="Arial"/>
              </a:defRPr>
            </a:lvl2pPr>
            <a:lvl3pPr lvl="2" algn="ctr">
              <a:lnSpc>
                <a:spcPct val="90000"/>
              </a:lnSpc>
              <a:spcBef>
                <a:spcPts val="500"/>
              </a:spcBef>
              <a:spcAft>
                <a:spcPts val="0"/>
              </a:spcAft>
              <a:buSzPts val="1800"/>
              <a:buNone/>
              <a:defRPr sz="1800">
                <a:solidFill>
                  <a:schemeClr val="lt1"/>
                </a:solidFill>
                <a:latin typeface="Arial"/>
                <a:ea typeface="Arial"/>
                <a:cs typeface="Arial"/>
                <a:sym typeface="Arial"/>
              </a:defRPr>
            </a:lvl3pPr>
            <a:lvl4pPr lvl="3" algn="ctr">
              <a:lnSpc>
                <a:spcPct val="90000"/>
              </a:lnSpc>
              <a:spcBef>
                <a:spcPts val="500"/>
              </a:spcBef>
              <a:spcAft>
                <a:spcPts val="0"/>
              </a:spcAft>
              <a:buSzPts val="1600"/>
              <a:buNone/>
              <a:defRPr sz="1600">
                <a:solidFill>
                  <a:schemeClr val="lt1"/>
                </a:solidFill>
                <a:latin typeface="Arial"/>
                <a:ea typeface="Arial"/>
                <a:cs typeface="Arial"/>
                <a:sym typeface="Arial"/>
              </a:defRPr>
            </a:lvl4pPr>
            <a:lvl5pPr lvl="4" algn="ctr">
              <a:lnSpc>
                <a:spcPct val="90000"/>
              </a:lnSpc>
              <a:spcBef>
                <a:spcPts val="500"/>
              </a:spcBef>
              <a:spcAft>
                <a:spcPts val="0"/>
              </a:spcAft>
              <a:buSzPts val="1600"/>
              <a:buNone/>
              <a:defRPr sz="1600">
                <a:solidFill>
                  <a:schemeClr val="lt1"/>
                </a:solidFill>
                <a:latin typeface="Arial"/>
                <a:ea typeface="Arial"/>
                <a:cs typeface="Arial"/>
                <a:sym typeface="Arial"/>
              </a:defRPr>
            </a:lvl5pPr>
            <a:lvl6pPr lvl="5" algn="ctr">
              <a:lnSpc>
                <a:spcPct val="90000"/>
              </a:lnSpc>
              <a:spcBef>
                <a:spcPts val="500"/>
              </a:spcBef>
              <a:spcAft>
                <a:spcPts val="0"/>
              </a:spcAft>
              <a:buClr>
                <a:schemeClr val="dk1"/>
              </a:buClr>
              <a:buSzPts val="1600"/>
              <a:buNone/>
              <a:defRPr sz="1600">
                <a:solidFill>
                  <a:schemeClr val="lt1"/>
                </a:solidFill>
                <a:latin typeface="Arial"/>
                <a:ea typeface="Arial"/>
                <a:cs typeface="Arial"/>
                <a:sym typeface="Arial"/>
              </a:defRPr>
            </a:lvl6pPr>
            <a:lvl7pPr lvl="6" algn="ctr">
              <a:lnSpc>
                <a:spcPct val="90000"/>
              </a:lnSpc>
              <a:spcBef>
                <a:spcPts val="500"/>
              </a:spcBef>
              <a:spcAft>
                <a:spcPts val="0"/>
              </a:spcAft>
              <a:buClr>
                <a:schemeClr val="dk1"/>
              </a:buClr>
              <a:buSzPts val="1600"/>
              <a:buNone/>
              <a:defRPr sz="1600">
                <a:solidFill>
                  <a:schemeClr val="lt1"/>
                </a:solidFill>
                <a:latin typeface="Arial"/>
                <a:ea typeface="Arial"/>
                <a:cs typeface="Arial"/>
                <a:sym typeface="Arial"/>
              </a:defRPr>
            </a:lvl7pPr>
            <a:lvl8pPr lvl="7" algn="ctr">
              <a:lnSpc>
                <a:spcPct val="90000"/>
              </a:lnSpc>
              <a:spcBef>
                <a:spcPts val="500"/>
              </a:spcBef>
              <a:spcAft>
                <a:spcPts val="0"/>
              </a:spcAft>
              <a:buClr>
                <a:schemeClr val="dk1"/>
              </a:buClr>
              <a:buSzPts val="1600"/>
              <a:buNone/>
              <a:defRPr sz="1600">
                <a:solidFill>
                  <a:schemeClr val="lt1"/>
                </a:solidFill>
                <a:latin typeface="Arial"/>
                <a:ea typeface="Arial"/>
                <a:cs typeface="Arial"/>
                <a:sym typeface="Arial"/>
              </a:defRPr>
            </a:lvl8pPr>
            <a:lvl9pPr lvl="8" algn="ctr">
              <a:lnSpc>
                <a:spcPct val="90000"/>
              </a:lnSpc>
              <a:spcBef>
                <a:spcPts val="500"/>
              </a:spcBef>
              <a:spcAft>
                <a:spcPts val="0"/>
              </a:spcAft>
              <a:buClr>
                <a:schemeClr val="dk1"/>
              </a:buClr>
              <a:buSzPts val="1600"/>
              <a:buNone/>
              <a:defRPr sz="1600">
                <a:solidFill>
                  <a:schemeClr val="lt1"/>
                </a:solidFill>
                <a:latin typeface="Arial"/>
                <a:ea typeface="Arial"/>
                <a:cs typeface="Arial"/>
                <a:sym typeface="Arial"/>
              </a:defRPr>
            </a:lvl9pPr>
          </a:lstStyle>
          <a:p/>
        </p:txBody>
      </p:sp>
      <p:pic>
        <p:nvPicPr>
          <p:cNvPr descr="Ein Bild, das Text, Uhr enthält.&#10;&#10;Automatisch generierte Beschreibung" id="19" name="Google Shape;19;p16"/>
          <p:cNvPicPr preferRelativeResize="0"/>
          <p:nvPr/>
        </p:nvPicPr>
        <p:blipFill rotWithShape="1">
          <a:blip r:embed="rId2">
            <a:alphaModFix/>
          </a:blip>
          <a:srcRect b="0" l="0" r="17325" t="0"/>
          <a:stretch/>
        </p:blipFill>
        <p:spPr>
          <a:xfrm>
            <a:off x="5192391" y="687148"/>
            <a:ext cx="1807218" cy="18015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0" name="Shape 20"/>
        <p:cNvGrpSpPr/>
        <p:nvPr/>
      </p:nvGrpSpPr>
      <p:grpSpPr>
        <a:xfrm>
          <a:off x="0" y="0"/>
          <a:ext cx="0" cy="0"/>
          <a:chOff x="0" y="0"/>
          <a:chExt cx="0" cy="0"/>
        </a:xfrm>
      </p:grpSpPr>
      <p:pic>
        <p:nvPicPr>
          <p:cNvPr id="21" name="Google Shape;21;p17"/>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22" name="Google Shape;22;p17"/>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type="secHead">
  <p:cSld name="SECTION_HEADER">
    <p:spTree>
      <p:nvGrpSpPr>
        <p:cNvPr id="27" name="Shape 27"/>
        <p:cNvGrpSpPr/>
        <p:nvPr/>
      </p:nvGrpSpPr>
      <p:grpSpPr>
        <a:xfrm>
          <a:off x="0" y="0"/>
          <a:ext cx="0" cy="0"/>
          <a:chOff x="0" y="0"/>
          <a:chExt cx="0" cy="0"/>
        </a:xfrm>
      </p:grpSpPr>
      <p:sp>
        <p:nvSpPr>
          <p:cNvPr id="28" name="Google Shape;28;p18"/>
          <p:cNvSpPr/>
          <p:nvPr/>
        </p:nvSpPr>
        <p:spPr>
          <a:xfrm>
            <a:off x="0" y="0"/>
            <a:ext cx="12192000" cy="6858000"/>
          </a:xfrm>
          <a:prstGeom prst="rect">
            <a:avLst/>
          </a:prstGeom>
          <a:solidFill>
            <a:schemeClr val="accent1"/>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18"/>
          <p:cNvSpPr txBox="1"/>
          <p:nvPr>
            <p:ph type="title"/>
          </p:nvPr>
        </p:nvSpPr>
        <p:spPr>
          <a:xfrm>
            <a:off x="831851" y="1709742"/>
            <a:ext cx="10515600" cy="2852737"/>
          </a:xfrm>
          <a:prstGeom prst="rect">
            <a:avLst/>
          </a:prstGeom>
          <a:solidFill>
            <a:schemeClr val="accent1"/>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b="1" i="0"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 type="body"/>
          </p:nvPr>
        </p:nvSpPr>
        <p:spPr>
          <a:xfrm>
            <a:off x="831851" y="4589467"/>
            <a:ext cx="10515600" cy="1500187"/>
          </a:xfrm>
          <a:prstGeom prst="rect">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0" i="0" sz="1800">
                <a:solidFill>
                  <a:schemeClr val="lt1"/>
                </a:solidFill>
                <a:latin typeface="Arial"/>
                <a:ea typeface="Arial"/>
                <a:cs typeface="Arial"/>
                <a:sym typeface="Arial"/>
              </a:defRPr>
            </a:lvl1pPr>
            <a:lvl2pPr indent="-228600" lvl="1" marL="914400" algn="l">
              <a:lnSpc>
                <a:spcPct val="90000"/>
              </a:lnSpc>
              <a:spcBef>
                <a:spcPts val="500"/>
              </a:spcBef>
              <a:spcAft>
                <a:spcPts val="0"/>
              </a:spcAft>
              <a:buSzPts val="2000"/>
              <a:buNone/>
              <a:defRPr sz="2000">
                <a:solidFill>
                  <a:srgbClr val="888888"/>
                </a:solidFill>
                <a:latin typeface="Arial"/>
                <a:ea typeface="Arial"/>
                <a:cs typeface="Arial"/>
                <a:sym typeface="Arial"/>
              </a:defRPr>
            </a:lvl2pPr>
            <a:lvl3pPr indent="-228600" lvl="2" marL="1371600" algn="l">
              <a:lnSpc>
                <a:spcPct val="90000"/>
              </a:lnSpc>
              <a:spcBef>
                <a:spcPts val="500"/>
              </a:spcBef>
              <a:spcAft>
                <a:spcPts val="0"/>
              </a:spcAft>
              <a:buSzPts val="1800"/>
              <a:buNone/>
              <a:defRPr sz="1800">
                <a:solidFill>
                  <a:srgbClr val="888888"/>
                </a:solidFill>
                <a:latin typeface="Arial"/>
                <a:ea typeface="Arial"/>
                <a:cs typeface="Arial"/>
                <a:sym typeface="Arial"/>
              </a:defRPr>
            </a:lvl3pPr>
            <a:lvl4pPr indent="-228600" lvl="3" marL="1828800" algn="l">
              <a:lnSpc>
                <a:spcPct val="90000"/>
              </a:lnSpc>
              <a:spcBef>
                <a:spcPts val="500"/>
              </a:spcBef>
              <a:spcAft>
                <a:spcPts val="0"/>
              </a:spcAft>
              <a:buSzPts val="1600"/>
              <a:buNone/>
              <a:defRPr sz="1600">
                <a:solidFill>
                  <a:srgbClr val="888888"/>
                </a:solidFill>
                <a:latin typeface="Arial"/>
                <a:ea typeface="Arial"/>
                <a:cs typeface="Arial"/>
                <a:sym typeface="Arial"/>
              </a:defRPr>
            </a:lvl4pPr>
            <a:lvl5pPr indent="-228600" lvl="4" marL="2286000" algn="l">
              <a:lnSpc>
                <a:spcPct val="90000"/>
              </a:lnSpc>
              <a:spcBef>
                <a:spcPts val="500"/>
              </a:spcBef>
              <a:spcAft>
                <a:spcPts val="0"/>
              </a:spcAft>
              <a:buSzPts val="1600"/>
              <a:buNone/>
              <a:defRPr sz="1600">
                <a:solidFill>
                  <a:srgbClr val="888888"/>
                </a:solidFill>
                <a:latin typeface="Arial"/>
                <a:ea typeface="Arial"/>
                <a:cs typeface="Arial"/>
                <a:sym typeface="Arial"/>
              </a:defRPr>
            </a:lvl5pPr>
            <a:lvl6pPr indent="-228600" lvl="5" marL="2743200" algn="l">
              <a:lnSpc>
                <a:spcPct val="90000"/>
              </a:lnSpc>
              <a:spcBef>
                <a:spcPts val="500"/>
              </a:spcBef>
              <a:spcAft>
                <a:spcPts val="0"/>
              </a:spcAft>
              <a:buClr>
                <a:srgbClr val="888888"/>
              </a:buClr>
              <a:buSzPts val="1600"/>
              <a:buNone/>
              <a:defRPr sz="1600">
                <a:solidFill>
                  <a:srgbClr val="888888"/>
                </a:solidFill>
                <a:latin typeface="Arial"/>
                <a:ea typeface="Arial"/>
                <a:cs typeface="Arial"/>
                <a:sym typeface="Arial"/>
              </a:defRPr>
            </a:lvl6pPr>
            <a:lvl7pPr indent="-228600" lvl="6" marL="3200400" algn="l">
              <a:lnSpc>
                <a:spcPct val="90000"/>
              </a:lnSpc>
              <a:spcBef>
                <a:spcPts val="500"/>
              </a:spcBef>
              <a:spcAft>
                <a:spcPts val="0"/>
              </a:spcAft>
              <a:buClr>
                <a:srgbClr val="888888"/>
              </a:buClr>
              <a:buSzPts val="1600"/>
              <a:buNone/>
              <a:defRPr sz="1600">
                <a:solidFill>
                  <a:srgbClr val="888888"/>
                </a:solidFill>
                <a:latin typeface="Arial"/>
                <a:ea typeface="Arial"/>
                <a:cs typeface="Arial"/>
                <a:sym typeface="Arial"/>
              </a:defRPr>
            </a:lvl7pPr>
            <a:lvl8pPr indent="-228600" lvl="7" marL="3657600" algn="l">
              <a:lnSpc>
                <a:spcPct val="90000"/>
              </a:lnSpc>
              <a:spcBef>
                <a:spcPts val="500"/>
              </a:spcBef>
              <a:spcAft>
                <a:spcPts val="0"/>
              </a:spcAft>
              <a:buClr>
                <a:srgbClr val="888888"/>
              </a:buClr>
              <a:buSzPts val="1600"/>
              <a:buNone/>
              <a:defRPr sz="1600">
                <a:solidFill>
                  <a:srgbClr val="888888"/>
                </a:solidFill>
                <a:latin typeface="Arial"/>
                <a:ea typeface="Arial"/>
                <a:cs typeface="Arial"/>
                <a:sym typeface="Arial"/>
              </a:defRPr>
            </a:lvl8pPr>
            <a:lvl9pPr indent="-228600" lvl="8" marL="4114800" algn="l">
              <a:lnSpc>
                <a:spcPct val="90000"/>
              </a:lnSpc>
              <a:spcBef>
                <a:spcPts val="500"/>
              </a:spcBef>
              <a:spcAft>
                <a:spcPts val="0"/>
              </a:spcAft>
              <a:buClr>
                <a:srgbClr val="888888"/>
              </a:buClr>
              <a:buSzPts val="1600"/>
              <a:buNone/>
              <a:defRPr sz="1600">
                <a:solidFill>
                  <a:srgbClr val="888888"/>
                </a:solidFill>
                <a:latin typeface="Arial"/>
                <a:ea typeface="Arial"/>
                <a:cs typeface="Arial"/>
                <a:sym typeface="Arial"/>
              </a:defRPr>
            </a:lvl9pPr>
          </a:lstStyle>
          <a:p/>
        </p:txBody>
      </p:sp>
      <p:pic>
        <p:nvPicPr>
          <p:cNvPr id="31" name="Google Shape;31;p18"/>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pic>
        <p:nvPicPr>
          <p:cNvPr id="32" name="Google Shape;32;p18"/>
          <p:cNvPicPr preferRelativeResize="0"/>
          <p:nvPr/>
        </p:nvPicPr>
        <p:blipFill rotWithShape="1">
          <a:blip r:embed="rId3">
            <a:alphaModFix/>
          </a:blip>
          <a:srcRect b="0" l="0" r="0" t="0"/>
          <a:stretch/>
        </p:blipFill>
        <p:spPr>
          <a:xfrm>
            <a:off x="495363" y="290942"/>
            <a:ext cx="1647959" cy="439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pic>
        <p:nvPicPr>
          <p:cNvPr id="34" name="Google Shape;34;p19"/>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35" name="Google Shape;35;p19"/>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838200" y="2176044"/>
            <a:ext cx="5181600" cy="4000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2" type="body"/>
          </p:nvPr>
        </p:nvSpPr>
        <p:spPr>
          <a:xfrm>
            <a:off x="6172200" y="2176044"/>
            <a:ext cx="5181600" cy="4000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1" name="Shape 41"/>
        <p:cNvGrpSpPr/>
        <p:nvPr/>
      </p:nvGrpSpPr>
      <p:grpSpPr>
        <a:xfrm>
          <a:off x="0" y="0"/>
          <a:ext cx="0" cy="0"/>
          <a:chOff x="0" y="0"/>
          <a:chExt cx="0" cy="0"/>
        </a:xfrm>
      </p:grpSpPr>
      <p:pic>
        <p:nvPicPr>
          <p:cNvPr id="42" name="Google Shape;42;p20"/>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43" name="Google Shape;43;p20"/>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7" name="Shape 47"/>
        <p:cNvGrpSpPr/>
        <p:nvPr/>
      </p:nvGrpSpPr>
      <p:grpSpPr>
        <a:xfrm>
          <a:off x="0" y="0"/>
          <a:ext cx="0" cy="0"/>
          <a:chOff x="0" y="0"/>
          <a:chExt cx="0" cy="0"/>
        </a:xfrm>
      </p:grpSpPr>
      <p:pic>
        <p:nvPicPr>
          <p:cNvPr id="48" name="Google Shape;48;p21"/>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49" name="Google Shape;49;p21"/>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luss-Folie">
  <p:cSld name="Schluss-Folie">
    <p:spTree>
      <p:nvGrpSpPr>
        <p:cNvPr id="52" name="Shape 52"/>
        <p:cNvGrpSpPr/>
        <p:nvPr/>
      </p:nvGrpSpPr>
      <p:grpSpPr>
        <a:xfrm>
          <a:off x="0" y="0"/>
          <a:ext cx="0" cy="0"/>
          <a:chOff x="0" y="0"/>
          <a:chExt cx="0" cy="0"/>
        </a:xfrm>
      </p:grpSpPr>
      <p:sp>
        <p:nvSpPr>
          <p:cNvPr id="53" name="Google Shape;53;p22"/>
          <p:cNvSpPr/>
          <p:nvPr/>
        </p:nvSpPr>
        <p:spPr>
          <a:xfrm>
            <a:off x="0" y="0"/>
            <a:ext cx="12192000" cy="6858000"/>
          </a:xfrm>
          <a:prstGeom prst="rect">
            <a:avLst/>
          </a:prstGeom>
          <a:solidFill>
            <a:schemeClr val="accent1"/>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22"/>
          <p:cNvSpPr txBox="1"/>
          <p:nvPr>
            <p:ph idx="1" type="body"/>
          </p:nvPr>
        </p:nvSpPr>
        <p:spPr>
          <a:xfrm>
            <a:off x="838200" y="2176044"/>
            <a:ext cx="5181600" cy="4000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200"/>
              <a:buNone/>
              <a:defRPr b="0" i="0" sz="1200">
                <a:solidFill>
                  <a:schemeClr val="lt1"/>
                </a:solidFill>
                <a:latin typeface="Arial"/>
                <a:ea typeface="Arial"/>
                <a:cs typeface="Arial"/>
                <a:sym typeface="Arial"/>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22"/>
          <p:cNvPicPr preferRelativeResize="0"/>
          <p:nvPr/>
        </p:nvPicPr>
        <p:blipFill rotWithShape="1">
          <a:blip r:embed="rId2">
            <a:alphaModFix/>
          </a:blip>
          <a:srcRect b="0" l="0" r="0" t="0"/>
          <a:stretch/>
        </p:blipFill>
        <p:spPr>
          <a:xfrm>
            <a:off x="495363" y="290942"/>
            <a:ext cx="1647959" cy="439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2000"/>
              <a:buFont typeface="Arial"/>
              <a:buNone/>
              <a:defRPr b="0" i="0" sz="2000" u="none" cap="none" strike="noStrike">
                <a:solidFill>
                  <a:schemeClr val="accent5"/>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800"/>
              <a:buFont typeface="Arial"/>
              <a:buNone/>
              <a:defRPr b="0" i="0" sz="1800" u="none" cap="none" strike="noStrike">
                <a:solidFill>
                  <a:schemeClr val="accent5"/>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800"/>
              <a:buFont typeface="Noto Sans Symbols"/>
              <a:buNone/>
              <a:defRPr b="0" i="0" sz="1800" u="none" cap="none" strike="noStrike">
                <a:solidFill>
                  <a:schemeClr val="accent6"/>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800"/>
              <a:buFont typeface="Noto Sans Symbols"/>
              <a:buNone/>
              <a:defRPr b="0" i="0" sz="18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5"/>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1" sz="11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youtube.com/watch?v=7x5OVQ3ZnDs" TargetMode="Externa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youtube.com/watch?v=S5j9YJDftCA" TargetMode="External"/><Relationship Id="rId4" Type="http://schemas.openxmlformats.org/officeDocument/2006/relationships/hyperlink" Target="https://www.youtube.com/watch?v=qiHgYYtt6IU&amp;t=1019s" TargetMode="External"/><Relationship Id="rId5" Type="http://schemas.openxmlformats.org/officeDocument/2006/relationships/hyperlink" Target="https://health.bmz.de/stories/openimis-brings-digital-social-benefits-to-the-gambia/" TargetMode="External"/><Relationship Id="rId6" Type="http://schemas.openxmlformats.org/officeDocument/2006/relationships/hyperlink" Target="https://openimis.atlassian.net/wiki/spaces/OP/pages/3119710213/Further+learning+resourc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openimis.atlassian.net/wiki/spaces/OP/pages/590086190/Implementation+Steps" TargetMode="External"/><Relationship Id="rId4" Type="http://schemas.openxmlformats.org/officeDocument/2006/relationships/hyperlink" Target="https://openimis.atlassian.net/wiki/spaces/OP/pages/593231889/Country+specific+implementation+resources" TargetMode="External"/><Relationship Id="rId5" Type="http://schemas.openxmlformats.org/officeDocument/2006/relationships/hyperlink" Target="https://www.youtube.com/watch?v=7x5OVQ3ZnDs" TargetMode="External"/><Relationship Id="rId6" Type="http://schemas.openxmlformats.org/officeDocument/2006/relationships/hyperlink" Target="http://openimi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1524000" y="2580773"/>
            <a:ext cx="9144000" cy="2387600"/>
          </a:xfrm>
          <a:prstGeom prst="rect">
            <a:avLst/>
          </a:prstGeom>
          <a:solidFill>
            <a:schemeClr val="accent1"/>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EFBC53"/>
              </a:buClr>
              <a:buSzPts val="2800"/>
              <a:buFont typeface="Arial"/>
              <a:buNone/>
            </a:pPr>
            <a:r>
              <a:rPr b="0" lang="de-CH" sz="2800">
                <a:solidFill>
                  <a:srgbClr val="EFBC53"/>
                </a:solidFill>
                <a:latin typeface="Arial"/>
                <a:ea typeface="Arial"/>
                <a:cs typeface="Arial"/>
                <a:sym typeface="Arial"/>
              </a:rPr>
              <a:t>Introduction to openIMIS</a:t>
            </a:r>
            <a:br>
              <a:rPr b="0" lang="de-CH" sz="2800">
                <a:solidFill>
                  <a:srgbClr val="EFBC53"/>
                </a:solidFill>
                <a:latin typeface="Arial"/>
                <a:ea typeface="Arial"/>
                <a:cs typeface="Arial"/>
                <a:sym typeface="Arial"/>
              </a:rPr>
            </a:br>
            <a:r>
              <a:rPr lang="de-CH" sz="2800">
                <a:solidFill>
                  <a:schemeClr val="lt1"/>
                </a:solidFill>
                <a:latin typeface="Arial"/>
                <a:ea typeface="Arial"/>
                <a:cs typeface="Arial"/>
                <a:sym typeface="Arial"/>
              </a:rPr>
              <a:t>Module 3: openIMIS use cases</a:t>
            </a:r>
            <a:endParaRPr sz="2800">
              <a:solidFill>
                <a:schemeClr val="lt1"/>
              </a:solidFill>
              <a:latin typeface="Arial"/>
              <a:ea typeface="Arial"/>
              <a:cs typeface="Arial"/>
              <a:sym typeface="Arial"/>
            </a:endParaRPr>
          </a:p>
        </p:txBody>
      </p:sp>
      <p:sp>
        <p:nvSpPr>
          <p:cNvPr id="61" name="Google Shape;61;p1"/>
          <p:cNvSpPr txBox="1"/>
          <p:nvPr>
            <p:ph idx="1" type="subTitle"/>
          </p:nvPr>
        </p:nvSpPr>
        <p:spPr>
          <a:xfrm>
            <a:off x="1524000" y="4598125"/>
            <a:ext cx="9144000" cy="2118085"/>
          </a:xfrm>
          <a:prstGeom prst="rect">
            <a:avLst/>
          </a:prstGeom>
          <a:solidFill>
            <a:schemeClr val="accent1"/>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None/>
            </a:pPr>
            <a:r>
              <a:rPr b="0" i="1" lang="de-CH" sz="2000">
                <a:solidFill>
                  <a:srgbClr val="EFBC53"/>
                </a:solidFill>
                <a:latin typeface="Arial"/>
                <a:ea typeface="Arial"/>
                <a:cs typeface="Arial"/>
                <a:sym typeface="Arial"/>
              </a:rPr>
              <a:t>Presented by </a:t>
            </a:r>
            <a:endParaRPr/>
          </a:p>
          <a:p>
            <a:pPr indent="0" lvl="0" marL="0" rtl="0" algn="ctr">
              <a:lnSpc>
                <a:spcPct val="90000"/>
              </a:lnSpc>
              <a:spcBef>
                <a:spcPts val="1000"/>
              </a:spcBef>
              <a:spcAft>
                <a:spcPts val="0"/>
              </a:spcAft>
              <a:buSzPts val="2000"/>
              <a:buNone/>
            </a:pPr>
            <a:r>
              <a:rPr b="0" i="1" lang="de-CH" sz="2000">
                <a:solidFill>
                  <a:srgbClr val="EFBC53"/>
                </a:solidFill>
                <a:latin typeface="Arial"/>
                <a:ea typeface="Arial"/>
                <a:cs typeface="Arial"/>
                <a:sym typeface="Arial"/>
              </a:rPr>
              <a:t>openIMIS Initiative</a:t>
            </a:r>
            <a:endParaRPr/>
          </a:p>
          <a:p>
            <a:pPr indent="0" lvl="0" marL="0" rtl="0" algn="ctr">
              <a:lnSpc>
                <a:spcPct val="90000"/>
              </a:lnSpc>
              <a:spcBef>
                <a:spcPts val="1000"/>
              </a:spcBef>
              <a:spcAft>
                <a:spcPts val="0"/>
              </a:spcAft>
              <a:buSzPts val="2000"/>
              <a:buNone/>
            </a:pPr>
            <a:r>
              <a:rPr b="0" i="1" lang="de-CH" sz="2000">
                <a:latin typeface="Arial"/>
                <a:ea typeface="Arial"/>
                <a:cs typeface="Arial"/>
                <a:sym typeface="Arial"/>
              </a:rPr>
              <a:t>Inputs by </a:t>
            </a:r>
            <a:endParaRPr/>
          </a:p>
          <a:p>
            <a:pPr indent="0" lvl="0" marL="0" rtl="0" algn="ctr">
              <a:lnSpc>
                <a:spcPct val="90000"/>
              </a:lnSpc>
              <a:spcBef>
                <a:spcPts val="1000"/>
              </a:spcBef>
              <a:spcAft>
                <a:spcPts val="0"/>
              </a:spcAft>
              <a:buSzPts val="2000"/>
              <a:buNone/>
            </a:pPr>
            <a:r>
              <a:rPr b="0" i="1" lang="de-CH" sz="2000">
                <a:latin typeface="Arial"/>
                <a:ea typeface="Arial"/>
                <a:cs typeface="Arial"/>
                <a:sym typeface="Arial"/>
              </a:rPr>
              <a:t>Daniella Majakari (Swiss TPH), Konstanze Lang (GIZ)</a:t>
            </a:r>
            <a:endParaRPr i="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Step 6: Piloting</a:t>
            </a:r>
            <a:endParaRPr/>
          </a:p>
        </p:txBody>
      </p:sp>
      <p:sp>
        <p:nvSpPr>
          <p:cNvPr id="121" name="Google Shape;121;p28"/>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Char char="•"/>
            </a:pPr>
            <a:r>
              <a:rPr lang="de-CH"/>
              <a:t>Design the pilot</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Capture user feedback (bugs or new requests)</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Translate user feedback into software/process requirements</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Adapt software/processes to incorporate feedback</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Test new developments/adaptations</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Deploy new developments/enhancements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44"/>
              <a:buFont typeface="Arial"/>
              <a:buNone/>
            </a:pPr>
            <a:r>
              <a:rPr lang="de-CH"/>
              <a:t>Step 7: Ongoing Maintenance &amp; Upgrade</a:t>
            </a:r>
            <a:endParaRPr/>
          </a:p>
        </p:txBody>
      </p:sp>
      <p:sp>
        <p:nvSpPr>
          <p:cNvPr id="127" name="Google Shape;127;p29"/>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55256" lvl="0" marL="342900" rtl="0" algn="l">
              <a:lnSpc>
                <a:spcPct val="90000"/>
              </a:lnSpc>
              <a:spcBef>
                <a:spcPts val="0"/>
              </a:spcBef>
              <a:spcAft>
                <a:spcPts val="0"/>
              </a:spcAft>
              <a:buSzPts val="2595"/>
              <a:buFont typeface="Arial"/>
              <a:buChar char="•"/>
            </a:pPr>
            <a:r>
              <a:rPr b="1" lang="de-CH"/>
              <a:t>Day to Day management: </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Updates to configurations</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Ensuring system backup</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Backstopping support to users at various levels</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Preparing data extracts for offline use</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Capacity development of (new) users</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Ongoing capture of user requirements, gaps, and bugs</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Local developments (if undertaken)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16fd36dfad_0_0"/>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44"/>
              <a:buFont typeface="Arial"/>
              <a:buNone/>
            </a:pPr>
            <a:r>
              <a:rPr lang="de-CH"/>
              <a:t>Step 7: Ongoing Maintenance &amp; Upgrade</a:t>
            </a:r>
            <a:endParaRPr/>
          </a:p>
        </p:txBody>
      </p:sp>
      <p:sp>
        <p:nvSpPr>
          <p:cNvPr id="133" name="Google Shape;133;g116fd36dfad_0_0"/>
          <p:cNvSpPr txBox="1"/>
          <p:nvPr>
            <p:ph idx="1" type="body"/>
          </p:nvPr>
        </p:nvSpPr>
        <p:spPr>
          <a:xfrm>
            <a:off x="838200" y="2164469"/>
            <a:ext cx="10515600" cy="4012500"/>
          </a:xfrm>
          <a:prstGeom prst="rect">
            <a:avLst/>
          </a:prstGeom>
          <a:noFill/>
          <a:ln>
            <a:noFill/>
          </a:ln>
        </p:spPr>
        <p:txBody>
          <a:bodyPr anchorCtr="0" anchor="t" bIns="45700" lIns="91425" spcFirstLastPara="1" rIns="91425" wrap="square" tIns="45700">
            <a:normAutofit/>
          </a:bodyPr>
          <a:lstStyle/>
          <a:p>
            <a:pPr indent="-355256" lvl="0" marL="342900" rtl="0" algn="l">
              <a:lnSpc>
                <a:spcPct val="90000"/>
              </a:lnSpc>
              <a:spcBef>
                <a:spcPts val="0"/>
              </a:spcBef>
              <a:spcAft>
                <a:spcPts val="0"/>
              </a:spcAft>
              <a:buSzPts val="2595"/>
              <a:buFont typeface="Arial"/>
              <a:buChar char="•"/>
            </a:pPr>
            <a:r>
              <a:rPr b="1" lang="de-CH"/>
              <a:t>Link to </a:t>
            </a:r>
            <a:r>
              <a:rPr b="1" lang="de-CH">
                <a:extLst>
                  <a:ext uri="http://customooxmlschemas.google.com/">
                    <go:slidesCustomData xmlns:go="http://customooxmlschemas.google.com/" textRoundtripDataId="2"/>
                  </a:ext>
                </a:extLst>
              </a:rPr>
              <a:t>global </a:t>
            </a:r>
            <a:r>
              <a:rPr b="1" lang="de-CH"/>
              <a:t>community: </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Feedback to openIMIS global community (implementation experiences and software developments) </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Downloading new openIMIS release</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Upgrading of test environment to latest openIMIS release as per guidance</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Test new openIMIS release</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Incorporating local developments (if applicable) and testing of customization in new release</a:t>
            </a:r>
            <a:endParaRPr/>
          </a:p>
          <a:p>
            <a:pPr indent="-355256" lvl="1" marL="800100" rtl="0" algn="l">
              <a:lnSpc>
                <a:spcPct val="90000"/>
              </a:lnSpc>
              <a:spcBef>
                <a:spcPts val="0"/>
              </a:spcBef>
              <a:spcAft>
                <a:spcPts val="0"/>
              </a:spcAft>
              <a:buSzPts val="2595"/>
              <a:buFont typeface="Courier New"/>
              <a:buChar char="o"/>
            </a:pPr>
            <a:r>
              <a:rPr lang="de-CH">
                <a:solidFill>
                  <a:schemeClr val="dk1"/>
                </a:solidFill>
              </a:rPr>
              <a:t>Upgrading live enviornment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Step 8: Scale up</a:t>
            </a:r>
            <a:endParaRPr/>
          </a:p>
        </p:txBody>
      </p:sp>
      <p:sp>
        <p:nvSpPr>
          <p:cNvPr id="139" name="Google Shape;139;p30"/>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Char char="•"/>
            </a:pPr>
            <a:r>
              <a:rPr lang="de-CH"/>
              <a:t>Appropriate server configuration (as per expected laod) </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Infrastructure (personnel and equipment)</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Backstopping support structure </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Char char="•"/>
            </a:pPr>
            <a:r>
              <a:rPr lang="de-CH"/>
              <a:t>Trained staff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p:nvPr/>
        </p:nvSpPr>
        <p:spPr>
          <a:xfrm>
            <a:off x="0" y="0"/>
            <a:ext cx="12192000" cy="6858000"/>
          </a:xfrm>
          <a:prstGeom prst="rect">
            <a:avLst/>
          </a:prstGeom>
          <a:solidFill>
            <a:schemeClr val="accent1">
              <a:alpha val="1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5"/>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Arial"/>
              <a:buNone/>
            </a:pPr>
            <a:r>
              <a:rPr lang="de-CH">
                <a:solidFill>
                  <a:schemeClr val="accent5"/>
                </a:solidFill>
              </a:rPr>
              <a:t>Quizz</a:t>
            </a:r>
            <a:endParaRPr>
              <a:solidFill>
                <a:schemeClr val="accent5"/>
              </a:solidFill>
            </a:endParaRPr>
          </a:p>
        </p:txBody>
      </p:sp>
      <p:sp>
        <p:nvSpPr>
          <p:cNvPr id="146" name="Google Shape;146;p5"/>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arenR"/>
            </a:pPr>
            <a:r>
              <a:rPr lang="de-CH"/>
              <a:t>Matching quiz: matching the step numbers with the step «names»</a:t>
            </a:r>
            <a:endParaRPr/>
          </a:p>
          <a:p>
            <a:pPr indent="0" lvl="0" marL="114300" rtl="0" algn="l">
              <a:lnSpc>
                <a:spcPct val="90000"/>
              </a:lnSpc>
              <a:spcBef>
                <a:spcPts val="0"/>
              </a:spcBef>
              <a:spcAft>
                <a:spcPts val="0"/>
              </a:spcAft>
              <a:buSzPts val="1800"/>
              <a:buNone/>
            </a:pPr>
            <a:r>
              <a:t/>
            </a:r>
            <a:endParaRPr/>
          </a:p>
          <a:p>
            <a:pPr indent="-228600" lvl="0" marL="457200" rtl="0" algn="l">
              <a:lnSpc>
                <a:spcPct val="90000"/>
              </a:lnSpc>
              <a:spcBef>
                <a:spcPts val="0"/>
              </a:spcBef>
              <a:spcAft>
                <a:spcPts val="0"/>
              </a:spcAft>
              <a:buSzPts val="1800"/>
              <a:buNone/>
            </a:pPr>
            <a:r>
              <a:t/>
            </a:r>
            <a:endParaRPr/>
          </a:p>
        </p:txBody>
      </p:sp>
      <p:sp>
        <p:nvSpPr>
          <p:cNvPr id="147" name="Google Shape;147;p5"/>
          <p:cNvSpPr txBox="1"/>
          <p:nvPr/>
        </p:nvSpPr>
        <p:spPr>
          <a:xfrm>
            <a:off x="139337" y="6131435"/>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3</a:t>
            </a:r>
            <a:endParaRPr b="0" i="0" sz="3200" u="none" cap="none" strike="noStrike">
              <a:solidFill>
                <a:srgbClr val="EFBC53"/>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p:nvPr/>
        </p:nvSpPr>
        <p:spPr>
          <a:xfrm>
            <a:off x="126738" y="1267833"/>
            <a:ext cx="5977621" cy="3254224"/>
          </a:xfrm>
          <a:prstGeom prst="roundRect">
            <a:avLst>
              <a:gd fmla="val 0" name="adj"/>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Beneficiaries</a:t>
            </a:r>
            <a:r>
              <a:rPr b="0" i="0" lang="de-CH" sz="14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261,748 households, corresponding with 1,6 Mio </a:t>
            </a:r>
            <a:r>
              <a:rPr b="0" i="0" lang="de-CH" sz="1400" u="none" cap="none" strike="noStrike">
                <a:solidFill>
                  <a:schemeClr val="dk1"/>
                </a:solidFill>
                <a:latin typeface="Arial"/>
                <a:ea typeface="Arial"/>
                <a:cs typeface="Arial"/>
                <a:sym typeface="Arial"/>
              </a:rPr>
              <a:t>beneficiaries actively covered (12/2020) </a:t>
            </a:r>
            <a:endParaRPr/>
          </a:p>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6,137 health facilities registered</a:t>
            </a:r>
            <a:r>
              <a:rPr b="0" i="0" lang="de-CH" sz="1400" u="none" cap="none" strike="noStrike">
                <a:solidFill>
                  <a:schemeClr val="dk1"/>
                </a:solidFill>
                <a:latin typeface="Arial"/>
                <a:ea typeface="Arial"/>
                <a:cs typeface="Arial"/>
                <a:sym typeface="Arial"/>
              </a:rPr>
              <a:t> and connected with openIMIS</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Significant gains achieved in</a:t>
            </a:r>
            <a:endParaRPr/>
          </a:p>
          <a:p>
            <a:pPr indent="-285750" lvl="1" marL="7429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Overall scheme efficiency</a:t>
            </a:r>
            <a:endParaRPr/>
          </a:p>
          <a:p>
            <a:pPr indent="-285750" lvl="1" marL="7429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Improving data quality </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Simplified decision-making processes</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Fund management</a:t>
            </a:r>
            <a:endParaRPr/>
          </a:p>
        </p:txBody>
      </p:sp>
      <p:sp>
        <p:nvSpPr>
          <p:cNvPr id="154" name="Google Shape;154;p6"/>
          <p:cNvSpPr/>
          <p:nvPr/>
        </p:nvSpPr>
        <p:spPr>
          <a:xfrm>
            <a:off x="6290530" y="757864"/>
            <a:ext cx="5817489" cy="578527"/>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Type of scheme</a:t>
            </a:r>
            <a:endParaRPr/>
          </a:p>
        </p:txBody>
      </p:sp>
      <p:sp>
        <p:nvSpPr>
          <p:cNvPr id="155" name="Google Shape;155;p6"/>
          <p:cNvSpPr/>
          <p:nvPr/>
        </p:nvSpPr>
        <p:spPr>
          <a:xfrm>
            <a:off x="6290530" y="1338535"/>
            <a:ext cx="5817491" cy="1034674"/>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de-CH" sz="1400" u="none" cap="none" strike="noStrike">
                <a:solidFill>
                  <a:schemeClr val="dk1"/>
                </a:solidFill>
                <a:latin typeface="Arial"/>
                <a:ea typeface="Arial"/>
                <a:cs typeface="Arial"/>
                <a:sym typeface="Arial"/>
              </a:rPr>
              <a:t>Improved Community-Health Fund: </a:t>
            </a:r>
            <a:r>
              <a:rPr b="0" i="1" lang="de-CH" sz="1400" u="none" cap="none" strike="noStrike">
                <a:solidFill>
                  <a:schemeClr val="dk1"/>
                </a:solidFill>
                <a:latin typeface="Arial"/>
                <a:ea typeface="Arial"/>
                <a:cs typeface="Arial"/>
                <a:sym typeface="Arial"/>
              </a:rPr>
              <a:t>community-based health insurance</a:t>
            </a:r>
            <a:r>
              <a:rPr b="0" i="0" lang="de-CH" sz="1400" u="none" cap="none" strike="noStrike">
                <a:solidFill>
                  <a:schemeClr val="dk1"/>
                </a:solidFill>
                <a:latin typeface="Arial"/>
                <a:ea typeface="Arial"/>
                <a:cs typeface="Arial"/>
                <a:sym typeface="Arial"/>
              </a:rPr>
              <a:t>, providing services from 6,173 health facilities</a:t>
            </a:r>
            <a:endParaRPr b="0" i="0" sz="1400" u="none" cap="none" strike="noStrike">
              <a:solidFill>
                <a:schemeClr val="dk1"/>
              </a:solidFill>
              <a:latin typeface="Arial"/>
              <a:ea typeface="Arial"/>
              <a:cs typeface="Arial"/>
              <a:sym typeface="Arial"/>
            </a:endParaRPr>
          </a:p>
        </p:txBody>
      </p:sp>
      <p:sp>
        <p:nvSpPr>
          <p:cNvPr id="156" name="Google Shape;156;p6"/>
          <p:cNvSpPr/>
          <p:nvPr/>
        </p:nvSpPr>
        <p:spPr>
          <a:xfrm>
            <a:off x="6294205" y="2921392"/>
            <a:ext cx="5831863" cy="706149"/>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President’s Office Regional Administration and Local Government (</a:t>
            </a:r>
            <a:r>
              <a:rPr b="1" i="0" lang="de-CH" sz="1400" u="none" cap="none" strike="noStrike">
                <a:solidFill>
                  <a:schemeClr val="dk1"/>
                </a:solidFill>
                <a:latin typeface="Arial"/>
                <a:ea typeface="Arial"/>
                <a:cs typeface="Arial"/>
                <a:sym typeface="Arial"/>
              </a:rPr>
              <a:t>PORALG</a:t>
            </a:r>
            <a:r>
              <a:rPr b="0" i="0" lang="de-CH" sz="1400" u="none" cap="none" strike="noStrike">
                <a:solidFill>
                  <a:schemeClr val="dk1"/>
                </a:solidFill>
                <a:latin typeface="Arial"/>
                <a:ea typeface="Arial"/>
                <a:cs typeface="Arial"/>
                <a:sym typeface="Arial"/>
              </a:rPr>
              <a:t>)</a:t>
            </a:r>
            <a:endParaRPr/>
          </a:p>
        </p:txBody>
      </p:sp>
      <p:sp>
        <p:nvSpPr>
          <p:cNvPr id="157" name="Google Shape;157;p6"/>
          <p:cNvSpPr/>
          <p:nvPr/>
        </p:nvSpPr>
        <p:spPr>
          <a:xfrm>
            <a:off x="6290532" y="2416983"/>
            <a:ext cx="5831863" cy="504204"/>
          </a:xfrm>
          <a:prstGeom prst="roundRect">
            <a:avLst>
              <a:gd fmla="val 0" name="adj"/>
            </a:avLst>
          </a:prstGeom>
          <a:solidFill>
            <a:srgbClr val="B2D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Operator</a:t>
            </a:r>
            <a:endParaRPr b="0" i="0" sz="1400" u="none" cap="none" strike="noStrike">
              <a:solidFill>
                <a:schemeClr val="dk1"/>
              </a:solidFill>
              <a:latin typeface="Arial"/>
              <a:ea typeface="Arial"/>
              <a:cs typeface="Arial"/>
              <a:sym typeface="Arial"/>
            </a:endParaRPr>
          </a:p>
        </p:txBody>
      </p:sp>
      <p:sp>
        <p:nvSpPr>
          <p:cNvPr id="158" name="Google Shape;158;p6"/>
          <p:cNvSpPr/>
          <p:nvPr/>
        </p:nvSpPr>
        <p:spPr>
          <a:xfrm>
            <a:off x="2113587" y="96959"/>
            <a:ext cx="7951551" cy="576491"/>
          </a:xfrm>
          <a:prstGeom prst="roundRect">
            <a:avLst>
              <a:gd fmla="val 16667" name="adj"/>
            </a:avLst>
          </a:prstGeom>
          <a:solidFill>
            <a:srgbClr val="B2D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2000" u="none" cap="none" strike="noStrike">
                <a:solidFill>
                  <a:schemeClr val="dk1"/>
                </a:solidFill>
                <a:latin typeface="Arial"/>
                <a:ea typeface="Arial"/>
                <a:cs typeface="Arial"/>
                <a:sym typeface="Arial"/>
              </a:rPr>
              <a:t>openIMIS Implementation </a:t>
            </a:r>
            <a:r>
              <a:rPr b="1" i="0" lang="de-CH" sz="2800" u="none" cap="none" strike="noStrike">
                <a:solidFill>
                  <a:srgbClr val="006374"/>
                </a:solidFill>
                <a:latin typeface="Arial"/>
                <a:ea typeface="Arial"/>
                <a:cs typeface="Arial"/>
                <a:sym typeface="Arial"/>
              </a:rPr>
              <a:t>Tanzania</a:t>
            </a:r>
            <a:endParaRPr b="0" i="0" sz="2800" u="none" cap="none" strike="noStrike">
              <a:solidFill>
                <a:srgbClr val="006374"/>
              </a:solidFill>
              <a:latin typeface="Arial"/>
              <a:ea typeface="Arial"/>
              <a:cs typeface="Arial"/>
              <a:sym typeface="Arial"/>
            </a:endParaRPr>
          </a:p>
        </p:txBody>
      </p:sp>
      <p:sp>
        <p:nvSpPr>
          <p:cNvPr id="159" name="Google Shape;159;p6"/>
          <p:cNvSpPr/>
          <p:nvPr/>
        </p:nvSpPr>
        <p:spPr>
          <a:xfrm>
            <a:off x="126738" y="758919"/>
            <a:ext cx="5973252" cy="504204"/>
          </a:xfrm>
          <a:prstGeom prst="roundRect">
            <a:avLst>
              <a:gd fmla="val 0" name="adj"/>
            </a:avLst>
          </a:prstGeom>
          <a:solidFill>
            <a:schemeClr val="accent4"/>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1400" u="none" cap="none" strike="noStrike">
                <a:solidFill>
                  <a:schemeClr val="lt1"/>
                </a:solidFill>
                <a:latin typeface="Arial"/>
                <a:ea typeface="Arial"/>
                <a:cs typeface="Arial"/>
                <a:sym typeface="Arial"/>
              </a:rPr>
              <a:t>Impact</a:t>
            </a:r>
            <a:endParaRPr b="1" i="0" sz="1400" u="none" cap="none" strike="noStrike">
              <a:solidFill>
                <a:schemeClr val="lt1"/>
              </a:solidFill>
              <a:latin typeface="Arial"/>
              <a:ea typeface="Arial"/>
              <a:cs typeface="Arial"/>
              <a:sym typeface="Arial"/>
            </a:endParaRPr>
          </a:p>
        </p:txBody>
      </p:sp>
      <p:pic>
        <p:nvPicPr>
          <p:cNvPr id="160" name="Google Shape;160;p6"/>
          <p:cNvPicPr preferRelativeResize="0"/>
          <p:nvPr/>
        </p:nvPicPr>
        <p:blipFill rotWithShape="1">
          <a:blip r:embed="rId3">
            <a:alphaModFix/>
          </a:blip>
          <a:srcRect b="0" l="0" r="0" t="0"/>
          <a:stretch/>
        </p:blipFill>
        <p:spPr>
          <a:xfrm>
            <a:off x="10604589" y="138974"/>
            <a:ext cx="1293587" cy="510310"/>
          </a:xfrm>
          <a:prstGeom prst="rect">
            <a:avLst/>
          </a:prstGeom>
          <a:noFill/>
          <a:ln>
            <a:noFill/>
          </a:ln>
        </p:spPr>
      </p:pic>
      <p:sp>
        <p:nvSpPr>
          <p:cNvPr id="161" name="Google Shape;161;p6"/>
          <p:cNvSpPr/>
          <p:nvPr/>
        </p:nvSpPr>
        <p:spPr>
          <a:xfrm>
            <a:off x="6290532" y="4211828"/>
            <a:ext cx="5831863" cy="893764"/>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iCHF: All (26) regions</a:t>
            </a:r>
            <a:r>
              <a:rPr b="0" i="0" lang="de-CH" sz="1400" u="none" cap="none" strike="noStrike">
                <a:solidFill>
                  <a:schemeClr val="dk1"/>
                </a:solidFill>
                <a:latin typeface="Arial"/>
                <a:ea typeface="Arial"/>
                <a:cs typeface="Arial"/>
                <a:sym typeface="Arial"/>
              </a:rPr>
              <a:t> in the mainland Tanzania are now using openIMIS </a:t>
            </a:r>
            <a:endParaRPr/>
          </a:p>
          <a:p>
            <a:pPr indent="0" lvl="0" marL="0" marR="0" rtl="0" algn="l">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                                                                                               </a:t>
            </a:r>
            <a:r>
              <a:rPr b="0" i="1" lang="de-CH" sz="1400" u="none" cap="none" strike="noStrike">
                <a:solidFill>
                  <a:schemeClr val="dk1"/>
                </a:solidFill>
                <a:latin typeface="Arial"/>
                <a:ea typeface="Arial"/>
                <a:cs typeface="Arial"/>
                <a:sym typeface="Arial"/>
              </a:rPr>
              <a:t>100%</a:t>
            </a:r>
            <a:endParaRPr b="0" i="1" sz="1400" u="none" cap="none" strike="noStrike">
              <a:solidFill>
                <a:schemeClr val="dk1"/>
              </a:solidFill>
              <a:latin typeface="Arial"/>
              <a:ea typeface="Arial"/>
              <a:cs typeface="Arial"/>
              <a:sym typeface="Arial"/>
            </a:endParaRPr>
          </a:p>
        </p:txBody>
      </p:sp>
      <p:sp>
        <p:nvSpPr>
          <p:cNvPr id="162" name="Google Shape;162;p6"/>
          <p:cNvSpPr/>
          <p:nvPr/>
        </p:nvSpPr>
        <p:spPr>
          <a:xfrm>
            <a:off x="6290532" y="3684282"/>
            <a:ext cx="5831863" cy="518581"/>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Geographical coverage</a:t>
            </a:r>
            <a:endParaRPr b="0" i="0" sz="1400" u="none" cap="none" strike="noStrike">
              <a:solidFill>
                <a:schemeClr val="dk1"/>
              </a:solidFill>
              <a:latin typeface="Arial"/>
              <a:ea typeface="Arial"/>
              <a:cs typeface="Arial"/>
              <a:sym typeface="Arial"/>
            </a:endParaRPr>
          </a:p>
        </p:txBody>
      </p:sp>
      <p:sp>
        <p:nvSpPr>
          <p:cNvPr id="163" name="Google Shape;163;p6"/>
          <p:cNvSpPr/>
          <p:nvPr/>
        </p:nvSpPr>
        <p:spPr>
          <a:xfrm>
            <a:off x="6298599" y="5780932"/>
            <a:ext cx="5817763" cy="943935"/>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Knowledge Sharing, Testing of releases, Feature requests, Contribution of new developments</a:t>
            </a:r>
            <a:endParaRPr b="0" i="0" sz="1400" u="none" cap="none" strike="noStrike">
              <a:solidFill>
                <a:schemeClr val="dk1"/>
              </a:solidFill>
              <a:latin typeface="Arial"/>
              <a:ea typeface="Arial"/>
              <a:cs typeface="Arial"/>
              <a:sym typeface="Arial"/>
            </a:endParaRPr>
          </a:p>
        </p:txBody>
      </p:sp>
      <p:sp>
        <p:nvSpPr>
          <p:cNvPr id="164" name="Google Shape;164;p6"/>
          <p:cNvSpPr/>
          <p:nvPr/>
        </p:nvSpPr>
        <p:spPr>
          <a:xfrm>
            <a:off x="6298242" y="5155522"/>
            <a:ext cx="5813090" cy="620603"/>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Role in the community</a:t>
            </a:r>
            <a:endParaRPr b="0" i="0" sz="1400" u="none" cap="none" strike="noStrike">
              <a:solidFill>
                <a:schemeClr val="dk1"/>
              </a:solidFill>
              <a:latin typeface="Arial"/>
              <a:ea typeface="Arial"/>
              <a:cs typeface="Arial"/>
              <a:sym typeface="Arial"/>
            </a:endParaRPr>
          </a:p>
        </p:txBody>
      </p:sp>
      <p:sp>
        <p:nvSpPr>
          <p:cNvPr id="165" name="Google Shape;165;p6"/>
          <p:cNvSpPr/>
          <p:nvPr/>
        </p:nvSpPr>
        <p:spPr>
          <a:xfrm>
            <a:off x="8544720" y="4662749"/>
            <a:ext cx="317108" cy="272418"/>
          </a:xfrm>
          <a:prstGeom prst="parallelogram">
            <a:avLst>
              <a:gd fmla="val 25000" name="adj"/>
            </a:avLst>
          </a:prstGeom>
          <a:solidFill>
            <a:srgbClr val="34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6"/>
          <p:cNvSpPr/>
          <p:nvPr/>
        </p:nvSpPr>
        <p:spPr>
          <a:xfrm>
            <a:off x="8813568" y="4662749"/>
            <a:ext cx="317108" cy="272418"/>
          </a:xfrm>
          <a:prstGeom prst="parallelogram">
            <a:avLst>
              <a:gd fmla="val 25000" name="adj"/>
            </a:avLst>
          </a:prstGeom>
          <a:solidFill>
            <a:srgbClr val="34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6"/>
          <p:cNvSpPr/>
          <p:nvPr/>
        </p:nvSpPr>
        <p:spPr>
          <a:xfrm>
            <a:off x="9083051" y="4662749"/>
            <a:ext cx="317108" cy="272418"/>
          </a:xfrm>
          <a:prstGeom prst="parallelogram">
            <a:avLst>
              <a:gd fmla="val 25000" name="adj"/>
            </a:avLst>
          </a:prstGeom>
          <a:solidFill>
            <a:srgbClr val="34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6"/>
          <p:cNvSpPr/>
          <p:nvPr/>
        </p:nvSpPr>
        <p:spPr>
          <a:xfrm>
            <a:off x="9352534" y="4662749"/>
            <a:ext cx="317108" cy="272418"/>
          </a:xfrm>
          <a:prstGeom prst="parallelogram">
            <a:avLst>
              <a:gd fmla="val 25000" name="adj"/>
            </a:avLst>
          </a:prstGeom>
          <a:solidFill>
            <a:srgbClr val="33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6"/>
          <p:cNvSpPr/>
          <p:nvPr/>
        </p:nvSpPr>
        <p:spPr>
          <a:xfrm>
            <a:off x="9618497" y="4662749"/>
            <a:ext cx="317108" cy="272418"/>
          </a:xfrm>
          <a:prstGeom prst="parallelogram">
            <a:avLst>
              <a:gd fmla="val 25000" name="adj"/>
            </a:avLst>
          </a:prstGeom>
          <a:solidFill>
            <a:srgbClr val="33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0" name="Google Shape;170;p6"/>
          <p:cNvSpPr/>
          <p:nvPr/>
        </p:nvSpPr>
        <p:spPr>
          <a:xfrm>
            <a:off x="9884170" y="4662749"/>
            <a:ext cx="317108" cy="272418"/>
          </a:xfrm>
          <a:prstGeom prst="parallelogram">
            <a:avLst>
              <a:gd fmla="val 25000" name="adj"/>
            </a:avLst>
          </a:prstGeom>
          <a:solidFill>
            <a:srgbClr val="33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6"/>
          <p:cNvSpPr/>
          <p:nvPr/>
        </p:nvSpPr>
        <p:spPr>
          <a:xfrm>
            <a:off x="10153308" y="4662749"/>
            <a:ext cx="317108" cy="272418"/>
          </a:xfrm>
          <a:prstGeom prst="parallelogram">
            <a:avLst>
              <a:gd fmla="val 25000" name="adj"/>
            </a:avLst>
          </a:prstGeom>
          <a:solidFill>
            <a:srgbClr val="33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6"/>
          <p:cNvSpPr/>
          <p:nvPr/>
        </p:nvSpPr>
        <p:spPr>
          <a:xfrm>
            <a:off x="10422446" y="4662749"/>
            <a:ext cx="317108" cy="272418"/>
          </a:xfrm>
          <a:prstGeom prst="parallelogram">
            <a:avLst>
              <a:gd fmla="val 25000" name="adj"/>
            </a:avLst>
          </a:prstGeom>
          <a:solidFill>
            <a:srgbClr val="33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6"/>
          <p:cNvSpPr/>
          <p:nvPr/>
        </p:nvSpPr>
        <p:spPr>
          <a:xfrm>
            <a:off x="10691584" y="4662749"/>
            <a:ext cx="317108" cy="272418"/>
          </a:xfrm>
          <a:prstGeom prst="parallelogram">
            <a:avLst>
              <a:gd fmla="val 25000" name="adj"/>
            </a:avLst>
          </a:prstGeom>
          <a:solidFill>
            <a:srgbClr val="33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6"/>
          <p:cNvSpPr/>
          <p:nvPr/>
        </p:nvSpPr>
        <p:spPr>
          <a:xfrm>
            <a:off x="10957547" y="4662749"/>
            <a:ext cx="317108" cy="272418"/>
          </a:xfrm>
          <a:prstGeom prst="parallelogram">
            <a:avLst>
              <a:gd fmla="val 25000" name="adj"/>
            </a:avLst>
          </a:prstGeom>
          <a:solidFill>
            <a:srgbClr val="33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6"/>
          <p:cNvSpPr/>
          <p:nvPr/>
        </p:nvSpPr>
        <p:spPr>
          <a:xfrm>
            <a:off x="124168" y="5225065"/>
            <a:ext cx="5963964" cy="1495338"/>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About</a:t>
            </a:r>
            <a:r>
              <a:rPr b="1" i="0" lang="de-CH" sz="1400" u="none" cap="none" strike="noStrike">
                <a:solidFill>
                  <a:schemeClr val="dk1"/>
                </a:solidFill>
                <a:latin typeface="Arial"/>
                <a:ea typeface="Arial"/>
                <a:cs typeface="Arial"/>
                <a:sym typeface="Arial"/>
              </a:rPr>
              <a:t> 21,700 users</a:t>
            </a:r>
            <a:r>
              <a:rPr b="0" i="0" lang="de-CH" sz="1400" u="none" cap="none" strike="noStrike">
                <a:solidFill>
                  <a:schemeClr val="dk1"/>
                </a:solidFill>
                <a:latin typeface="Arial"/>
                <a:ea typeface="Arial"/>
                <a:cs typeface="Arial"/>
                <a:sym typeface="Arial"/>
              </a:rPr>
              <a:t> = staff at scheme </a:t>
            </a:r>
            <a:br>
              <a:rPr b="0" i="0" lang="de-CH" sz="1400" u="none" cap="none" strike="noStrike">
                <a:solidFill>
                  <a:schemeClr val="dk1"/>
                </a:solidFill>
                <a:latin typeface="Arial"/>
                <a:ea typeface="Arial"/>
                <a:cs typeface="Arial"/>
                <a:sym typeface="Arial"/>
              </a:rPr>
            </a:br>
            <a:r>
              <a:rPr b="0" i="0" lang="de-CH" sz="1400" u="none" cap="none" strike="noStrike">
                <a:solidFill>
                  <a:schemeClr val="dk1"/>
                </a:solidFill>
                <a:latin typeface="Arial"/>
                <a:ea typeface="Arial"/>
                <a:cs typeface="Arial"/>
                <a:sym typeface="Arial"/>
              </a:rPr>
              <a:t>operator and health facilities </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About </a:t>
            </a:r>
            <a:r>
              <a:rPr b="1" i="0" lang="de-CH" sz="1400" u="none" cap="none" strike="noStrike">
                <a:solidFill>
                  <a:schemeClr val="dk1"/>
                </a:solidFill>
                <a:latin typeface="Arial"/>
                <a:ea typeface="Arial"/>
                <a:cs typeface="Arial"/>
                <a:sym typeface="Arial"/>
              </a:rPr>
              <a:t>19,600 enrolment officers</a:t>
            </a:r>
            <a:r>
              <a:rPr b="0" i="0" lang="de-CH" sz="1400" u="none" cap="none" strike="noStrike">
                <a:solidFill>
                  <a:schemeClr val="dk1"/>
                </a:solidFill>
                <a:latin typeface="Arial"/>
                <a:ea typeface="Arial"/>
                <a:cs typeface="Arial"/>
                <a:sym typeface="Arial"/>
              </a:rPr>
              <a:t> with access to and can submit enrolment data in IMIS</a:t>
            </a:r>
            <a:endParaRPr/>
          </a:p>
          <a:p>
            <a:pPr indent="0" lvl="0" marL="0" marR="0" rtl="0" algn="l">
              <a:lnSpc>
                <a:spcPct val="100000"/>
              </a:lnSpc>
              <a:spcBef>
                <a:spcPts val="0"/>
              </a:spcBef>
              <a:spcAft>
                <a:spcPts val="0"/>
              </a:spcAft>
              <a:buNone/>
            </a:pPr>
            <a:r>
              <a:t/>
            </a:r>
            <a:endParaRPr b="0" i="0" sz="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 u="none" cap="none" strike="noStrike">
              <a:solidFill>
                <a:schemeClr val="dk1"/>
              </a:solidFill>
              <a:latin typeface="Arial"/>
              <a:ea typeface="Arial"/>
              <a:cs typeface="Arial"/>
              <a:sym typeface="Arial"/>
            </a:endParaRPr>
          </a:p>
        </p:txBody>
      </p:sp>
      <p:sp>
        <p:nvSpPr>
          <p:cNvPr id="176" name="Google Shape;176;p6"/>
          <p:cNvSpPr/>
          <p:nvPr/>
        </p:nvSpPr>
        <p:spPr>
          <a:xfrm>
            <a:off x="127014" y="4673679"/>
            <a:ext cx="5963964" cy="549895"/>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Users</a:t>
            </a:r>
            <a:endParaRPr b="0" i="0" sz="1400" u="none" cap="none" strike="noStrike">
              <a:solidFill>
                <a:schemeClr val="dk1"/>
              </a:solidFill>
              <a:latin typeface="Arial"/>
              <a:ea typeface="Arial"/>
              <a:cs typeface="Arial"/>
              <a:sym typeface="Arial"/>
            </a:endParaRPr>
          </a:p>
        </p:txBody>
      </p:sp>
      <p:pic>
        <p:nvPicPr>
          <p:cNvPr id="177" name="Google Shape;177;p6"/>
          <p:cNvPicPr preferRelativeResize="0"/>
          <p:nvPr/>
        </p:nvPicPr>
        <p:blipFill rotWithShape="1">
          <a:blip r:embed="rId4">
            <a:alphaModFix/>
          </a:blip>
          <a:srcRect b="0" l="0" r="0" t="0"/>
          <a:stretch/>
        </p:blipFill>
        <p:spPr>
          <a:xfrm>
            <a:off x="4251523" y="4700469"/>
            <a:ext cx="1807097" cy="1187727"/>
          </a:xfrm>
          <a:prstGeom prst="rect">
            <a:avLst/>
          </a:prstGeom>
          <a:noFill/>
          <a:ln>
            <a:noFill/>
          </a:ln>
        </p:spPr>
      </p:pic>
      <p:pic>
        <p:nvPicPr>
          <p:cNvPr id="178" name="Google Shape;178;p6"/>
          <p:cNvPicPr preferRelativeResize="0"/>
          <p:nvPr/>
        </p:nvPicPr>
        <p:blipFill rotWithShape="1">
          <a:blip r:embed="rId5">
            <a:alphaModFix/>
          </a:blip>
          <a:srcRect b="0" l="0" r="0" t="0"/>
          <a:stretch/>
        </p:blipFill>
        <p:spPr>
          <a:xfrm>
            <a:off x="4780439" y="3416484"/>
            <a:ext cx="1141047" cy="1014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6fd36dfad_0_5"/>
          <p:cNvSpPr txBox="1"/>
          <p:nvPr>
            <p:ph type="title"/>
          </p:nvPr>
        </p:nvSpPr>
        <p:spPr>
          <a:xfrm>
            <a:off x="838200" y="1132247"/>
            <a:ext cx="10515600" cy="940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CH"/>
              <a:t>Example for Tanzania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p:nvPr/>
        </p:nvSpPr>
        <p:spPr>
          <a:xfrm>
            <a:off x="128216" y="4343881"/>
            <a:ext cx="4199883" cy="1578845"/>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6.230 enrolment officers</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over 750 health facility personnel</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140 HIB staff</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24 claims review </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3 IT officers at HIB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 u="none" cap="none" strike="noStrike">
              <a:solidFill>
                <a:schemeClr val="dk1"/>
              </a:solidFill>
              <a:latin typeface="Arial"/>
              <a:ea typeface="Arial"/>
              <a:cs typeface="Arial"/>
              <a:sym typeface="Arial"/>
            </a:endParaRPr>
          </a:p>
        </p:txBody>
      </p:sp>
      <p:sp>
        <p:nvSpPr>
          <p:cNvPr id="191" name="Google Shape;191;p7"/>
          <p:cNvSpPr/>
          <p:nvPr/>
        </p:nvSpPr>
        <p:spPr>
          <a:xfrm>
            <a:off x="6266511" y="725636"/>
            <a:ext cx="5841508" cy="511009"/>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Type of scheme</a:t>
            </a:r>
            <a:endParaRPr/>
          </a:p>
        </p:txBody>
      </p:sp>
      <p:sp>
        <p:nvSpPr>
          <p:cNvPr id="192" name="Google Shape;192;p7"/>
          <p:cNvSpPr/>
          <p:nvPr/>
        </p:nvSpPr>
        <p:spPr>
          <a:xfrm>
            <a:off x="6276158" y="1218825"/>
            <a:ext cx="5831863" cy="1403097"/>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HIB: </a:t>
            </a:r>
            <a:r>
              <a:rPr b="0" i="0" lang="de-CH" sz="1400" u="none" cap="none" strike="noStrike">
                <a:solidFill>
                  <a:schemeClr val="dk1"/>
                </a:solidFill>
                <a:latin typeface="Arial"/>
                <a:ea typeface="Arial"/>
                <a:cs typeface="Arial"/>
                <a:sym typeface="Arial"/>
              </a:rPr>
              <a:t>Voluntary </a:t>
            </a:r>
            <a:r>
              <a:rPr b="1" i="0" lang="de-CH" sz="1400" u="none" cap="none" strike="noStrike">
                <a:solidFill>
                  <a:schemeClr val="dk1"/>
                </a:solidFill>
                <a:latin typeface="Arial"/>
                <a:ea typeface="Arial"/>
                <a:cs typeface="Arial"/>
                <a:sym typeface="Arial"/>
              </a:rPr>
              <a:t>Social Health Insurance scheme</a:t>
            </a:r>
            <a:r>
              <a:rPr b="0" i="0" lang="de-CH" sz="1400" u="none" cap="none" strike="noStrike">
                <a:solidFill>
                  <a:schemeClr val="dk1"/>
                </a:solidFill>
                <a:latin typeface="Arial"/>
                <a:ea typeface="Arial"/>
                <a:cs typeface="Arial"/>
                <a:sym typeface="Arial"/>
              </a:rPr>
              <a:t>, targeting the informal sector. Coverage for all levels of health service.</a:t>
            </a:r>
            <a:endParaRPr/>
          </a:p>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SSF: </a:t>
            </a:r>
            <a:r>
              <a:rPr b="0" i="0" lang="de-CH" sz="1400" u="none" cap="none" strike="noStrike">
                <a:solidFill>
                  <a:schemeClr val="dk1"/>
                </a:solidFill>
                <a:latin typeface="Arial"/>
                <a:ea typeface="Arial"/>
                <a:cs typeface="Arial"/>
                <a:sym typeface="Arial"/>
              </a:rPr>
              <a:t>Mandatory health </a:t>
            </a:r>
            <a:r>
              <a:rPr b="0" i="1" lang="de-CH" sz="1400" u="none" cap="none" strike="noStrike">
                <a:solidFill>
                  <a:srgbClr val="006374"/>
                </a:solidFill>
                <a:latin typeface="Arial"/>
                <a:ea typeface="Arial"/>
                <a:cs typeface="Arial"/>
                <a:sym typeface="Arial"/>
              </a:rPr>
              <a:t>and</a:t>
            </a:r>
            <a:r>
              <a:rPr b="1" i="0" lang="de-CH" sz="1400" u="none" cap="none" strike="noStrike">
                <a:solidFill>
                  <a:schemeClr val="dk1"/>
                </a:solidFill>
                <a:latin typeface="Arial"/>
                <a:ea typeface="Arial"/>
                <a:cs typeface="Arial"/>
                <a:sym typeface="Arial"/>
              </a:rPr>
              <a:t> </a:t>
            </a:r>
            <a:r>
              <a:rPr b="0" i="0" lang="de-CH" sz="1400" u="none" cap="none" strike="noStrike">
                <a:solidFill>
                  <a:schemeClr val="dk1"/>
                </a:solidFill>
                <a:latin typeface="Arial"/>
                <a:ea typeface="Arial"/>
                <a:cs typeface="Arial"/>
                <a:sym typeface="Arial"/>
              </a:rPr>
              <a:t>accident injury insurance scheme for formal sector employees. </a:t>
            </a:r>
            <a:endParaRPr b="0" i="0" sz="1400" u="none" cap="none" strike="noStrike">
              <a:solidFill>
                <a:schemeClr val="dk1"/>
              </a:solidFill>
              <a:latin typeface="Arial"/>
              <a:ea typeface="Arial"/>
              <a:cs typeface="Arial"/>
              <a:sym typeface="Arial"/>
            </a:endParaRPr>
          </a:p>
        </p:txBody>
      </p:sp>
      <p:sp>
        <p:nvSpPr>
          <p:cNvPr id="193" name="Google Shape;193;p7"/>
          <p:cNvSpPr/>
          <p:nvPr/>
        </p:nvSpPr>
        <p:spPr>
          <a:xfrm>
            <a:off x="6274341" y="3162137"/>
            <a:ext cx="5816155" cy="564041"/>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Health Insurance Board (</a:t>
            </a:r>
            <a:r>
              <a:rPr b="1" i="0" lang="de-CH" sz="1400" u="none" cap="none" strike="noStrike">
                <a:solidFill>
                  <a:schemeClr val="dk1"/>
                </a:solidFill>
                <a:latin typeface="Arial"/>
                <a:ea typeface="Arial"/>
                <a:cs typeface="Arial"/>
                <a:sym typeface="Arial"/>
              </a:rPr>
              <a:t>HIB</a:t>
            </a:r>
            <a:r>
              <a:rPr b="0" i="0" lang="de-CH" sz="1400" u="none" cap="none" strike="noStrike">
                <a:solidFill>
                  <a:schemeClr val="dk1"/>
                </a:solidFill>
                <a:latin typeface="Arial"/>
                <a:ea typeface="Arial"/>
                <a:cs typeface="Arial"/>
                <a:sym typeface="Arial"/>
              </a:rPr>
              <a:t>) </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Social Security Fund (</a:t>
            </a:r>
            <a:r>
              <a:rPr b="1" i="0" lang="de-CH" sz="1400" u="none" cap="none" strike="noStrike">
                <a:solidFill>
                  <a:schemeClr val="dk1"/>
                </a:solidFill>
                <a:latin typeface="Arial"/>
                <a:ea typeface="Arial"/>
                <a:cs typeface="Arial"/>
                <a:sym typeface="Arial"/>
              </a:rPr>
              <a:t>SSF</a:t>
            </a:r>
            <a:r>
              <a:rPr b="0" i="0" lang="de-CH"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94" name="Google Shape;194;p7"/>
          <p:cNvSpPr/>
          <p:nvPr/>
        </p:nvSpPr>
        <p:spPr>
          <a:xfrm>
            <a:off x="128404" y="1230373"/>
            <a:ext cx="5967596" cy="2493016"/>
          </a:xfrm>
          <a:prstGeom prst="roundRect">
            <a:avLst>
              <a:gd fmla="val 0" name="adj"/>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Beneficiaries</a:t>
            </a:r>
            <a:endParaRPr/>
          </a:p>
          <a:p>
            <a:pPr indent="-285750" lvl="1" marL="742950" marR="0" rtl="0" algn="l">
              <a:lnSpc>
                <a:spcPct val="100000"/>
              </a:lnSpc>
              <a:spcBef>
                <a:spcPts val="0"/>
              </a:spcBef>
              <a:spcAft>
                <a:spcPts val="0"/>
              </a:spcAft>
              <a:buClr>
                <a:srgbClr val="000000"/>
              </a:buClr>
              <a:buSzPts val="1400"/>
              <a:buFont typeface="Arial"/>
              <a:buChar char="•"/>
            </a:pPr>
            <a:r>
              <a:rPr b="0" i="1" lang="de-CH" sz="1400" u="none" cap="none" strike="noStrike">
                <a:solidFill>
                  <a:schemeClr val="dk1"/>
                </a:solidFill>
                <a:latin typeface="Arial"/>
                <a:ea typeface="Arial"/>
                <a:cs typeface="Arial"/>
                <a:sym typeface="Arial"/>
              </a:rPr>
              <a:t>Social Health Insurance (HIB):</a:t>
            </a:r>
            <a:r>
              <a:rPr b="0" i="0" lang="de-CH" sz="1400" u="none" cap="none" strike="noStrike">
                <a:solidFill>
                  <a:schemeClr val="dk1"/>
                </a:solidFill>
                <a:latin typeface="Arial"/>
                <a:ea typeface="Arial"/>
                <a:cs typeface="Arial"/>
                <a:sym typeface="Arial"/>
              </a:rPr>
              <a:t> </a:t>
            </a:r>
            <a:r>
              <a:rPr b="1" i="0" lang="de-CH" sz="1400" u="none" cap="none" strike="noStrike">
                <a:solidFill>
                  <a:schemeClr val="dk1"/>
                </a:solidFill>
                <a:latin typeface="Arial"/>
                <a:ea typeface="Arial"/>
                <a:cs typeface="Arial"/>
                <a:sym typeface="Arial"/>
              </a:rPr>
              <a:t>3,7 Mio</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1" lang="de-CH" sz="1400" u="none" cap="none" strike="noStrike">
                <a:solidFill>
                  <a:schemeClr val="dk1"/>
                </a:solidFill>
                <a:latin typeface="Arial"/>
                <a:ea typeface="Arial"/>
                <a:cs typeface="Arial"/>
                <a:sym typeface="Arial"/>
              </a:rPr>
              <a:t>Social Security </a:t>
            </a:r>
            <a:r>
              <a:rPr b="0" i="0" lang="de-CH" sz="1400" u="none" cap="none" strike="noStrike">
                <a:solidFill>
                  <a:schemeClr val="dk1"/>
                </a:solidFill>
                <a:latin typeface="Arial"/>
                <a:ea typeface="Arial"/>
                <a:cs typeface="Arial"/>
                <a:sym typeface="Arial"/>
              </a:rPr>
              <a:t>(SSF): </a:t>
            </a:r>
            <a:r>
              <a:rPr b="1" i="0" lang="de-CH" sz="1400" u="none" cap="none" strike="noStrike">
                <a:solidFill>
                  <a:schemeClr val="dk1"/>
                </a:solidFill>
                <a:latin typeface="Arial"/>
                <a:ea typeface="Arial"/>
                <a:cs typeface="Arial"/>
                <a:sym typeface="Arial"/>
              </a:rPr>
              <a:t>200,000 </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Health services have been provided to 1,505,698</a:t>
            </a:r>
            <a:r>
              <a:rPr b="0" i="0" lang="de-CH" sz="1400" u="none" cap="none" strike="noStrike">
                <a:solidFill>
                  <a:schemeClr val="lt1"/>
                </a:solidFill>
                <a:latin typeface="Arial"/>
                <a:ea typeface="Arial"/>
                <a:cs typeface="Arial"/>
                <a:sym typeface="Arial"/>
              </a:rPr>
              <a:t> </a:t>
            </a:r>
            <a:r>
              <a:rPr b="0" i="0" lang="de-CH" sz="1400" u="none" cap="none" strike="noStrike">
                <a:solidFill>
                  <a:schemeClr val="dk1"/>
                </a:solidFill>
                <a:latin typeface="Arial"/>
                <a:ea typeface="Arial"/>
                <a:cs typeface="Arial"/>
                <a:sym typeface="Arial"/>
              </a:rPr>
              <a:t>beneficiaries through HIB</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375 empaneled health facilities</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Aim to have</a:t>
            </a:r>
            <a:r>
              <a:rPr b="1" i="0" lang="de-CH" sz="1400" u="none" cap="none" strike="noStrike">
                <a:solidFill>
                  <a:schemeClr val="dk1"/>
                </a:solidFill>
                <a:latin typeface="Arial"/>
                <a:ea typeface="Arial"/>
                <a:cs typeface="Arial"/>
                <a:sym typeface="Arial"/>
              </a:rPr>
              <a:t> accelerated claims management </a:t>
            </a:r>
            <a:r>
              <a:rPr b="0" i="0" lang="de-CH" sz="1400" u="none" cap="none" strike="noStrike">
                <a:solidFill>
                  <a:schemeClr val="dk1"/>
                </a:solidFill>
                <a:latin typeface="Arial"/>
                <a:ea typeface="Arial"/>
                <a:cs typeface="Arial"/>
                <a:sym typeface="Arial"/>
              </a:rPr>
              <a:t>through openIMIS </a:t>
            </a:r>
            <a:r>
              <a:rPr b="1" i="0" lang="de-CH" sz="1400" u="none" cap="none" strike="noStrike">
                <a:solidFill>
                  <a:schemeClr val="dk1"/>
                </a:solidFill>
                <a:latin typeface="Arial"/>
                <a:ea typeface="Arial"/>
                <a:cs typeface="Arial"/>
                <a:sym typeface="Arial"/>
              </a:rPr>
              <a:t>AI </a:t>
            </a:r>
            <a:r>
              <a:rPr b="0" i="0" lang="de-CH" sz="1400" u="none" cap="none" strike="noStrike">
                <a:solidFill>
                  <a:schemeClr val="dk1"/>
                </a:solidFill>
                <a:latin typeface="Arial"/>
                <a:ea typeface="Arial"/>
                <a:cs typeface="Arial"/>
                <a:sym typeface="Arial"/>
              </a:rPr>
              <a:t>claims adjudication module</a:t>
            </a:r>
            <a:endParaRPr b="0" i="0" sz="1400" u="none" cap="none" strike="noStrike">
              <a:solidFill>
                <a:schemeClr val="dk1"/>
              </a:solidFill>
              <a:latin typeface="Arial"/>
              <a:ea typeface="Arial"/>
              <a:cs typeface="Arial"/>
              <a:sym typeface="Arial"/>
            </a:endParaRPr>
          </a:p>
        </p:txBody>
      </p:sp>
      <p:sp>
        <p:nvSpPr>
          <p:cNvPr id="195" name="Google Shape;195;p7"/>
          <p:cNvSpPr/>
          <p:nvPr/>
        </p:nvSpPr>
        <p:spPr>
          <a:xfrm>
            <a:off x="6275205" y="2655116"/>
            <a:ext cx="5804853" cy="504204"/>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Operator</a:t>
            </a:r>
            <a:endParaRPr b="0" i="0" sz="1400" u="none" cap="none" strike="noStrike">
              <a:solidFill>
                <a:schemeClr val="dk1"/>
              </a:solidFill>
              <a:latin typeface="Arial"/>
              <a:ea typeface="Arial"/>
              <a:cs typeface="Arial"/>
              <a:sym typeface="Arial"/>
            </a:endParaRPr>
          </a:p>
        </p:txBody>
      </p:sp>
      <p:sp>
        <p:nvSpPr>
          <p:cNvPr id="196" name="Google Shape;196;p7"/>
          <p:cNvSpPr/>
          <p:nvPr/>
        </p:nvSpPr>
        <p:spPr>
          <a:xfrm>
            <a:off x="2113587" y="96959"/>
            <a:ext cx="7951551" cy="576491"/>
          </a:xfrm>
          <a:prstGeom prst="roundRect">
            <a:avLst>
              <a:gd fmla="val 16667" name="adj"/>
            </a:avLst>
          </a:prstGeom>
          <a:solidFill>
            <a:srgbClr val="B2D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2000" u="none" cap="none" strike="noStrike">
                <a:solidFill>
                  <a:schemeClr val="dk1"/>
                </a:solidFill>
                <a:latin typeface="Arial"/>
                <a:ea typeface="Arial"/>
                <a:cs typeface="Arial"/>
                <a:sym typeface="Arial"/>
              </a:rPr>
              <a:t>openIMIS Implementation </a:t>
            </a:r>
            <a:r>
              <a:rPr b="1" i="0" lang="de-CH" sz="2800" u="none" cap="none" strike="noStrike">
                <a:solidFill>
                  <a:srgbClr val="006374"/>
                </a:solidFill>
                <a:latin typeface="Arial"/>
                <a:ea typeface="Arial"/>
                <a:cs typeface="Arial"/>
                <a:sym typeface="Arial"/>
              </a:rPr>
              <a:t>Nepal</a:t>
            </a:r>
            <a:endParaRPr b="0" i="0" sz="2800" u="none" cap="none" strike="noStrike">
              <a:solidFill>
                <a:srgbClr val="006374"/>
              </a:solidFill>
              <a:latin typeface="Arial"/>
              <a:ea typeface="Arial"/>
              <a:cs typeface="Arial"/>
              <a:sym typeface="Arial"/>
            </a:endParaRPr>
          </a:p>
        </p:txBody>
      </p:sp>
      <p:sp>
        <p:nvSpPr>
          <p:cNvPr id="197" name="Google Shape;197;p7"/>
          <p:cNvSpPr/>
          <p:nvPr/>
        </p:nvSpPr>
        <p:spPr>
          <a:xfrm>
            <a:off x="126738" y="758919"/>
            <a:ext cx="5973252" cy="504204"/>
          </a:xfrm>
          <a:prstGeom prst="roundRect">
            <a:avLst>
              <a:gd fmla="val 0" name="adj"/>
            </a:avLst>
          </a:prstGeom>
          <a:solidFill>
            <a:schemeClr val="accent4"/>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1400" u="none" cap="none" strike="noStrike">
                <a:solidFill>
                  <a:schemeClr val="lt1"/>
                </a:solidFill>
                <a:latin typeface="Arial"/>
                <a:ea typeface="Arial"/>
                <a:cs typeface="Arial"/>
                <a:sym typeface="Arial"/>
              </a:rPr>
              <a:t>Impact</a:t>
            </a:r>
            <a:endParaRPr b="1" i="0" sz="1400" u="none" cap="none" strike="noStrike">
              <a:solidFill>
                <a:schemeClr val="lt1"/>
              </a:solidFill>
              <a:latin typeface="Arial"/>
              <a:ea typeface="Arial"/>
              <a:cs typeface="Arial"/>
              <a:sym typeface="Arial"/>
            </a:endParaRPr>
          </a:p>
        </p:txBody>
      </p:sp>
      <p:pic>
        <p:nvPicPr>
          <p:cNvPr id="198" name="Google Shape;198;p7"/>
          <p:cNvPicPr preferRelativeResize="0"/>
          <p:nvPr/>
        </p:nvPicPr>
        <p:blipFill rotWithShape="1">
          <a:blip r:embed="rId3">
            <a:alphaModFix/>
          </a:blip>
          <a:srcRect b="0" l="0" r="0" t="0"/>
          <a:stretch/>
        </p:blipFill>
        <p:spPr>
          <a:xfrm>
            <a:off x="10604589" y="138974"/>
            <a:ext cx="1293587" cy="510310"/>
          </a:xfrm>
          <a:prstGeom prst="rect">
            <a:avLst/>
          </a:prstGeom>
          <a:noFill/>
          <a:ln>
            <a:noFill/>
          </a:ln>
        </p:spPr>
      </p:pic>
      <p:sp>
        <p:nvSpPr>
          <p:cNvPr id="199" name="Google Shape;199;p7"/>
          <p:cNvSpPr/>
          <p:nvPr/>
        </p:nvSpPr>
        <p:spPr>
          <a:xfrm>
            <a:off x="127013" y="3817733"/>
            <a:ext cx="4202291" cy="518581"/>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Users</a:t>
            </a:r>
            <a:endParaRPr b="0" i="0" sz="1400" u="none" cap="none" strike="noStrike">
              <a:solidFill>
                <a:schemeClr val="dk1"/>
              </a:solidFill>
              <a:latin typeface="Arial"/>
              <a:ea typeface="Arial"/>
              <a:cs typeface="Arial"/>
              <a:sym typeface="Arial"/>
            </a:endParaRPr>
          </a:p>
        </p:txBody>
      </p:sp>
      <p:sp>
        <p:nvSpPr>
          <p:cNvPr id="200" name="Google Shape;200;p7"/>
          <p:cNvSpPr/>
          <p:nvPr/>
        </p:nvSpPr>
        <p:spPr>
          <a:xfrm>
            <a:off x="6274341" y="4237955"/>
            <a:ext cx="5823790" cy="2545079"/>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HIB has been part of openIMIS community since 2016 – sharing experiences + knowledge with wider community; uses community as platform for exchange and regularly reports on updates</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close collaboration with regional hub AeHIN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Have been </a:t>
            </a:r>
            <a:r>
              <a:rPr b="1" i="0" lang="de-CH" sz="1400" u="none" cap="none" strike="noStrike">
                <a:solidFill>
                  <a:schemeClr val="dk1"/>
                </a:solidFill>
                <a:latin typeface="Arial"/>
                <a:ea typeface="Arial"/>
                <a:cs typeface="Arial"/>
                <a:sym typeface="Arial"/>
              </a:rPr>
              <a:t>hosting ‘study tours’ for potential users</a:t>
            </a:r>
            <a:endParaRPr b="1"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Cambodia 2018</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Pakistan 2019</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Cameroon &amp; Nigeria 2019</a:t>
            </a:r>
            <a:endParaRPr b="0" i="0" sz="1400" u="none" cap="none" strike="noStrike">
              <a:solidFill>
                <a:schemeClr val="dk1"/>
              </a:solidFill>
              <a:latin typeface="Arial"/>
              <a:ea typeface="Arial"/>
              <a:cs typeface="Arial"/>
              <a:sym typeface="Arial"/>
            </a:endParaRPr>
          </a:p>
        </p:txBody>
      </p:sp>
      <p:sp>
        <p:nvSpPr>
          <p:cNvPr id="201" name="Google Shape;201;p7"/>
          <p:cNvSpPr/>
          <p:nvPr/>
        </p:nvSpPr>
        <p:spPr>
          <a:xfrm>
            <a:off x="6264696" y="3765126"/>
            <a:ext cx="5833676" cy="472753"/>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Role in the community</a:t>
            </a:r>
            <a:endParaRPr b="0" i="0" sz="1400" u="none" cap="none" strike="noStrike">
              <a:solidFill>
                <a:schemeClr val="dk1"/>
              </a:solidFill>
              <a:latin typeface="Arial"/>
              <a:ea typeface="Arial"/>
              <a:cs typeface="Arial"/>
              <a:sym typeface="Arial"/>
            </a:endParaRPr>
          </a:p>
        </p:txBody>
      </p:sp>
      <p:pic>
        <p:nvPicPr>
          <p:cNvPr id="202" name="Google Shape;202;p7"/>
          <p:cNvPicPr preferRelativeResize="0"/>
          <p:nvPr/>
        </p:nvPicPr>
        <p:blipFill rotWithShape="1">
          <a:blip r:embed="rId4">
            <a:alphaModFix/>
          </a:blip>
          <a:srcRect b="0" l="0" r="0" t="0"/>
          <a:stretch/>
        </p:blipFill>
        <p:spPr>
          <a:xfrm>
            <a:off x="4378008" y="3817733"/>
            <a:ext cx="1827135" cy="2173830"/>
          </a:xfrm>
          <a:prstGeom prst="rect">
            <a:avLst/>
          </a:prstGeom>
          <a:noFill/>
          <a:ln>
            <a:noFill/>
          </a:ln>
        </p:spPr>
      </p:pic>
      <p:pic>
        <p:nvPicPr>
          <p:cNvPr id="203" name="Google Shape;203;p7"/>
          <p:cNvPicPr preferRelativeResize="0"/>
          <p:nvPr/>
        </p:nvPicPr>
        <p:blipFill rotWithShape="1">
          <a:blip r:embed="rId5">
            <a:alphaModFix/>
          </a:blip>
          <a:srcRect b="0" l="0" r="0" t="0"/>
          <a:stretch/>
        </p:blipFill>
        <p:spPr>
          <a:xfrm>
            <a:off x="3205467" y="5510223"/>
            <a:ext cx="1141047" cy="1014451"/>
          </a:xfrm>
          <a:prstGeom prst="rect">
            <a:avLst/>
          </a:prstGeom>
          <a:noFill/>
          <a:ln>
            <a:noFill/>
          </a:ln>
        </p:spPr>
      </p:pic>
      <p:pic>
        <p:nvPicPr>
          <p:cNvPr id="204" name="Google Shape;204;p7"/>
          <p:cNvPicPr preferRelativeResize="0"/>
          <p:nvPr/>
        </p:nvPicPr>
        <p:blipFill rotWithShape="1">
          <a:blip r:embed="rId6">
            <a:alphaModFix/>
          </a:blip>
          <a:srcRect b="0" l="0" r="0" t="0"/>
          <a:stretch/>
        </p:blipFill>
        <p:spPr>
          <a:xfrm>
            <a:off x="2228157" y="5506788"/>
            <a:ext cx="1249680" cy="12542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6fd36dfad_0_11"/>
          <p:cNvSpPr txBox="1"/>
          <p:nvPr>
            <p:ph type="title"/>
          </p:nvPr>
        </p:nvSpPr>
        <p:spPr>
          <a:xfrm>
            <a:off x="838200" y="1132247"/>
            <a:ext cx="10515600" cy="940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CH"/>
              <a:t>Example in Nepal</a:t>
            </a:r>
            <a:endParaRPr/>
          </a:p>
        </p:txBody>
      </p:sp>
      <p:pic>
        <p:nvPicPr>
          <p:cNvPr descr="openIMIS has been used to manage the Nepal Health Insurance Bord (HIB) Health Insurance scheme since 2016. This short film showcases the processflow of the scheme and the role of openIMIS within it. &#10;&#10;Contact us! &#10;openIMIS Website: http://openimis.org/&#10;openIMIS Wiki: https://openimis.atlassian.net/wiki/home &#10;Twitter: https://twitter.com/openIMIS&#10;Email: contact@openimis.org" id="211" name="Google Shape;211;g116fd36dfad_0_11" title="openIMIS use in Nepal">
            <a:hlinkClick r:id="rId3"/>
          </p:cNvPr>
          <p:cNvPicPr preferRelativeResize="0"/>
          <p:nvPr/>
        </p:nvPicPr>
        <p:blipFill>
          <a:blip r:embed="rId4">
            <a:alphaModFix/>
          </a:blip>
          <a:stretch>
            <a:fillRect/>
          </a:stretch>
        </p:blipFill>
        <p:spPr>
          <a:xfrm>
            <a:off x="3810000" y="2482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p:nvPr/>
        </p:nvSpPr>
        <p:spPr>
          <a:xfrm>
            <a:off x="6237876" y="1610669"/>
            <a:ext cx="5831863" cy="578527"/>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Type of scheme</a:t>
            </a:r>
            <a:endParaRPr/>
          </a:p>
        </p:txBody>
      </p:sp>
      <p:sp>
        <p:nvSpPr>
          <p:cNvPr id="218" name="Google Shape;218;p9"/>
          <p:cNvSpPr/>
          <p:nvPr/>
        </p:nvSpPr>
        <p:spPr>
          <a:xfrm>
            <a:off x="6237878" y="2193953"/>
            <a:ext cx="5831863" cy="4537523"/>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Bamenda Ecclesiastical Province Health Assistance </a:t>
            </a:r>
            <a:r>
              <a:rPr b="1" i="0" lang="de-CH" sz="1400" u="none" cap="none" strike="noStrike">
                <a:solidFill>
                  <a:schemeClr val="dk1"/>
                </a:solidFill>
                <a:latin typeface="Arial"/>
                <a:ea typeface="Arial"/>
                <a:cs typeface="Arial"/>
                <a:sym typeface="Arial"/>
              </a:rPr>
              <a:t>(BEPHA)</a:t>
            </a:r>
            <a:r>
              <a:rPr b="0" i="0" lang="de-CH" sz="1400" u="none" cap="none" strike="noStrike">
                <a:solidFill>
                  <a:schemeClr val="dk1"/>
                </a:solidFill>
                <a:latin typeface="Arial"/>
                <a:ea typeface="Arial"/>
                <a:cs typeface="Arial"/>
                <a:sym typeface="Arial"/>
              </a:rPr>
              <a:t>: </a:t>
            </a:r>
            <a:r>
              <a:rPr b="0" i="1" lang="de-CH" sz="1400" u="none" cap="none" strike="noStrike">
                <a:solidFill>
                  <a:srgbClr val="006374"/>
                </a:solidFill>
                <a:latin typeface="Arial"/>
                <a:ea typeface="Arial"/>
                <a:cs typeface="Arial"/>
                <a:sym typeface="Arial"/>
              </a:rPr>
              <a:t>community based micro health insurance</a:t>
            </a:r>
            <a:r>
              <a:rPr b="0" i="1" lang="de-CH" sz="1400" u="none" cap="none" strike="noStrike">
                <a:solidFill>
                  <a:schemeClr val="dk1"/>
                </a:solidFill>
                <a:latin typeface="Arial"/>
                <a:ea typeface="Arial"/>
                <a:cs typeface="Arial"/>
                <a:sym typeface="Arial"/>
              </a:rPr>
              <a:t> scheme</a:t>
            </a:r>
            <a:r>
              <a:rPr b="1" i="0" lang="de-CH" sz="1400" u="none" cap="none" strike="noStrike">
                <a:solidFill>
                  <a:schemeClr val="dk1"/>
                </a:solidFill>
                <a:latin typeface="Arial"/>
                <a:ea typeface="Arial"/>
                <a:cs typeface="Arial"/>
                <a:sym typeface="Arial"/>
              </a:rPr>
              <a:t>, </a:t>
            </a:r>
            <a:r>
              <a:rPr b="0" i="0" lang="de-CH" sz="1400" u="none" cap="none" strike="noStrike">
                <a:solidFill>
                  <a:schemeClr val="dk1"/>
                </a:solidFill>
                <a:latin typeface="Arial"/>
                <a:ea typeface="Arial"/>
                <a:cs typeface="Arial"/>
                <a:sym typeface="Arial"/>
              </a:rPr>
              <a:t>providing services through 140 hospitals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HIV Fee Elimination</a:t>
            </a:r>
            <a:r>
              <a:rPr b="0" i="0" lang="de-CH" sz="1400" u="none" cap="none" strike="noStrike">
                <a:solidFill>
                  <a:schemeClr val="dk1"/>
                </a:solidFill>
                <a:latin typeface="Arial"/>
                <a:ea typeface="Arial"/>
                <a:cs typeface="Arial"/>
                <a:sym typeface="Arial"/>
              </a:rPr>
              <a:t>: program for the </a:t>
            </a:r>
            <a:r>
              <a:rPr b="0" i="1" lang="de-CH" sz="1400" u="none" cap="none" strike="noStrike">
                <a:solidFill>
                  <a:srgbClr val="006374"/>
                </a:solidFill>
                <a:latin typeface="Arial"/>
                <a:ea typeface="Arial"/>
                <a:cs typeface="Arial"/>
                <a:sym typeface="Arial"/>
              </a:rPr>
              <a:t>elimination of user fees</a:t>
            </a:r>
            <a:r>
              <a:rPr b="0" i="1" lang="de-CH" sz="1400" u="none" cap="none" strike="noStrike">
                <a:solidFill>
                  <a:schemeClr val="dk1"/>
                </a:solidFill>
                <a:latin typeface="Arial"/>
                <a:ea typeface="Arial"/>
                <a:cs typeface="Arial"/>
                <a:sym typeface="Arial"/>
              </a:rPr>
              <a:t> </a:t>
            </a:r>
            <a:r>
              <a:rPr b="0" i="0" lang="de-CH" sz="1400" u="none" cap="none" strike="noStrike">
                <a:solidFill>
                  <a:schemeClr val="dk1"/>
                </a:solidFill>
                <a:latin typeface="Arial"/>
                <a:ea typeface="Arial"/>
                <a:cs typeface="Arial"/>
                <a:sym typeface="Arial"/>
              </a:rPr>
              <a:t>for HIV treatment and services, providing testing and treatment services from 95 health facilities </a:t>
            </a:r>
            <a:endParaRPr b="0" i="0" sz="1400" u="none" cap="none" strike="noStrike">
              <a:solidFill>
                <a:schemeClr val="dk1"/>
              </a:solidFill>
              <a:latin typeface="Arial"/>
              <a:ea typeface="Arial"/>
              <a:cs typeface="Arial"/>
              <a:sym typeface="Arial"/>
            </a:endParaRPr>
          </a:p>
          <a:p>
            <a:pPr indent="-222250" lvl="0" marL="28575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de-CH" sz="1400" u="none" cap="none" strike="noStrike">
                <a:solidFill>
                  <a:schemeClr val="dk1"/>
                </a:solidFill>
                <a:latin typeface="Arial"/>
                <a:ea typeface="Arial"/>
                <a:cs typeface="Arial"/>
                <a:sym typeface="Arial"/>
              </a:rPr>
              <a:t>Potential:</a:t>
            </a:r>
            <a:endParaRPr/>
          </a:p>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Chèque Santé:</a:t>
            </a:r>
            <a:r>
              <a:rPr b="0" i="0" lang="de-CH" sz="1400" u="none" cap="none" strike="noStrike">
                <a:solidFill>
                  <a:schemeClr val="dk1"/>
                </a:solidFill>
                <a:latin typeface="Arial"/>
                <a:ea typeface="Arial"/>
                <a:cs typeface="Arial"/>
                <a:sym typeface="Arial"/>
              </a:rPr>
              <a:t> a national </a:t>
            </a:r>
            <a:r>
              <a:rPr b="0" i="1" lang="de-CH" sz="1400" u="none" cap="none" strike="noStrike">
                <a:solidFill>
                  <a:srgbClr val="006374"/>
                </a:solidFill>
                <a:latin typeface="Arial"/>
                <a:ea typeface="Arial"/>
                <a:cs typeface="Arial"/>
                <a:sym typeface="Arial"/>
              </a:rPr>
              <a:t>voucher scheme</a:t>
            </a:r>
            <a:r>
              <a:rPr b="0" i="1" lang="de-CH" sz="1400" u="none" cap="none" strike="noStrike">
                <a:solidFill>
                  <a:schemeClr val="dk1"/>
                </a:solidFill>
                <a:latin typeface="Arial"/>
                <a:ea typeface="Arial"/>
                <a:cs typeface="Arial"/>
                <a:sym typeface="Arial"/>
              </a:rPr>
              <a:t> </a:t>
            </a:r>
            <a:r>
              <a:rPr b="0" i="0" lang="de-CH" sz="1400" u="none" cap="none" strike="noStrike">
                <a:solidFill>
                  <a:schemeClr val="dk1"/>
                </a:solidFill>
                <a:latin typeface="Arial"/>
                <a:ea typeface="Arial"/>
                <a:cs typeface="Arial"/>
                <a:sym typeface="Arial"/>
              </a:rPr>
              <a:t>for maternal and child health</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EduCash</a:t>
            </a:r>
            <a:r>
              <a:rPr b="0" i="0" lang="de-CH" sz="1400" u="none" cap="none" strike="noStrike">
                <a:solidFill>
                  <a:schemeClr val="dk1"/>
                </a:solidFill>
                <a:latin typeface="Arial"/>
                <a:ea typeface="Arial"/>
                <a:cs typeface="Arial"/>
                <a:sym typeface="Arial"/>
              </a:rPr>
              <a:t>: a conditional </a:t>
            </a:r>
            <a:r>
              <a:rPr b="0" i="1" lang="de-CH" sz="1400" u="none" cap="none" strike="noStrike">
                <a:solidFill>
                  <a:srgbClr val="006374"/>
                </a:solidFill>
                <a:latin typeface="Arial"/>
                <a:ea typeface="Arial"/>
                <a:cs typeface="Arial"/>
                <a:sym typeface="Arial"/>
              </a:rPr>
              <a:t>cash transfer scheme</a:t>
            </a:r>
            <a:r>
              <a:rPr b="1" i="0" lang="de-CH" sz="1400" u="none" cap="none" strike="noStrike">
                <a:solidFill>
                  <a:srgbClr val="006374"/>
                </a:solidFill>
                <a:latin typeface="Arial"/>
                <a:ea typeface="Arial"/>
                <a:cs typeface="Arial"/>
                <a:sym typeface="Arial"/>
              </a:rPr>
              <a:t> </a:t>
            </a:r>
            <a:r>
              <a:rPr b="0" i="0" lang="de-CH" sz="1400" u="none" cap="none" strike="noStrike">
                <a:solidFill>
                  <a:schemeClr val="dk1"/>
                </a:solidFill>
                <a:latin typeface="Arial"/>
                <a:ea typeface="Arial"/>
                <a:cs typeface="Arial"/>
                <a:sym typeface="Arial"/>
              </a:rPr>
              <a:t>to support children of targeted households for their education</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Health care purchasing scheme for IDPs and vulnerable persons</a:t>
            </a:r>
            <a:r>
              <a:rPr b="0" i="0" lang="de-CH" sz="1400" u="none" cap="none" strike="noStrike">
                <a:solidFill>
                  <a:schemeClr val="dk1"/>
                </a:solidFill>
                <a:latin typeface="Arial"/>
                <a:ea typeface="Arial"/>
                <a:cs typeface="Arial"/>
                <a:sym typeface="Arial"/>
              </a:rPr>
              <a:t> in 4 Regions</a:t>
            </a:r>
            <a:endParaRPr b="0" i="0" sz="1400" u="none" cap="none" strike="noStrike">
              <a:solidFill>
                <a:schemeClr val="dk1"/>
              </a:solidFill>
              <a:latin typeface="Arial"/>
              <a:ea typeface="Arial"/>
              <a:cs typeface="Arial"/>
              <a:sym typeface="Arial"/>
            </a:endParaRPr>
          </a:p>
        </p:txBody>
      </p:sp>
      <p:sp>
        <p:nvSpPr>
          <p:cNvPr id="219" name="Google Shape;219;p9"/>
          <p:cNvSpPr/>
          <p:nvPr/>
        </p:nvSpPr>
        <p:spPr>
          <a:xfrm>
            <a:off x="182016" y="3410258"/>
            <a:ext cx="5975298" cy="1089100"/>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Micro health insurance scheme - Bamenda Ecclesiastical Province Health Association (</a:t>
            </a:r>
            <a:r>
              <a:rPr b="1" i="0" lang="de-CH" sz="1400" u="none" cap="none" strike="noStrike">
                <a:solidFill>
                  <a:schemeClr val="dk1"/>
                </a:solidFill>
                <a:latin typeface="Arial"/>
                <a:ea typeface="Arial"/>
                <a:cs typeface="Arial"/>
                <a:sym typeface="Arial"/>
              </a:rPr>
              <a:t>BEPHA</a:t>
            </a:r>
            <a:r>
              <a:rPr b="0" i="0" lang="de-CH" sz="1400" u="none" cap="none" strike="noStrike">
                <a:solidFill>
                  <a:schemeClr val="dk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HIV fee elimination scheme – </a:t>
            </a:r>
            <a:r>
              <a:rPr b="1" i="0" lang="de-CH" sz="1400" u="none" cap="none" strike="noStrike">
                <a:solidFill>
                  <a:schemeClr val="dk1"/>
                </a:solidFill>
                <a:latin typeface="Arial"/>
                <a:ea typeface="Arial"/>
                <a:cs typeface="Arial"/>
                <a:sym typeface="Arial"/>
              </a:rPr>
              <a:t>The Regional Fund </a:t>
            </a:r>
            <a:r>
              <a:rPr b="0" i="0" lang="de-CH" sz="1400" u="none" cap="none" strike="noStrike">
                <a:solidFill>
                  <a:schemeClr val="dk1"/>
                </a:solidFill>
                <a:latin typeface="Arial"/>
                <a:ea typeface="Arial"/>
                <a:cs typeface="Arial"/>
                <a:sym typeface="Arial"/>
              </a:rPr>
              <a:t>for Health Promotion, MoH</a:t>
            </a:r>
            <a:endParaRPr b="0" i="0" sz="1400" u="none" cap="none" strike="noStrike">
              <a:solidFill>
                <a:schemeClr val="dk1"/>
              </a:solidFill>
              <a:latin typeface="Arial"/>
              <a:ea typeface="Arial"/>
              <a:cs typeface="Arial"/>
              <a:sym typeface="Arial"/>
            </a:endParaRPr>
          </a:p>
        </p:txBody>
      </p:sp>
      <p:sp>
        <p:nvSpPr>
          <p:cNvPr id="220" name="Google Shape;220;p9"/>
          <p:cNvSpPr/>
          <p:nvPr/>
        </p:nvSpPr>
        <p:spPr>
          <a:xfrm>
            <a:off x="178462" y="2932947"/>
            <a:ext cx="5973252" cy="477310"/>
          </a:xfrm>
          <a:prstGeom prst="roundRect">
            <a:avLst>
              <a:gd fmla="val 0" name="adj"/>
            </a:avLst>
          </a:prstGeom>
          <a:solidFill>
            <a:srgbClr val="B2D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Operator</a:t>
            </a:r>
            <a:endParaRPr b="0" i="0" sz="1400" u="none" cap="none" strike="noStrike">
              <a:solidFill>
                <a:schemeClr val="dk1"/>
              </a:solidFill>
              <a:latin typeface="Arial"/>
              <a:ea typeface="Arial"/>
              <a:cs typeface="Arial"/>
              <a:sym typeface="Arial"/>
            </a:endParaRPr>
          </a:p>
        </p:txBody>
      </p:sp>
      <p:sp>
        <p:nvSpPr>
          <p:cNvPr id="221" name="Google Shape;221;p9"/>
          <p:cNvSpPr/>
          <p:nvPr/>
        </p:nvSpPr>
        <p:spPr>
          <a:xfrm>
            <a:off x="2104062" y="96959"/>
            <a:ext cx="6189426" cy="576491"/>
          </a:xfrm>
          <a:prstGeom prst="roundRect">
            <a:avLst>
              <a:gd fmla="val 16667" name="adj"/>
            </a:avLst>
          </a:prstGeom>
          <a:solidFill>
            <a:srgbClr val="B2D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2000" u="none" cap="none" strike="noStrike">
                <a:solidFill>
                  <a:schemeClr val="dk1"/>
                </a:solidFill>
                <a:latin typeface="Arial"/>
                <a:ea typeface="Arial"/>
                <a:cs typeface="Arial"/>
                <a:sym typeface="Arial"/>
              </a:rPr>
              <a:t>openIMIS Implementation </a:t>
            </a:r>
            <a:r>
              <a:rPr b="1" i="0" lang="de-CH" sz="2800" u="none" cap="none" strike="noStrike">
                <a:solidFill>
                  <a:srgbClr val="006374"/>
                </a:solidFill>
                <a:latin typeface="Arial"/>
                <a:ea typeface="Arial"/>
                <a:cs typeface="Arial"/>
                <a:sym typeface="Arial"/>
              </a:rPr>
              <a:t>Cameroon</a:t>
            </a:r>
            <a:endParaRPr b="0" i="0" sz="2800" u="none" cap="none" strike="noStrike">
              <a:solidFill>
                <a:srgbClr val="006374"/>
              </a:solidFill>
              <a:latin typeface="Arial"/>
              <a:ea typeface="Arial"/>
              <a:cs typeface="Arial"/>
              <a:sym typeface="Arial"/>
            </a:endParaRPr>
          </a:p>
        </p:txBody>
      </p:sp>
      <p:sp>
        <p:nvSpPr>
          <p:cNvPr id="222" name="Google Shape;222;p9"/>
          <p:cNvSpPr/>
          <p:nvPr/>
        </p:nvSpPr>
        <p:spPr>
          <a:xfrm>
            <a:off x="169870" y="813936"/>
            <a:ext cx="5973252" cy="504204"/>
          </a:xfrm>
          <a:prstGeom prst="roundRect">
            <a:avLst>
              <a:gd fmla="val 0" name="adj"/>
            </a:avLst>
          </a:prstGeom>
          <a:solidFill>
            <a:schemeClr val="accent4"/>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1400" u="none" cap="none" strike="noStrike">
                <a:solidFill>
                  <a:schemeClr val="lt1"/>
                </a:solidFill>
                <a:latin typeface="Arial"/>
                <a:ea typeface="Arial"/>
                <a:cs typeface="Arial"/>
                <a:sym typeface="Arial"/>
              </a:rPr>
              <a:t>Impact</a:t>
            </a:r>
            <a:endParaRPr b="1" i="0" sz="1400" u="none" cap="none" strike="noStrike">
              <a:solidFill>
                <a:schemeClr val="lt1"/>
              </a:solidFill>
              <a:latin typeface="Arial"/>
              <a:ea typeface="Arial"/>
              <a:cs typeface="Arial"/>
              <a:sym typeface="Arial"/>
            </a:endParaRPr>
          </a:p>
        </p:txBody>
      </p:sp>
      <p:pic>
        <p:nvPicPr>
          <p:cNvPr id="223" name="Google Shape;223;p9"/>
          <p:cNvPicPr preferRelativeResize="0"/>
          <p:nvPr/>
        </p:nvPicPr>
        <p:blipFill rotWithShape="1">
          <a:blip r:embed="rId3">
            <a:alphaModFix/>
          </a:blip>
          <a:srcRect b="0" l="0" r="0" t="0"/>
          <a:stretch/>
        </p:blipFill>
        <p:spPr>
          <a:xfrm>
            <a:off x="10604589" y="138974"/>
            <a:ext cx="1293587" cy="510310"/>
          </a:xfrm>
          <a:prstGeom prst="rect">
            <a:avLst/>
          </a:prstGeom>
          <a:noFill/>
          <a:ln>
            <a:noFill/>
          </a:ln>
        </p:spPr>
      </p:pic>
      <p:sp>
        <p:nvSpPr>
          <p:cNvPr id="224" name="Google Shape;224;p9"/>
          <p:cNvSpPr/>
          <p:nvPr/>
        </p:nvSpPr>
        <p:spPr>
          <a:xfrm>
            <a:off x="178461" y="5064264"/>
            <a:ext cx="5978851" cy="1651044"/>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Multiple schemes supported by openIMIS with the </a:t>
            </a:r>
            <a:r>
              <a:rPr b="1" i="0" lang="de-CH" sz="1400" u="none" cap="none" strike="noStrike">
                <a:solidFill>
                  <a:schemeClr val="dk1"/>
                </a:solidFill>
                <a:latin typeface="Arial"/>
                <a:ea typeface="Arial"/>
                <a:cs typeface="Arial"/>
                <a:sym typeface="Arial"/>
              </a:rPr>
              <a:t>potential to support health data harmonization</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One of the first potential implementation cases to benefit from newly established </a:t>
            </a:r>
            <a:r>
              <a:rPr b="1" i="0" lang="de-CH" sz="1400" u="none" cap="none" strike="noStrike">
                <a:solidFill>
                  <a:schemeClr val="dk1"/>
                </a:solidFill>
                <a:latin typeface="Arial"/>
                <a:ea typeface="Arial"/>
                <a:cs typeface="Arial"/>
                <a:sym typeface="Arial"/>
              </a:rPr>
              <a:t>Catalytic Implementation Fund </a:t>
            </a:r>
            <a:r>
              <a:rPr b="0" i="0" lang="de-CH" sz="1400" u="none" cap="none" strike="noStrike">
                <a:solidFill>
                  <a:schemeClr val="dk1"/>
                </a:solidFill>
                <a:latin typeface="Arial"/>
                <a:ea typeface="Arial"/>
                <a:cs typeface="Arial"/>
                <a:sym typeface="Arial"/>
              </a:rPr>
              <a:t>– receiving </a:t>
            </a:r>
            <a:r>
              <a:rPr b="1" i="0" lang="de-CH" sz="1400" u="none" cap="none" strike="noStrike">
                <a:solidFill>
                  <a:schemeClr val="dk1"/>
                </a:solidFill>
                <a:latin typeface="Arial"/>
                <a:ea typeface="Arial"/>
                <a:cs typeface="Arial"/>
                <a:sym typeface="Arial"/>
              </a:rPr>
              <a:t>support</a:t>
            </a:r>
            <a:r>
              <a:rPr b="0" i="0" lang="de-CH" sz="1400" u="none" cap="none" strike="noStrike">
                <a:solidFill>
                  <a:schemeClr val="dk1"/>
                </a:solidFill>
                <a:latin typeface="Arial"/>
                <a:ea typeface="Arial"/>
                <a:cs typeface="Arial"/>
                <a:sym typeface="Arial"/>
              </a:rPr>
              <a:t> for capacity development in roll-out of several schemes</a:t>
            </a:r>
            <a:endParaRPr b="0" i="0" sz="1400" u="none" cap="none" strike="noStrike">
              <a:solidFill>
                <a:schemeClr val="dk1"/>
              </a:solidFill>
              <a:latin typeface="Arial"/>
              <a:ea typeface="Arial"/>
              <a:cs typeface="Arial"/>
              <a:sym typeface="Arial"/>
            </a:endParaRPr>
          </a:p>
        </p:txBody>
      </p:sp>
      <p:sp>
        <p:nvSpPr>
          <p:cNvPr id="225" name="Google Shape;225;p9"/>
          <p:cNvSpPr/>
          <p:nvPr/>
        </p:nvSpPr>
        <p:spPr>
          <a:xfrm>
            <a:off x="178461" y="4556997"/>
            <a:ext cx="5978853" cy="501508"/>
          </a:xfrm>
          <a:prstGeom prst="roundRect">
            <a:avLst>
              <a:gd fmla="val 0" name="adj"/>
            </a:avLst>
          </a:prstGeom>
          <a:solidFill>
            <a:srgbClr val="B2D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Special aspects of implementation</a:t>
            </a:r>
            <a:endParaRPr b="0" i="0" sz="1400" u="none" cap="none" strike="noStrike">
              <a:solidFill>
                <a:schemeClr val="dk1"/>
              </a:solidFill>
              <a:latin typeface="Arial"/>
              <a:ea typeface="Arial"/>
              <a:cs typeface="Arial"/>
              <a:sym typeface="Arial"/>
            </a:endParaRPr>
          </a:p>
        </p:txBody>
      </p:sp>
      <p:pic>
        <p:nvPicPr>
          <p:cNvPr id="226" name="Google Shape;226;p9"/>
          <p:cNvPicPr preferRelativeResize="0"/>
          <p:nvPr/>
        </p:nvPicPr>
        <p:blipFill rotWithShape="1">
          <a:blip r:embed="rId4">
            <a:alphaModFix/>
          </a:blip>
          <a:srcRect b="0" l="0" r="0" t="0"/>
          <a:stretch/>
        </p:blipFill>
        <p:spPr>
          <a:xfrm>
            <a:off x="8347494" y="98485"/>
            <a:ext cx="2126951" cy="1374835"/>
          </a:xfrm>
          <a:prstGeom prst="rect">
            <a:avLst/>
          </a:prstGeom>
          <a:noFill/>
          <a:ln>
            <a:noFill/>
          </a:ln>
        </p:spPr>
      </p:pic>
      <p:sp>
        <p:nvSpPr>
          <p:cNvPr id="227" name="Google Shape;227;p9"/>
          <p:cNvSpPr/>
          <p:nvPr/>
        </p:nvSpPr>
        <p:spPr>
          <a:xfrm>
            <a:off x="178929" y="1316386"/>
            <a:ext cx="5980541" cy="1558921"/>
          </a:xfrm>
          <a:prstGeom prst="roundRect">
            <a:avLst>
              <a:gd fmla="val 0" name="adj"/>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Beneficiaries</a:t>
            </a:r>
            <a:r>
              <a:rPr b="0" i="0" lang="de-CH" sz="14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0"/>
              </a:spcBef>
              <a:spcAft>
                <a:spcPts val="0"/>
              </a:spcAft>
              <a:buClr>
                <a:srgbClr val="000000"/>
              </a:buClr>
              <a:buSzPts val="1400"/>
              <a:buFont typeface="Arial"/>
              <a:buChar char="•"/>
            </a:pPr>
            <a:r>
              <a:rPr b="0" i="1" lang="de-CH" sz="1400" u="none" cap="none" strike="noStrike">
                <a:solidFill>
                  <a:schemeClr val="dk1"/>
                </a:solidFill>
                <a:latin typeface="Arial"/>
                <a:ea typeface="Arial"/>
                <a:cs typeface="Arial"/>
                <a:sym typeface="Arial"/>
              </a:rPr>
              <a:t>BEPHA:</a:t>
            </a:r>
            <a:r>
              <a:rPr b="1" i="0" lang="de-CH" sz="1400" u="none" cap="none" strike="noStrike">
                <a:solidFill>
                  <a:schemeClr val="dk1"/>
                </a:solidFill>
                <a:latin typeface="Arial"/>
                <a:ea typeface="Arial"/>
                <a:cs typeface="Arial"/>
                <a:sym typeface="Arial"/>
              </a:rPr>
              <a:t> 18,686</a:t>
            </a:r>
            <a:r>
              <a:rPr b="0" i="0" lang="de-CH" sz="1400" u="none" cap="none" strike="noStrike">
                <a:solidFill>
                  <a:schemeClr val="dk1"/>
                </a:solidFill>
                <a:latin typeface="Arial"/>
                <a:ea typeface="Arial"/>
                <a:cs typeface="Arial"/>
                <a:sym typeface="Arial"/>
              </a:rPr>
              <a:t>,</a:t>
            </a:r>
            <a:r>
              <a:rPr b="1" i="0" lang="de-CH" sz="1400" u="none" cap="none" strike="noStrike">
                <a:solidFill>
                  <a:schemeClr val="dk1"/>
                </a:solidFill>
                <a:latin typeface="Arial"/>
                <a:ea typeface="Arial"/>
                <a:cs typeface="Arial"/>
                <a:sym typeface="Arial"/>
              </a:rPr>
              <a:t> </a:t>
            </a:r>
            <a:r>
              <a:rPr b="0" i="0" lang="de-CH" sz="1400" u="none" cap="none" strike="noStrike">
                <a:solidFill>
                  <a:schemeClr val="dk1"/>
                </a:solidFill>
                <a:latin typeface="Arial"/>
                <a:ea typeface="Arial"/>
                <a:cs typeface="Arial"/>
                <a:sym typeface="Arial"/>
              </a:rPr>
              <a:t>out of them 10,109 women = 54%</a:t>
            </a:r>
            <a:endParaRPr/>
          </a:p>
          <a:p>
            <a:pPr indent="-285750" lvl="1" marL="742950" marR="0" rtl="0" algn="l">
              <a:lnSpc>
                <a:spcPct val="100000"/>
              </a:lnSpc>
              <a:spcBef>
                <a:spcPts val="0"/>
              </a:spcBef>
              <a:spcAft>
                <a:spcPts val="0"/>
              </a:spcAft>
              <a:buClr>
                <a:srgbClr val="000000"/>
              </a:buClr>
              <a:buSzPts val="1400"/>
              <a:buFont typeface="Arial"/>
              <a:buChar char="•"/>
            </a:pPr>
            <a:r>
              <a:rPr b="0" i="1" lang="de-CH" sz="1400" u="none" cap="none" strike="noStrike">
                <a:solidFill>
                  <a:schemeClr val="dk1"/>
                </a:solidFill>
                <a:latin typeface="Arial"/>
                <a:ea typeface="Arial"/>
                <a:cs typeface="Arial"/>
                <a:sym typeface="Arial"/>
              </a:rPr>
              <a:t>HIV fee elimination scheme: </a:t>
            </a:r>
            <a:r>
              <a:rPr b="1" i="0" lang="de-CH" sz="1400" u="none" cap="none" strike="noStrike">
                <a:solidFill>
                  <a:schemeClr val="dk1"/>
                </a:solidFill>
                <a:latin typeface="Arial"/>
                <a:ea typeface="Arial"/>
                <a:cs typeface="Arial"/>
                <a:sym typeface="Arial"/>
              </a:rPr>
              <a:t>148,000 </a:t>
            </a:r>
            <a:r>
              <a:rPr b="0" i="0" lang="de-CH" sz="1400" u="none" cap="none" strike="noStrike">
                <a:solidFill>
                  <a:schemeClr val="dk1"/>
                </a:solidFill>
                <a:latin typeface="Arial"/>
                <a:ea typeface="Arial"/>
                <a:cs typeface="Arial"/>
                <a:sym typeface="Arial"/>
              </a:rPr>
              <a:t>in the 2 pilot regions; potential after scale-up to 10 regions: 540,000 beneficiaries</a:t>
            </a:r>
            <a:endParaRPr/>
          </a:p>
        </p:txBody>
      </p:sp>
      <p:pic>
        <p:nvPicPr>
          <p:cNvPr id="228" name="Google Shape;228;p9"/>
          <p:cNvPicPr preferRelativeResize="0"/>
          <p:nvPr/>
        </p:nvPicPr>
        <p:blipFill rotWithShape="1">
          <a:blip r:embed="rId5">
            <a:alphaModFix/>
          </a:blip>
          <a:srcRect b="0" l="0" r="0" t="0"/>
          <a:stretch/>
        </p:blipFill>
        <p:spPr>
          <a:xfrm>
            <a:off x="7192918" y="613376"/>
            <a:ext cx="1141047" cy="1014451"/>
          </a:xfrm>
          <a:prstGeom prst="rect">
            <a:avLst/>
          </a:prstGeom>
          <a:noFill/>
          <a:ln>
            <a:noFill/>
          </a:ln>
        </p:spPr>
      </p:pic>
      <p:pic>
        <p:nvPicPr>
          <p:cNvPr id="229" name="Google Shape;229;p9"/>
          <p:cNvPicPr preferRelativeResize="0"/>
          <p:nvPr/>
        </p:nvPicPr>
        <p:blipFill rotWithShape="1">
          <a:blip r:embed="rId6">
            <a:alphaModFix/>
          </a:blip>
          <a:srcRect b="0" l="0" r="0" t="0"/>
          <a:stretch/>
        </p:blipFill>
        <p:spPr>
          <a:xfrm>
            <a:off x="6212755" y="564244"/>
            <a:ext cx="1249680" cy="12542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prstGeom prst="rect">
            <a:avLst/>
          </a:prstGeom>
          <a:solidFill>
            <a:schemeClr val="accent1">
              <a:alpha val="3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2"/>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de-CH">
                <a:solidFill>
                  <a:schemeClr val="lt1"/>
                </a:solidFill>
              </a:rPr>
              <a:t>Overview</a:t>
            </a:r>
            <a:endParaRPr>
              <a:solidFill>
                <a:schemeClr val="lt1"/>
              </a:solidFill>
            </a:endParaRPr>
          </a:p>
        </p:txBody>
      </p:sp>
      <p:sp>
        <p:nvSpPr>
          <p:cNvPr id="69" name="Google Shape;69;p2"/>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b="1" lang="de-CH"/>
              <a:t>Learning objectives:</a:t>
            </a:r>
            <a:endParaRPr/>
          </a:p>
          <a:p>
            <a:pPr indent="0" lvl="0" marL="0" rtl="0" algn="l">
              <a:lnSpc>
                <a:spcPct val="90000"/>
              </a:lnSpc>
              <a:spcBef>
                <a:spcPts val="1000"/>
              </a:spcBef>
              <a:spcAft>
                <a:spcPts val="0"/>
              </a:spcAft>
              <a:buSzPts val="2400"/>
              <a:buNone/>
            </a:pPr>
            <a:r>
              <a:t/>
            </a:r>
            <a:endParaRPr/>
          </a:p>
          <a:p>
            <a:pPr indent="-354330" lvl="0" marL="342900" rtl="0" algn="l">
              <a:lnSpc>
                <a:spcPct val="90000"/>
              </a:lnSpc>
              <a:spcBef>
                <a:spcPts val="1000"/>
              </a:spcBef>
              <a:spcAft>
                <a:spcPts val="0"/>
              </a:spcAft>
              <a:buSzPts val="2400"/>
              <a:buFont typeface="Noto Sans Symbols"/>
              <a:buChar char="●"/>
            </a:pPr>
            <a:r>
              <a:rPr lang="de-CH">
                <a:solidFill>
                  <a:schemeClr val="accent1"/>
                </a:solidFill>
              </a:rPr>
              <a:t>Explain the achievements of openIMIS in selected countries/regions</a:t>
            </a:r>
            <a:endParaRPr/>
          </a:p>
          <a:p>
            <a:pPr indent="-354330" lvl="0" marL="342900" rtl="0" algn="l">
              <a:lnSpc>
                <a:spcPct val="90000"/>
              </a:lnSpc>
              <a:spcBef>
                <a:spcPts val="1000"/>
              </a:spcBef>
              <a:spcAft>
                <a:spcPts val="0"/>
              </a:spcAft>
              <a:buSzPts val="2400"/>
              <a:buFont typeface="Noto Sans Symbols"/>
              <a:buChar char="●"/>
            </a:pPr>
            <a:r>
              <a:rPr lang="de-CH">
                <a:solidFill>
                  <a:schemeClr val="accent1"/>
                </a:solidFill>
              </a:rPr>
              <a:t>Show diverse use cases (implementation scenarios) that openIMIS can serve: health insurance, employment injury insurance, cash transfer, in-kind transfer etc. </a:t>
            </a:r>
            <a:endParaRPr/>
          </a:p>
          <a:p>
            <a:pPr indent="-354330" lvl="0" marL="342900" rtl="0" algn="l">
              <a:lnSpc>
                <a:spcPct val="90000"/>
              </a:lnSpc>
              <a:spcBef>
                <a:spcPts val="1000"/>
              </a:spcBef>
              <a:spcAft>
                <a:spcPts val="0"/>
              </a:spcAft>
              <a:buSzPts val="2400"/>
              <a:buFont typeface="Noto Sans Symbols"/>
              <a:buChar char="●"/>
            </a:pPr>
            <a:r>
              <a:rPr lang="de-CH">
                <a:solidFill>
                  <a:schemeClr val="accent1"/>
                </a:solidFill>
              </a:rPr>
              <a:t>Compare the processes of implementation in the shown cases </a:t>
            </a:r>
            <a:endParaRPr/>
          </a:p>
          <a:p>
            <a:pPr indent="0" lvl="0" marL="0" rtl="0" algn="l">
              <a:lnSpc>
                <a:spcPct val="90000"/>
              </a:lnSpc>
              <a:spcBef>
                <a:spcPts val="1000"/>
              </a:spcBef>
              <a:spcAft>
                <a:spcPts val="0"/>
              </a:spcAft>
              <a:buSzPts val="2400"/>
              <a:buNone/>
            </a:pPr>
            <a:r>
              <a:rPr lang="de-CH"/>
              <a:t>Duration: approx. 40min </a:t>
            </a:r>
            <a:endParaRPr/>
          </a:p>
          <a:p>
            <a:pPr indent="0" lvl="0" marL="0" rtl="0" algn="l">
              <a:lnSpc>
                <a:spcPct val="90000"/>
              </a:lnSpc>
              <a:spcBef>
                <a:spcPts val="1000"/>
              </a:spcBef>
              <a:spcAft>
                <a:spcPts val="0"/>
              </a:spcAft>
              <a:buSzPts val="2400"/>
              <a:buNone/>
            </a:pPr>
            <a:r>
              <a:t/>
            </a:r>
            <a:endParaRPr/>
          </a:p>
        </p:txBody>
      </p:sp>
      <p:sp>
        <p:nvSpPr>
          <p:cNvPr id="70" name="Google Shape;70;p2"/>
          <p:cNvSpPr txBox="1"/>
          <p:nvPr/>
        </p:nvSpPr>
        <p:spPr>
          <a:xfrm>
            <a:off x="139337" y="6176966"/>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3</a:t>
            </a:r>
            <a:endParaRPr b="0" i="0" sz="3200" u="none" cap="none" strike="noStrike">
              <a:solidFill>
                <a:srgbClr val="EFBC53"/>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p:nvPr/>
        </p:nvSpPr>
        <p:spPr>
          <a:xfrm>
            <a:off x="5988609" y="757864"/>
            <a:ext cx="6090655" cy="578527"/>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Type of scheme</a:t>
            </a:r>
            <a:endParaRPr/>
          </a:p>
        </p:txBody>
      </p:sp>
      <p:sp>
        <p:nvSpPr>
          <p:cNvPr id="236" name="Google Shape;236;p34"/>
          <p:cNvSpPr/>
          <p:nvPr/>
        </p:nvSpPr>
        <p:spPr>
          <a:xfrm>
            <a:off x="5988611" y="1346680"/>
            <a:ext cx="6090655" cy="1507192"/>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Nafa quick: </a:t>
            </a:r>
            <a:r>
              <a:rPr b="0" i="0" lang="de-CH" sz="1400" u="none" cap="none" strike="noStrike">
                <a:solidFill>
                  <a:schemeClr val="dk1"/>
                </a:solidFill>
                <a:latin typeface="Arial"/>
                <a:ea typeface="Arial"/>
                <a:cs typeface="Arial"/>
                <a:sym typeface="Arial"/>
              </a:rPr>
              <a:t>cash transfer scheme as a quick response to COVID-19 crisis</a:t>
            </a:r>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Potential for scale up</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Nafa money: </a:t>
            </a:r>
            <a:r>
              <a:rPr b="0" i="0" lang="de-CH" sz="1400" u="none" cap="none" strike="noStrike">
                <a:solidFill>
                  <a:schemeClr val="dk1"/>
                </a:solidFill>
                <a:latin typeface="Arial"/>
                <a:ea typeface="Arial"/>
                <a:cs typeface="Arial"/>
                <a:sym typeface="Arial"/>
              </a:rPr>
              <a:t> long term </a:t>
            </a:r>
            <a:r>
              <a:rPr b="0" i="1" lang="de-CH" sz="1400" u="none" cap="none" strike="noStrike">
                <a:solidFill>
                  <a:schemeClr val="dk1"/>
                </a:solidFill>
                <a:latin typeface="Arial"/>
                <a:ea typeface="Arial"/>
                <a:cs typeface="Arial"/>
                <a:sym typeface="Arial"/>
              </a:rPr>
              <a:t>cash transfer</a:t>
            </a:r>
            <a:r>
              <a:rPr b="0" i="0" lang="de-CH" sz="1400" u="none" cap="none" strike="noStrike">
                <a:solidFill>
                  <a:schemeClr val="dk1"/>
                </a:solidFill>
                <a:latin typeface="Arial"/>
                <a:ea typeface="Arial"/>
                <a:cs typeface="Arial"/>
                <a:sym typeface="Arial"/>
              </a:rPr>
              <a:t> scheme targeting additional 40% of population over 3 years</a:t>
            </a:r>
            <a:endParaRPr b="0" i="0" sz="1400" u="none" cap="none" strike="noStrike">
              <a:solidFill>
                <a:schemeClr val="dk1"/>
              </a:solidFill>
              <a:latin typeface="Arial"/>
              <a:ea typeface="Arial"/>
              <a:cs typeface="Arial"/>
              <a:sym typeface="Arial"/>
            </a:endParaRPr>
          </a:p>
        </p:txBody>
      </p:sp>
      <p:sp>
        <p:nvSpPr>
          <p:cNvPr id="237" name="Google Shape;237;p34"/>
          <p:cNvSpPr/>
          <p:nvPr/>
        </p:nvSpPr>
        <p:spPr>
          <a:xfrm>
            <a:off x="5988609" y="3429827"/>
            <a:ext cx="6090655" cy="1669432"/>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de-CH" sz="1400" u="none" cap="none" strike="noStrike">
                <a:solidFill>
                  <a:schemeClr val="dk1"/>
                </a:solidFill>
                <a:latin typeface="Arial"/>
                <a:ea typeface="Arial"/>
                <a:cs typeface="Arial"/>
                <a:sym typeface="Arial"/>
              </a:rPr>
              <a:t>National Nutrition Agency</a:t>
            </a:r>
            <a:r>
              <a:rPr b="0" i="0" lang="de-CH" sz="1400" u="none" cap="none" strike="noStrike">
                <a:solidFill>
                  <a:schemeClr val="dk1"/>
                </a:solidFill>
                <a:latin typeface="Arial"/>
                <a:ea typeface="Arial"/>
                <a:cs typeface="Arial"/>
                <a:sym typeface="Arial"/>
              </a:rPr>
              <a:t> (NaNA)</a:t>
            </a:r>
            <a:endParaRPr/>
          </a:p>
          <a:p>
            <a:pPr indent="0" lvl="0" marL="0" marR="0" rtl="0" algn="l">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Together with Department of Community Development, Ministry of Lands and Regional Government &amp; </a:t>
            </a:r>
            <a:br>
              <a:rPr b="0" i="0" lang="de-CH" sz="1400" u="none" cap="none" strike="noStrike">
                <a:solidFill>
                  <a:schemeClr val="dk1"/>
                </a:solidFill>
                <a:latin typeface="Arial"/>
                <a:ea typeface="Arial"/>
                <a:cs typeface="Arial"/>
                <a:sym typeface="Arial"/>
              </a:rPr>
            </a:br>
            <a:r>
              <a:rPr b="0" i="0" lang="de-CH" sz="1400" u="none" cap="none" strike="noStrike">
                <a:solidFill>
                  <a:schemeClr val="dk1"/>
                </a:solidFill>
                <a:latin typeface="Arial"/>
                <a:ea typeface="Arial"/>
                <a:cs typeface="Arial"/>
                <a:sym typeface="Arial"/>
              </a:rPr>
              <a:t>Department for Social Welfare of the Ministry of Women, Children and Social Welfare</a:t>
            </a:r>
            <a:endParaRPr b="0" i="0" sz="1400" u="none" cap="none" strike="noStrike">
              <a:solidFill>
                <a:schemeClr val="dk1"/>
              </a:solidFill>
              <a:latin typeface="Arial"/>
              <a:ea typeface="Arial"/>
              <a:cs typeface="Arial"/>
              <a:sym typeface="Arial"/>
            </a:endParaRPr>
          </a:p>
        </p:txBody>
      </p:sp>
      <p:sp>
        <p:nvSpPr>
          <p:cNvPr id="238" name="Google Shape;238;p34"/>
          <p:cNvSpPr/>
          <p:nvPr/>
        </p:nvSpPr>
        <p:spPr>
          <a:xfrm>
            <a:off x="126738" y="1364793"/>
            <a:ext cx="5646514" cy="1680777"/>
          </a:xfrm>
          <a:prstGeom prst="roundRect">
            <a:avLst>
              <a:gd fmla="val 0" name="adj"/>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de-CH" sz="1400" u="none" cap="none" strike="noStrike">
                <a:solidFill>
                  <a:schemeClr val="dk1"/>
                </a:solidFill>
                <a:latin typeface="Arial"/>
                <a:ea typeface="Arial"/>
                <a:cs typeface="Arial"/>
                <a:sym typeface="Arial"/>
              </a:rPr>
              <a:t>Beneficiaries:</a:t>
            </a:r>
            <a:r>
              <a:rPr b="0" i="0" lang="de-CH" sz="1400" u="none" cap="none" strike="noStrike">
                <a:solidFill>
                  <a:schemeClr val="dk1"/>
                </a:solidFill>
                <a:latin typeface="Arial"/>
                <a:ea typeface="Arial"/>
                <a:cs typeface="Arial"/>
                <a:sym typeface="Arial"/>
              </a:rPr>
              <a:t> Cash transferred to </a:t>
            </a:r>
            <a:r>
              <a:rPr b="1" i="0" lang="de-CH" sz="1400" u="none" cap="none" strike="noStrike">
                <a:solidFill>
                  <a:schemeClr val="dk1"/>
                </a:solidFill>
                <a:latin typeface="Arial"/>
                <a:ea typeface="Arial"/>
                <a:cs typeface="Arial"/>
                <a:sym typeface="Arial"/>
              </a:rPr>
              <a:t>83.000 households</a:t>
            </a:r>
            <a:r>
              <a:rPr b="0" i="0" lang="de-CH" sz="1400" u="none" cap="none" strike="noStrike">
                <a:solidFill>
                  <a:schemeClr val="dk1"/>
                </a:solidFill>
                <a:latin typeface="Arial"/>
                <a:ea typeface="Arial"/>
                <a:cs typeface="Arial"/>
                <a:sym typeface="Arial"/>
              </a:rPr>
              <a:t> in 30 of the poorest districts, </a:t>
            </a:r>
            <a:r>
              <a:rPr b="1" i="0" lang="de-CH" sz="1400" u="none" cap="none" strike="noStrike">
                <a:solidFill>
                  <a:schemeClr val="dk1"/>
                </a:solidFill>
                <a:latin typeface="Arial"/>
                <a:ea typeface="Arial"/>
                <a:cs typeface="Arial"/>
                <a:sym typeface="Arial"/>
              </a:rPr>
              <a:t>with 6-8 members per household</a:t>
            </a:r>
            <a:r>
              <a:rPr b="0" i="0" lang="de-CH" sz="1400" u="none" cap="none" strike="noStrike">
                <a:solidFill>
                  <a:schemeClr val="dk1"/>
                </a:solidFill>
                <a:latin typeface="Arial"/>
                <a:ea typeface="Arial"/>
                <a:cs typeface="Arial"/>
                <a:sym typeface="Arial"/>
              </a:rPr>
              <a:t> (30% of Gambian population)</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IT system, based on openIMIS, was </a:t>
            </a:r>
            <a:r>
              <a:rPr b="1" i="0" lang="de-CH" sz="1400" u="none" cap="none" strike="noStrike">
                <a:solidFill>
                  <a:schemeClr val="dk1"/>
                </a:solidFill>
                <a:latin typeface="Arial"/>
                <a:ea typeface="Arial"/>
                <a:cs typeface="Arial"/>
                <a:sym typeface="Arial"/>
              </a:rPr>
              <a:t>ready to deploy in 4 weeks</a:t>
            </a:r>
            <a:r>
              <a:rPr b="0" i="0" lang="de-CH" sz="1400" u="none" cap="none" strike="noStrike">
                <a:solidFill>
                  <a:schemeClr val="dk1"/>
                </a:solidFill>
                <a:latin typeface="Arial"/>
                <a:ea typeface="Arial"/>
                <a:cs typeface="Arial"/>
                <a:sym typeface="Arial"/>
              </a:rPr>
              <a:t> of scheme finalisation as COVID-19 response mechanism.</a:t>
            </a:r>
            <a:endParaRPr b="0" i="0" sz="1400" u="none" cap="none" strike="noStrike">
              <a:solidFill>
                <a:schemeClr val="dk1"/>
              </a:solidFill>
              <a:latin typeface="Arial"/>
              <a:ea typeface="Arial"/>
              <a:cs typeface="Arial"/>
              <a:sym typeface="Arial"/>
            </a:endParaRPr>
          </a:p>
        </p:txBody>
      </p:sp>
      <p:sp>
        <p:nvSpPr>
          <p:cNvPr id="239" name="Google Shape;239;p34"/>
          <p:cNvSpPr/>
          <p:nvPr/>
        </p:nvSpPr>
        <p:spPr>
          <a:xfrm>
            <a:off x="5988608" y="2915070"/>
            <a:ext cx="6090655" cy="504204"/>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Operator</a:t>
            </a:r>
            <a:endParaRPr b="0" i="0" sz="1400" u="none" cap="none" strike="noStrike">
              <a:solidFill>
                <a:schemeClr val="dk1"/>
              </a:solidFill>
              <a:latin typeface="Arial"/>
              <a:ea typeface="Arial"/>
              <a:cs typeface="Arial"/>
              <a:sym typeface="Arial"/>
            </a:endParaRPr>
          </a:p>
        </p:txBody>
      </p:sp>
      <p:sp>
        <p:nvSpPr>
          <p:cNvPr id="240" name="Google Shape;240;p34"/>
          <p:cNvSpPr/>
          <p:nvPr/>
        </p:nvSpPr>
        <p:spPr>
          <a:xfrm>
            <a:off x="2113587" y="140091"/>
            <a:ext cx="8267853" cy="504605"/>
          </a:xfrm>
          <a:prstGeom prst="roundRect">
            <a:avLst>
              <a:gd fmla="val 16667" name="adj"/>
            </a:avLst>
          </a:prstGeom>
          <a:solidFill>
            <a:srgbClr val="B2D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2000" u="none" cap="none" strike="noStrike">
                <a:solidFill>
                  <a:schemeClr val="dk1"/>
                </a:solidFill>
                <a:latin typeface="Arial"/>
                <a:ea typeface="Arial"/>
                <a:cs typeface="Arial"/>
                <a:sym typeface="Arial"/>
              </a:rPr>
              <a:t>openIMIS Implementation </a:t>
            </a:r>
            <a:r>
              <a:rPr b="1" i="0" lang="de-CH" sz="2800" u="none" cap="none" strike="noStrike">
                <a:solidFill>
                  <a:srgbClr val="006374"/>
                </a:solidFill>
                <a:latin typeface="Arial"/>
                <a:ea typeface="Arial"/>
                <a:cs typeface="Arial"/>
                <a:sym typeface="Arial"/>
              </a:rPr>
              <a:t>The</a:t>
            </a:r>
            <a:r>
              <a:rPr b="1" i="0" lang="de-CH" sz="2000" u="none" cap="none" strike="noStrike">
                <a:solidFill>
                  <a:srgbClr val="006374"/>
                </a:solidFill>
                <a:latin typeface="Arial"/>
                <a:ea typeface="Arial"/>
                <a:cs typeface="Arial"/>
                <a:sym typeface="Arial"/>
              </a:rPr>
              <a:t> </a:t>
            </a:r>
            <a:r>
              <a:rPr b="1" i="0" lang="de-CH" sz="2800" u="none" cap="none" strike="noStrike">
                <a:solidFill>
                  <a:srgbClr val="006374"/>
                </a:solidFill>
                <a:latin typeface="Arial"/>
                <a:ea typeface="Arial"/>
                <a:cs typeface="Arial"/>
                <a:sym typeface="Arial"/>
              </a:rPr>
              <a:t>Gambia</a:t>
            </a:r>
            <a:endParaRPr b="1" i="0" sz="2800" u="none" cap="none" strike="noStrike">
              <a:solidFill>
                <a:srgbClr val="006374"/>
              </a:solidFill>
              <a:latin typeface="Arial"/>
              <a:ea typeface="Arial"/>
              <a:cs typeface="Arial"/>
              <a:sym typeface="Arial"/>
            </a:endParaRPr>
          </a:p>
        </p:txBody>
      </p:sp>
      <p:sp>
        <p:nvSpPr>
          <p:cNvPr id="241" name="Google Shape;241;p34"/>
          <p:cNvSpPr/>
          <p:nvPr/>
        </p:nvSpPr>
        <p:spPr>
          <a:xfrm>
            <a:off x="126738" y="782355"/>
            <a:ext cx="5656952" cy="573529"/>
          </a:xfrm>
          <a:prstGeom prst="roundRect">
            <a:avLst>
              <a:gd fmla="val 0" name="adj"/>
            </a:avLst>
          </a:prstGeom>
          <a:solidFill>
            <a:schemeClr val="accent4"/>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de-CH" sz="1400" u="none" cap="none" strike="noStrike">
                <a:solidFill>
                  <a:schemeClr val="lt1"/>
                </a:solidFill>
                <a:latin typeface="Arial"/>
                <a:ea typeface="Arial"/>
                <a:cs typeface="Arial"/>
                <a:sym typeface="Arial"/>
              </a:rPr>
              <a:t>Impact</a:t>
            </a:r>
            <a:endParaRPr b="1" i="0" sz="1400" u="none" cap="none" strike="noStrike">
              <a:solidFill>
                <a:schemeClr val="lt1"/>
              </a:solidFill>
              <a:latin typeface="Arial"/>
              <a:ea typeface="Arial"/>
              <a:cs typeface="Arial"/>
              <a:sym typeface="Arial"/>
            </a:endParaRPr>
          </a:p>
        </p:txBody>
      </p:sp>
      <p:pic>
        <p:nvPicPr>
          <p:cNvPr id="242" name="Google Shape;242;p34"/>
          <p:cNvPicPr preferRelativeResize="0"/>
          <p:nvPr/>
        </p:nvPicPr>
        <p:blipFill rotWithShape="1">
          <a:blip r:embed="rId3">
            <a:alphaModFix/>
          </a:blip>
          <a:srcRect b="0" l="0" r="0" t="0"/>
          <a:stretch/>
        </p:blipFill>
        <p:spPr>
          <a:xfrm>
            <a:off x="10604589" y="138974"/>
            <a:ext cx="1293587" cy="510310"/>
          </a:xfrm>
          <a:prstGeom prst="rect">
            <a:avLst/>
          </a:prstGeom>
          <a:noFill/>
          <a:ln>
            <a:noFill/>
          </a:ln>
        </p:spPr>
      </p:pic>
      <p:sp>
        <p:nvSpPr>
          <p:cNvPr id="243" name="Google Shape;243;p34"/>
          <p:cNvSpPr/>
          <p:nvPr/>
        </p:nvSpPr>
        <p:spPr>
          <a:xfrm>
            <a:off x="5988608" y="5668989"/>
            <a:ext cx="6090655" cy="894295"/>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de-CH" sz="1400" u="none" cap="none" strike="noStrike">
                <a:solidFill>
                  <a:schemeClr val="dk1"/>
                </a:solidFill>
                <a:latin typeface="Arial"/>
                <a:ea typeface="Arial"/>
                <a:cs typeface="Arial"/>
                <a:sym typeface="Arial"/>
              </a:rPr>
              <a:t>‘Nafa quick’			         </a:t>
            </a:r>
            <a:r>
              <a:rPr b="0" i="0" lang="de-CH" sz="1400" u="none" cap="none" strike="noStrike">
                <a:solidFill>
                  <a:schemeClr val="dk1"/>
                </a:solidFill>
                <a:latin typeface="Arial"/>
                <a:ea typeface="Arial"/>
                <a:cs typeface="Arial"/>
                <a:sym typeface="Arial"/>
              </a:rPr>
              <a:t>30%</a:t>
            </a:r>
            <a:endParaRPr/>
          </a:p>
          <a:p>
            <a:pPr indent="0" lvl="0" marL="0" marR="0" rtl="0" algn="l">
              <a:lnSpc>
                <a:spcPct val="100000"/>
              </a:lnSpc>
              <a:spcBef>
                <a:spcPts val="0"/>
              </a:spcBef>
              <a:spcAft>
                <a:spcPts val="0"/>
              </a:spcAft>
              <a:buNone/>
            </a:pPr>
            <a:r>
              <a:t/>
            </a:r>
            <a:endParaRPr b="1" i="0" sz="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de-CH" sz="1400" u="none" cap="none" strike="noStrike">
                <a:solidFill>
                  <a:schemeClr val="dk1"/>
                </a:solidFill>
                <a:latin typeface="Arial"/>
                <a:ea typeface="Arial"/>
                <a:cs typeface="Arial"/>
                <a:sym typeface="Arial"/>
              </a:rPr>
              <a:t>‘Nafa money’			         </a:t>
            </a:r>
            <a:r>
              <a:rPr b="1" i="0" lang="de-CH" sz="1400" u="none" cap="none" strike="noStrike">
                <a:solidFill>
                  <a:srgbClr val="7F7F7F"/>
                </a:solidFill>
                <a:latin typeface="Arial"/>
                <a:ea typeface="Arial"/>
                <a:cs typeface="Arial"/>
                <a:sym typeface="Arial"/>
              </a:rPr>
              <a:t>+</a:t>
            </a:r>
            <a:r>
              <a:rPr b="0" i="0" lang="de-CH" sz="1400" u="none" cap="none" strike="noStrike">
                <a:solidFill>
                  <a:srgbClr val="7F7F7F"/>
                </a:solidFill>
                <a:latin typeface="Arial"/>
                <a:ea typeface="Arial"/>
                <a:cs typeface="Arial"/>
                <a:sym typeface="Arial"/>
              </a:rPr>
              <a:t>40% </a:t>
            </a:r>
            <a:r>
              <a:rPr b="0" i="0" lang="de-CH" sz="1200" u="none" cap="none" strike="noStrike">
                <a:solidFill>
                  <a:srgbClr val="7F7F7F"/>
                </a:solidFill>
                <a:latin typeface="Arial"/>
                <a:ea typeface="Arial"/>
                <a:cs typeface="Arial"/>
                <a:sym typeface="Arial"/>
              </a:rPr>
              <a:t>planned</a:t>
            </a:r>
            <a:endParaRPr b="0" i="0" sz="1400" u="none" cap="none" strike="noStrike">
              <a:solidFill>
                <a:srgbClr val="7F7F7F"/>
              </a:solidFill>
              <a:latin typeface="Arial"/>
              <a:ea typeface="Arial"/>
              <a:cs typeface="Arial"/>
              <a:sym typeface="Arial"/>
            </a:endParaRPr>
          </a:p>
        </p:txBody>
      </p:sp>
      <p:sp>
        <p:nvSpPr>
          <p:cNvPr id="244" name="Google Shape;244;p34"/>
          <p:cNvSpPr/>
          <p:nvPr/>
        </p:nvSpPr>
        <p:spPr>
          <a:xfrm>
            <a:off x="5988608" y="5160029"/>
            <a:ext cx="6090655" cy="504204"/>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Population coverage</a:t>
            </a:r>
            <a:endParaRPr b="0" i="0" sz="1400" u="none" cap="none" strike="noStrike">
              <a:solidFill>
                <a:schemeClr val="dk1"/>
              </a:solidFill>
              <a:latin typeface="Arial"/>
              <a:ea typeface="Arial"/>
              <a:cs typeface="Arial"/>
              <a:sym typeface="Arial"/>
            </a:endParaRPr>
          </a:p>
        </p:txBody>
      </p:sp>
      <p:sp>
        <p:nvSpPr>
          <p:cNvPr id="245" name="Google Shape;245;p34"/>
          <p:cNvSpPr/>
          <p:nvPr/>
        </p:nvSpPr>
        <p:spPr>
          <a:xfrm>
            <a:off x="7423734" y="5777868"/>
            <a:ext cx="317108" cy="272418"/>
          </a:xfrm>
          <a:prstGeom prst="parallelogram">
            <a:avLst>
              <a:gd fmla="val 25000" name="adj"/>
            </a:avLst>
          </a:prstGeom>
          <a:solidFill>
            <a:srgbClr val="34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6" name="Google Shape;246;p34"/>
          <p:cNvSpPr/>
          <p:nvPr/>
        </p:nvSpPr>
        <p:spPr>
          <a:xfrm>
            <a:off x="7692582" y="5777868"/>
            <a:ext cx="317108" cy="272418"/>
          </a:xfrm>
          <a:prstGeom prst="parallelogram">
            <a:avLst>
              <a:gd fmla="val 25000" name="adj"/>
            </a:avLst>
          </a:prstGeom>
          <a:solidFill>
            <a:srgbClr val="34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7" name="Google Shape;247;p34"/>
          <p:cNvSpPr/>
          <p:nvPr/>
        </p:nvSpPr>
        <p:spPr>
          <a:xfrm>
            <a:off x="7962065" y="5777868"/>
            <a:ext cx="317108" cy="272418"/>
          </a:xfrm>
          <a:prstGeom prst="parallelogram">
            <a:avLst>
              <a:gd fmla="val 25000" name="adj"/>
            </a:avLst>
          </a:prstGeom>
          <a:solidFill>
            <a:srgbClr val="3481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8" name="Google Shape;248;p34"/>
          <p:cNvSpPr/>
          <p:nvPr/>
        </p:nvSpPr>
        <p:spPr>
          <a:xfrm>
            <a:off x="8231548" y="577786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9" name="Google Shape;249;p34"/>
          <p:cNvSpPr/>
          <p:nvPr/>
        </p:nvSpPr>
        <p:spPr>
          <a:xfrm>
            <a:off x="8497511" y="577786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0" name="Google Shape;250;p34"/>
          <p:cNvSpPr/>
          <p:nvPr/>
        </p:nvSpPr>
        <p:spPr>
          <a:xfrm>
            <a:off x="8763184" y="577786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1" name="Google Shape;251;p34"/>
          <p:cNvSpPr/>
          <p:nvPr/>
        </p:nvSpPr>
        <p:spPr>
          <a:xfrm>
            <a:off x="9032322" y="577786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p34"/>
          <p:cNvSpPr/>
          <p:nvPr/>
        </p:nvSpPr>
        <p:spPr>
          <a:xfrm>
            <a:off x="9301460" y="577786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34"/>
          <p:cNvSpPr/>
          <p:nvPr/>
        </p:nvSpPr>
        <p:spPr>
          <a:xfrm>
            <a:off x="9570598" y="577786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4" name="Google Shape;254;p34"/>
          <p:cNvSpPr/>
          <p:nvPr/>
        </p:nvSpPr>
        <p:spPr>
          <a:xfrm>
            <a:off x="9836561" y="577786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34"/>
          <p:cNvSpPr/>
          <p:nvPr/>
        </p:nvSpPr>
        <p:spPr>
          <a:xfrm>
            <a:off x="7423734" y="6123308"/>
            <a:ext cx="317108" cy="272418"/>
          </a:xfrm>
          <a:prstGeom prst="parallelogram">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6" name="Google Shape;256;p34"/>
          <p:cNvSpPr/>
          <p:nvPr/>
        </p:nvSpPr>
        <p:spPr>
          <a:xfrm>
            <a:off x="7692582" y="6123308"/>
            <a:ext cx="317108" cy="272418"/>
          </a:xfrm>
          <a:prstGeom prst="parallelogram">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7" name="Google Shape;257;p34"/>
          <p:cNvSpPr/>
          <p:nvPr/>
        </p:nvSpPr>
        <p:spPr>
          <a:xfrm>
            <a:off x="7962065" y="6123308"/>
            <a:ext cx="317108" cy="272418"/>
          </a:xfrm>
          <a:prstGeom prst="parallelogram">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8" name="Google Shape;258;p34"/>
          <p:cNvSpPr/>
          <p:nvPr/>
        </p:nvSpPr>
        <p:spPr>
          <a:xfrm>
            <a:off x="8227738" y="6123308"/>
            <a:ext cx="317108" cy="272418"/>
          </a:xfrm>
          <a:prstGeom prst="parallelogram">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9" name="Google Shape;259;p34"/>
          <p:cNvSpPr/>
          <p:nvPr/>
        </p:nvSpPr>
        <p:spPr>
          <a:xfrm>
            <a:off x="8494336" y="6123308"/>
            <a:ext cx="317108" cy="272418"/>
          </a:xfrm>
          <a:prstGeom prst="parallelogram">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 name="Google Shape;260;p34"/>
          <p:cNvSpPr/>
          <p:nvPr/>
        </p:nvSpPr>
        <p:spPr>
          <a:xfrm>
            <a:off x="8769127" y="6123308"/>
            <a:ext cx="317108" cy="272418"/>
          </a:xfrm>
          <a:prstGeom prst="parallelogram">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1" name="Google Shape;261;p34"/>
          <p:cNvSpPr/>
          <p:nvPr/>
        </p:nvSpPr>
        <p:spPr>
          <a:xfrm>
            <a:off x="9032322" y="6123308"/>
            <a:ext cx="317108" cy="272418"/>
          </a:xfrm>
          <a:prstGeom prst="parallelogram">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34"/>
          <p:cNvSpPr/>
          <p:nvPr/>
        </p:nvSpPr>
        <p:spPr>
          <a:xfrm>
            <a:off x="9301460" y="612330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34"/>
          <p:cNvSpPr/>
          <p:nvPr/>
        </p:nvSpPr>
        <p:spPr>
          <a:xfrm>
            <a:off x="9569963" y="612330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34"/>
          <p:cNvSpPr/>
          <p:nvPr/>
        </p:nvSpPr>
        <p:spPr>
          <a:xfrm>
            <a:off x="9835926" y="6123308"/>
            <a:ext cx="317108" cy="272418"/>
          </a:xfrm>
          <a:prstGeom prst="parallelogram">
            <a:avLst>
              <a:gd fmla="val 25000" name="adj"/>
            </a:avLst>
          </a:prstGeom>
          <a:solidFill>
            <a:srgbClr val="FFE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34"/>
          <p:cNvSpPr/>
          <p:nvPr/>
        </p:nvSpPr>
        <p:spPr>
          <a:xfrm>
            <a:off x="10664929" y="5777868"/>
            <a:ext cx="135037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CH" sz="1200" u="none" cap="none" strike="noStrike">
                <a:solidFill>
                  <a:srgbClr val="000000"/>
                </a:solidFill>
                <a:latin typeface="Arial"/>
                <a:ea typeface="Arial"/>
                <a:cs typeface="Arial"/>
                <a:sym typeface="Arial"/>
              </a:rPr>
              <a:t>of the overall </a:t>
            </a:r>
            <a:endParaRPr/>
          </a:p>
          <a:p>
            <a:pPr indent="0" lvl="0" marL="0" marR="0" rtl="0" algn="l">
              <a:lnSpc>
                <a:spcPct val="100000"/>
              </a:lnSpc>
              <a:spcBef>
                <a:spcPts val="0"/>
              </a:spcBef>
              <a:spcAft>
                <a:spcPts val="0"/>
              </a:spcAft>
              <a:buNone/>
            </a:pPr>
            <a:r>
              <a:rPr b="0" i="0" lang="de-CH" sz="1200" u="none" cap="none" strike="noStrike">
                <a:solidFill>
                  <a:srgbClr val="000000"/>
                </a:solidFill>
                <a:latin typeface="Arial"/>
                <a:ea typeface="Arial"/>
                <a:cs typeface="Arial"/>
                <a:sym typeface="Arial"/>
              </a:rPr>
              <a:t>Population (2 Mio)</a:t>
            </a:r>
            <a:endParaRPr b="0" i="0" sz="1200" u="none" cap="none" strike="noStrike">
              <a:solidFill>
                <a:srgbClr val="000000"/>
              </a:solidFill>
              <a:latin typeface="Arial"/>
              <a:ea typeface="Arial"/>
              <a:cs typeface="Arial"/>
              <a:sym typeface="Arial"/>
            </a:endParaRPr>
          </a:p>
        </p:txBody>
      </p:sp>
      <p:sp>
        <p:nvSpPr>
          <p:cNvPr id="266" name="Google Shape;266;p34"/>
          <p:cNvSpPr/>
          <p:nvPr/>
        </p:nvSpPr>
        <p:spPr>
          <a:xfrm>
            <a:off x="135615" y="3626357"/>
            <a:ext cx="5645317" cy="1255856"/>
          </a:xfrm>
          <a:prstGeom prst="roundRect">
            <a:avLst>
              <a:gd fmla="val 0" name="adj"/>
            </a:avLst>
          </a:prstGeom>
          <a:no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First openIMIS implementation in social protection systems other than health</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CH" sz="1400" u="none" cap="none" strike="noStrike">
                <a:solidFill>
                  <a:schemeClr val="dk1"/>
                </a:solidFill>
                <a:latin typeface="Arial"/>
                <a:ea typeface="Arial"/>
                <a:cs typeface="Arial"/>
                <a:sym typeface="Arial"/>
              </a:rPr>
              <a:t>Demand driven: ideation and initiation of openIMIS use from 2M Corp. </a:t>
            </a:r>
            <a:endParaRPr/>
          </a:p>
        </p:txBody>
      </p:sp>
      <p:sp>
        <p:nvSpPr>
          <p:cNvPr id="267" name="Google Shape;267;p34"/>
          <p:cNvSpPr/>
          <p:nvPr/>
        </p:nvSpPr>
        <p:spPr>
          <a:xfrm>
            <a:off x="132543" y="3063748"/>
            <a:ext cx="5645497" cy="553699"/>
          </a:xfrm>
          <a:prstGeom prst="roundRect">
            <a:avLst>
              <a:gd fmla="val 0" name="adj"/>
            </a:avLst>
          </a:prstGeom>
          <a:solidFill>
            <a:srgbClr val="B2D0D5"/>
          </a:solidFill>
          <a:ln cap="flat" cmpd="sng" w="25400">
            <a:solidFill>
              <a:srgbClr val="B2D0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dk1"/>
                </a:solidFill>
                <a:latin typeface="Arial"/>
                <a:ea typeface="Arial"/>
                <a:cs typeface="Arial"/>
                <a:sym typeface="Arial"/>
              </a:rPr>
              <a:t>Special aspects of implementation</a:t>
            </a:r>
            <a:endParaRPr b="0" i="0" sz="1400" u="none" cap="none" strike="noStrike">
              <a:solidFill>
                <a:schemeClr val="dk1"/>
              </a:solidFill>
              <a:latin typeface="Arial"/>
              <a:ea typeface="Arial"/>
              <a:cs typeface="Arial"/>
              <a:sym typeface="Arial"/>
            </a:endParaRPr>
          </a:p>
        </p:txBody>
      </p:sp>
      <p:pic>
        <p:nvPicPr>
          <p:cNvPr id="268" name="Google Shape;268;p34"/>
          <p:cNvPicPr preferRelativeResize="0"/>
          <p:nvPr/>
        </p:nvPicPr>
        <p:blipFill rotWithShape="1">
          <a:blip r:embed="rId4">
            <a:alphaModFix/>
          </a:blip>
          <a:srcRect b="0" l="0" r="0" t="0"/>
          <a:stretch/>
        </p:blipFill>
        <p:spPr>
          <a:xfrm>
            <a:off x="2984810" y="4900390"/>
            <a:ext cx="2765750" cy="1773966"/>
          </a:xfrm>
          <a:prstGeom prst="rect">
            <a:avLst/>
          </a:prstGeom>
          <a:noFill/>
          <a:ln>
            <a:noFill/>
          </a:ln>
        </p:spPr>
      </p:pic>
      <p:pic>
        <p:nvPicPr>
          <p:cNvPr id="269" name="Google Shape;269;p34"/>
          <p:cNvPicPr preferRelativeResize="0"/>
          <p:nvPr/>
        </p:nvPicPr>
        <p:blipFill rotWithShape="1">
          <a:blip r:embed="rId5">
            <a:alphaModFix/>
          </a:blip>
          <a:srcRect b="0" l="0" r="0" t="0"/>
          <a:stretch/>
        </p:blipFill>
        <p:spPr>
          <a:xfrm>
            <a:off x="1492072" y="5164122"/>
            <a:ext cx="1249680" cy="12542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0"/>
          <p:cNvSpPr/>
          <p:nvPr/>
        </p:nvSpPr>
        <p:spPr>
          <a:xfrm>
            <a:off x="0" y="0"/>
            <a:ext cx="12192000" cy="6858000"/>
          </a:xfrm>
          <a:prstGeom prst="rect">
            <a:avLst/>
          </a:prstGeom>
          <a:solidFill>
            <a:schemeClr val="accent1">
              <a:alpha val="1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0"/>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Arial"/>
              <a:buNone/>
            </a:pPr>
            <a:r>
              <a:rPr lang="de-CH">
                <a:solidFill>
                  <a:schemeClr val="accent5"/>
                </a:solidFill>
              </a:rPr>
              <a:t>Quizz</a:t>
            </a:r>
            <a:endParaRPr>
              <a:solidFill>
                <a:schemeClr val="accent5"/>
              </a:solidFill>
            </a:endParaRPr>
          </a:p>
        </p:txBody>
      </p:sp>
      <p:sp>
        <p:nvSpPr>
          <p:cNvPr id="276" name="Google Shape;276;p10"/>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2400"/>
              <a:buFont typeface="Arial"/>
              <a:buAutoNum type="arabicParenR"/>
            </a:pPr>
            <a:r>
              <a:rPr lang="de-CH"/>
              <a:t>Match the country to the type of scheme </a:t>
            </a:r>
            <a:endParaRPr/>
          </a:p>
        </p:txBody>
      </p:sp>
      <p:sp>
        <p:nvSpPr>
          <p:cNvPr id="277" name="Google Shape;277;p10"/>
          <p:cNvSpPr txBox="1"/>
          <p:nvPr/>
        </p:nvSpPr>
        <p:spPr>
          <a:xfrm>
            <a:off x="139337" y="6131435"/>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3</a:t>
            </a:r>
            <a:endParaRPr b="0" i="0" sz="3200" u="none" cap="none" strike="noStrike">
              <a:solidFill>
                <a:srgbClr val="EFBC53"/>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1"/>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Outlook on Module 4 </a:t>
            </a:r>
            <a:endParaRPr/>
          </a:p>
        </p:txBody>
      </p:sp>
      <p:sp>
        <p:nvSpPr>
          <p:cNvPr id="283" name="Google Shape;283;p11"/>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Font typeface="Arial"/>
              <a:buChar char="•"/>
            </a:pPr>
            <a:r>
              <a:rPr lang="de-CH"/>
              <a:t>Description of how openIMIS is sustainable</a:t>
            </a:r>
            <a:endParaRPr/>
          </a:p>
          <a:p>
            <a:pPr indent="-342900" lvl="0" marL="342900" rtl="0" algn="l">
              <a:lnSpc>
                <a:spcPct val="90000"/>
              </a:lnSpc>
              <a:spcBef>
                <a:spcPts val="1000"/>
              </a:spcBef>
              <a:spcAft>
                <a:spcPts val="0"/>
              </a:spcAft>
              <a:buSzPts val="2400"/>
              <a:buFont typeface="Arial"/>
              <a:buChar char="•"/>
            </a:pPr>
            <a:r>
              <a:rPr lang="de-CH"/>
              <a:t>Presentation of the openIMIS Community</a:t>
            </a:r>
            <a:endParaRPr/>
          </a:p>
          <a:p>
            <a:pPr indent="-342900" lvl="0" marL="342900" rtl="0" algn="l">
              <a:lnSpc>
                <a:spcPct val="90000"/>
              </a:lnSpc>
              <a:spcBef>
                <a:spcPts val="1000"/>
              </a:spcBef>
              <a:spcAft>
                <a:spcPts val="0"/>
              </a:spcAft>
              <a:buSzPts val="2400"/>
              <a:buFont typeface="Arial"/>
              <a:buChar char="•"/>
            </a:pPr>
            <a:r>
              <a:rPr lang="de-CH"/>
              <a:t>Long-term goals of the Initiative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Arial"/>
              <a:buNone/>
            </a:pPr>
            <a:r>
              <a:rPr lang="de-CH">
                <a:solidFill>
                  <a:schemeClr val="accent2"/>
                </a:solidFill>
              </a:rPr>
              <a:t>Further Learning Resources</a:t>
            </a:r>
            <a:endParaRPr>
              <a:solidFill>
                <a:schemeClr val="accent2"/>
              </a:solidFill>
            </a:endParaRPr>
          </a:p>
        </p:txBody>
      </p:sp>
      <p:sp>
        <p:nvSpPr>
          <p:cNvPr id="289" name="Google Shape;289;p35"/>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SzPts val="2400"/>
              <a:buFont typeface="Arial"/>
              <a:buChar char="•"/>
            </a:pPr>
            <a:r>
              <a:rPr lang="de-CH"/>
              <a:t>AeHIN Hour Webinar «openIMIS: An Implementation Experience in Nepal»: </a:t>
            </a:r>
            <a:r>
              <a:rPr lang="de-CH" u="sng">
                <a:solidFill>
                  <a:schemeClr val="hlink"/>
                </a:solidFill>
                <a:hlinkClick r:id="rId3"/>
              </a:rPr>
              <a:t>https://www.youtube.com/watch?v=S5j9YJDftCA</a:t>
            </a:r>
            <a:r>
              <a:rPr lang="de-CH"/>
              <a:t> </a:t>
            </a:r>
            <a:endParaRPr/>
          </a:p>
          <a:p>
            <a:pPr indent="-342900" lvl="0" marL="342900" rtl="0" algn="l">
              <a:lnSpc>
                <a:spcPct val="90000"/>
              </a:lnSpc>
              <a:spcBef>
                <a:spcPts val="1000"/>
              </a:spcBef>
              <a:spcAft>
                <a:spcPts val="0"/>
              </a:spcAft>
              <a:buSzPts val="2400"/>
              <a:buFont typeface="Arial"/>
              <a:buChar char="•"/>
            </a:pPr>
            <a:r>
              <a:rPr lang="de-CH"/>
              <a:t>AeHIN Hour Webinar «Implementation of CHF IMIS Tanzania»: </a:t>
            </a:r>
            <a:r>
              <a:rPr lang="de-CH" u="sng">
                <a:solidFill>
                  <a:schemeClr val="hlink"/>
                </a:solidFill>
                <a:hlinkClick r:id="rId4"/>
              </a:rPr>
              <a:t>https://www.youtube.com/watch?v=qiHgYYtt6IU&amp;t=1019s</a:t>
            </a:r>
            <a:r>
              <a:rPr lang="de-CH"/>
              <a:t> </a:t>
            </a:r>
            <a:endParaRPr/>
          </a:p>
          <a:p>
            <a:pPr indent="-342900" lvl="0" marL="342900" rtl="0" algn="l">
              <a:lnSpc>
                <a:spcPct val="90000"/>
              </a:lnSpc>
              <a:spcBef>
                <a:spcPts val="1000"/>
              </a:spcBef>
              <a:spcAft>
                <a:spcPts val="0"/>
              </a:spcAft>
              <a:buSzPts val="2400"/>
              <a:buFont typeface="Arial"/>
              <a:buChar char="•"/>
            </a:pPr>
            <a:r>
              <a:rPr lang="de-CH"/>
              <a:t>BMZ article &amp; podcast on openIMIS Implementation in the Gambia: </a:t>
            </a:r>
            <a:r>
              <a:rPr lang="de-CH" u="sng">
                <a:solidFill>
                  <a:schemeClr val="hlink"/>
                </a:solidFill>
                <a:hlinkClick r:id="rId5"/>
              </a:rPr>
              <a:t>https://health.bmz.de/stories/openimis-brings-digital-social-benefits-to-the-gambia/</a:t>
            </a:r>
            <a:r>
              <a:rPr lang="de-CH"/>
              <a:t> </a:t>
            </a:r>
            <a:endParaRPr/>
          </a:p>
          <a:p>
            <a:pPr indent="-304800" lvl="0" marL="342900" rtl="0" algn="l">
              <a:lnSpc>
                <a:spcPct val="90000"/>
              </a:lnSpc>
              <a:spcBef>
                <a:spcPts val="1000"/>
              </a:spcBef>
              <a:spcAft>
                <a:spcPts val="0"/>
              </a:spcAft>
              <a:buSzPts val="1800"/>
              <a:buChar char="•"/>
            </a:pPr>
            <a:r>
              <a:rPr lang="de-CH"/>
              <a:t>openIMIS wiki: </a:t>
            </a:r>
            <a:r>
              <a:rPr lang="de-CH" u="sng">
                <a:solidFill>
                  <a:schemeClr val="hlink"/>
                </a:solidFill>
                <a:hlinkClick r:id="rId6"/>
              </a:rPr>
              <a:t>Further learning resources - openIMIS - Confluence (atlassian.net)</a:t>
            </a:r>
            <a:endParaRPr/>
          </a:p>
          <a:p>
            <a:pPr indent="-190500" lvl="0" marL="342900" rtl="0" algn="l">
              <a:lnSpc>
                <a:spcPct val="90000"/>
              </a:lnSpc>
              <a:spcBef>
                <a:spcPts val="1000"/>
              </a:spcBef>
              <a:spcAft>
                <a:spcPts val="0"/>
              </a:spcAft>
              <a:buSzPts val="2400"/>
              <a:buFont typeface="Arial"/>
              <a:buNone/>
            </a:pPr>
            <a:r>
              <a:t/>
            </a:r>
            <a:endParaRPr/>
          </a:p>
          <a:p>
            <a:pPr indent="0" lvl="0" marL="0" rtl="0" algn="l">
              <a:lnSpc>
                <a:spcPct val="90000"/>
              </a:lnSpc>
              <a:spcBef>
                <a:spcPts val="1000"/>
              </a:spcBef>
              <a:spcAft>
                <a:spcPts val="0"/>
              </a:spcAft>
              <a:buSzPts val="2400"/>
              <a:buNone/>
            </a:pPr>
            <a:r>
              <a:t/>
            </a:r>
            <a:endParaRPr/>
          </a:p>
        </p:txBody>
      </p:sp>
      <p:sp>
        <p:nvSpPr>
          <p:cNvPr id="290" name="Google Shape;290;p35"/>
          <p:cNvSpPr txBox="1"/>
          <p:nvPr/>
        </p:nvSpPr>
        <p:spPr>
          <a:xfrm>
            <a:off x="139337" y="6176966"/>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p:nvPr/>
        </p:nvSpPr>
        <p:spPr>
          <a:xfrm>
            <a:off x="0" y="0"/>
            <a:ext cx="12192000" cy="6858000"/>
          </a:xfrm>
          <a:prstGeom prst="rect">
            <a:avLst/>
          </a:prstGeom>
          <a:solidFill>
            <a:schemeClr val="accent1">
              <a:alpha val="3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7" name="Google Shape;297;p36"/>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de-CH">
                <a:solidFill>
                  <a:schemeClr val="lt1"/>
                </a:solidFill>
              </a:rPr>
              <a:t>References</a:t>
            </a:r>
            <a:endParaRPr>
              <a:solidFill>
                <a:schemeClr val="lt1"/>
              </a:solidFill>
            </a:endParaRPr>
          </a:p>
        </p:txBody>
      </p:sp>
      <p:sp>
        <p:nvSpPr>
          <p:cNvPr id="298" name="Google Shape;298;p36"/>
          <p:cNvSpPr txBox="1"/>
          <p:nvPr>
            <p:ph idx="1" type="body"/>
          </p:nvPr>
        </p:nvSpPr>
        <p:spPr>
          <a:xfrm>
            <a:off x="838200" y="1952979"/>
            <a:ext cx="10515600" cy="422398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Font typeface="Arial"/>
              <a:buChar char="•"/>
            </a:pPr>
            <a:r>
              <a:rPr lang="de-CH"/>
              <a:t>Srivastava, Siddharth (2021) Implementation Steps. Available from: </a:t>
            </a:r>
            <a:r>
              <a:rPr lang="de-CH" u="sng">
                <a:solidFill>
                  <a:schemeClr val="hlink"/>
                </a:solidFill>
                <a:hlinkClick r:id="rId3"/>
              </a:rPr>
              <a:t>https://openimis.atlassian.net/wiki/spaces/OP/pages/590086190/Implementation+Steps</a:t>
            </a:r>
            <a:endParaRPr u="sng">
              <a:solidFill>
                <a:schemeClr val="hlink"/>
              </a:solidFill>
            </a:endParaRPr>
          </a:p>
          <a:p>
            <a:pPr indent="-342900" lvl="0" marL="342900" rtl="0" algn="l">
              <a:lnSpc>
                <a:spcPct val="90000"/>
              </a:lnSpc>
              <a:spcBef>
                <a:spcPts val="1000"/>
              </a:spcBef>
              <a:spcAft>
                <a:spcPts val="0"/>
              </a:spcAft>
              <a:buSzPts val="2400"/>
              <a:buFont typeface="Arial"/>
              <a:buChar char="•"/>
            </a:pPr>
            <a:r>
              <a:rPr lang="de-CH"/>
              <a:t>Srivastava, Siddharth (2021) Country Specific Implementation Resources. Available from: </a:t>
            </a:r>
            <a:r>
              <a:rPr lang="de-CH" u="sng">
                <a:solidFill>
                  <a:schemeClr val="hlink"/>
                </a:solidFill>
                <a:hlinkClick r:id="rId4"/>
              </a:rPr>
              <a:t>https://openimis.atlassian.net/wiki/spaces/OP/pages/593231889/Country+specific+implementation+resources</a:t>
            </a:r>
            <a:r>
              <a:rPr lang="de-CH"/>
              <a:t> </a:t>
            </a:r>
            <a:endParaRPr/>
          </a:p>
          <a:p>
            <a:pPr indent="-342900" lvl="0" marL="342900" rtl="0" algn="l">
              <a:lnSpc>
                <a:spcPct val="90000"/>
              </a:lnSpc>
              <a:spcBef>
                <a:spcPts val="1000"/>
              </a:spcBef>
              <a:spcAft>
                <a:spcPts val="0"/>
              </a:spcAft>
              <a:buSzPts val="2400"/>
              <a:buFont typeface="Arial"/>
              <a:buChar char="•"/>
            </a:pPr>
            <a:r>
              <a:rPr lang="de-CH"/>
              <a:t>Tanzania video: </a:t>
            </a:r>
            <a:r>
              <a:rPr lang="de-CH">
                <a:solidFill>
                  <a:schemeClr val="dk1"/>
                </a:solidFill>
              </a:rPr>
              <a:t>https://www.facebook.com/SwissDevCoop/videos/156318546639670/</a:t>
            </a:r>
            <a:endParaRPr/>
          </a:p>
          <a:p>
            <a:pPr indent="-342900" lvl="0" marL="342900" rtl="0" algn="l">
              <a:lnSpc>
                <a:spcPct val="90000"/>
              </a:lnSpc>
              <a:spcBef>
                <a:spcPts val="1000"/>
              </a:spcBef>
              <a:spcAft>
                <a:spcPts val="0"/>
              </a:spcAft>
              <a:buSzPts val="2400"/>
              <a:buFont typeface="Arial"/>
              <a:buChar char="•"/>
            </a:pPr>
            <a:r>
              <a:rPr lang="de-CH"/>
              <a:t> Nepal video: </a:t>
            </a:r>
            <a:r>
              <a:rPr lang="de-CH" u="sng">
                <a:solidFill>
                  <a:schemeClr val="hlink"/>
                </a:solidFill>
                <a:hlinkClick r:id="rId5"/>
              </a:rPr>
              <a:t>https://www.youtube.com/watch?v=7x5OVQ3ZnDs</a:t>
            </a:r>
            <a:r>
              <a:rPr lang="de-CH"/>
              <a:t> </a:t>
            </a:r>
            <a:endParaRPr/>
          </a:p>
          <a:p>
            <a:pPr indent="-342900" lvl="0" marL="342900" rtl="0" algn="l">
              <a:lnSpc>
                <a:spcPct val="90000"/>
              </a:lnSpc>
              <a:spcBef>
                <a:spcPts val="1000"/>
              </a:spcBef>
              <a:spcAft>
                <a:spcPts val="0"/>
              </a:spcAft>
              <a:buSzPts val="2400"/>
              <a:buFont typeface="Arial"/>
              <a:buChar char="•"/>
            </a:pPr>
            <a:r>
              <a:rPr lang="de-CH"/>
              <a:t>openIMIS website: </a:t>
            </a:r>
            <a:r>
              <a:rPr lang="de-CH" u="sng">
                <a:solidFill>
                  <a:schemeClr val="hlink"/>
                </a:solidFill>
                <a:hlinkClick r:id="rId6"/>
              </a:rPr>
              <a:t>http://openimis.org/</a:t>
            </a:r>
            <a:r>
              <a:rPr lang="de-CH"/>
              <a:t> </a:t>
            </a:r>
            <a:endParaRPr/>
          </a:p>
          <a:p>
            <a:pPr indent="-201930" lvl="0" marL="342900" rtl="0" algn="l">
              <a:lnSpc>
                <a:spcPct val="90000"/>
              </a:lnSpc>
              <a:spcBef>
                <a:spcPts val="1000"/>
              </a:spcBef>
              <a:spcAft>
                <a:spcPts val="0"/>
              </a:spcAft>
              <a:buSzPts val="2400"/>
              <a:buFont typeface="Arial"/>
              <a:buNone/>
            </a:pPr>
            <a:r>
              <a:t/>
            </a:r>
            <a:endParaRPr/>
          </a:p>
          <a:p>
            <a:pPr indent="-201930" lvl="0" marL="342900" rtl="0" algn="l">
              <a:lnSpc>
                <a:spcPct val="90000"/>
              </a:lnSpc>
              <a:spcBef>
                <a:spcPts val="1000"/>
              </a:spcBef>
              <a:spcAft>
                <a:spcPts val="0"/>
              </a:spcAft>
              <a:buSzPts val="2400"/>
              <a:buFont typeface="Arial"/>
              <a:buNone/>
            </a:pPr>
            <a:r>
              <a:t/>
            </a:r>
            <a:endParaRPr/>
          </a:p>
          <a:p>
            <a:pPr indent="0" lvl="0" marL="0" rtl="0" algn="l">
              <a:lnSpc>
                <a:spcPct val="90000"/>
              </a:lnSpc>
              <a:spcBef>
                <a:spcPts val="1000"/>
              </a:spcBef>
              <a:spcAft>
                <a:spcPts val="0"/>
              </a:spcAft>
              <a:buSzPts val="2400"/>
              <a:buNone/>
            </a:pPr>
            <a:r>
              <a:t/>
            </a:r>
            <a:endParaRPr/>
          </a:p>
        </p:txBody>
      </p:sp>
      <p:sp>
        <p:nvSpPr>
          <p:cNvPr id="299" name="Google Shape;299;p36"/>
          <p:cNvSpPr txBox="1"/>
          <p:nvPr/>
        </p:nvSpPr>
        <p:spPr>
          <a:xfrm>
            <a:off x="139337" y="6176966"/>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3"/>
          <p:cNvSpPr/>
          <p:nvPr/>
        </p:nvSpPr>
        <p:spPr>
          <a:xfrm>
            <a:off x="0" y="0"/>
            <a:ext cx="12192000" cy="6858000"/>
          </a:xfrm>
          <a:prstGeom prst="rect">
            <a:avLst/>
          </a:prstGeom>
          <a:solidFill>
            <a:schemeClr val="accent1">
              <a:alpha val="33333"/>
            </a:schemeClr>
          </a:solidFill>
          <a:ln cap="flat" cmpd="sng" w="25400">
            <a:solidFill>
              <a:srgbClr val="0048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7" name="Google Shape;77;p23"/>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de-CH">
                <a:solidFill>
                  <a:schemeClr val="lt1"/>
                </a:solidFill>
              </a:rPr>
              <a:t>Agenda</a:t>
            </a:r>
            <a:endParaRPr>
              <a:solidFill>
                <a:schemeClr val="lt1"/>
              </a:solidFill>
            </a:endParaRPr>
          </a:p>
        </p:txBody>
      </p:sp>
      <p:sp>
        <p:nvSpPr>
          <p:cNvPr id="78" name="Google Shape;78;p23"/>
          <p:cNvSpPr txBox="1"/>
          <p:nvPr>
            <p:ph idx="1" type="body"/>
          </p:nvPr>
        </p:nvSpPr>
        <p:spPr>
          <a:xfrm>
            <a:off x="838200" y="1952979"/>
            <a:ext cx="10515600" cy="4223987"/>
          </a:xfrm>
          <a:prstGeom prst="rect">
            <a:avLst/>
          </a:prstGeom>
          <a:noFill/>
          <a:ln>
            <a:noFill/>
          </a:ln>
        </p:spPr>
        <p:txBody>
          <a:bodyPr anchorCtr="0" anchor="t" bIns="45700" lIns="91425" spcFirstLastPara="1" rIns="91425" wrap="square" tIns="45700">
            <a:normAutofit/>
          </a:bodyPr>
          <a:lstStyle/>
          <a:p>
            <a:pPr indent="-520700" lvl="0" marL="457200" rtl="0" algn="l">
              <a:lnSpc>
                <a:spcPct val="90000"/>
              </a:lnSpc>
              <a:spcBef>
                <a:spcPts val="1000"/>
              </a:spcBef>
              <a:spcAft>
                <a:spcPts val="0"/>
              </a:spcAft>
              <a:buSzPts val="2800"/>
              <a:buAutoNum type="arabicPeriod"/>
            </a:pPr>
            <a:r>
              <a:rPr lang="de-CH" sz="2800">
                <a:solidFill>
                  <a:schemeClr val="accent1"/>
                </a:solidFill>
              </a:rPr>
              <a:t>Introduction to country implementations</a:t>
            </a:r>
            <a:endParaRPr sz="2800"/>
          </a:p>
          <a:p>
            <a:pPr indent="-520700" lvl="0" marL="457200" rtl="0" algn="l">
              <a:lnSpc>
                <a:spcPct val="90000"/>
              </a:lnSpc>
              <a:spcBef>
                <a:spcPts val="1000"/>
              </a:spcBef>
              <a:spcAft>
                <a:spcPts val="0"/>
              </a:spcAft>
              <a:buSzPts val="2800"/>
              <a:buAutoNum type="arabicPeriod"/>
            </a:pPr>
            <a:r>
              <a:rPr lang="de-CH" sz="2800">
                <a:solidFill>
                  <a:schemeClr val="accent1"/>
                </a:solidFill>
              </a:rPr>
              <a:t>openIMIS implemention in 8 steps</a:t>
            </a:r>
            <a:endParaRPr sz="2800">
              <a:solidFill>
                <a:schemeClr val="accent1"/>
              </a:solidFill>
            </a:endParaRPr>
          </a:p>
          <a:p>
            <a:pPr indent="-520700" lvl="0" marL="457200" rtl="0" algn="l">
              <a:lnSpc>
                <a:spcPct val="90000"/>
              </a:lnSpc>
              <a:spcBef>
                <a:spcPts val="1000"/>
              </a:spcBef>
              <a:spcAft>
                <a:spcPts val="0"/>
              </a:spcAft>
              <a:buSzPts val="2800"/>
              <a:buAutoNum type="arabicPeriod"/>
            </a:pPr>
            <a:r>
              <a:rPr lang="de-CH" sz="2800">
                <a:solidFill>
                  <a:schemeClr val="accent1"/>
                </a:solidFill>
              </a:rPr>
              <a:t>Use case: Tanzania</a:t>
            </a:r>
            <a:endParaRPr sz="2800">
              <a:solidFill>
                <a:schemeClr val="accent1"/>
              </a:solidFill>
            </a:endParaRPr>
          </a:p>
          <a:p>
            <a:pPr indent="-520700" lvl="0" marL="457200" rtl="0" algn="l">
              <a:lnSpc>
                <a:spcPct val="90000"/>
              </a:lnSpc>
              <a:spcBef>
                <a:spcPts val="1000"/>
              </a:spcBef>
              <a:spcAft>
                <a:spcPts val="0"/>
              </a:spcAft>
              <a:buSzPts val="2800"/>
              <a:buAutoNum type="arabicPeriod"/>
            </a:pPr>
            <a:r>
              <a:rPr lang="de-CH" sz="2800">
                <a:solidFill>
                  <a:schemeClr val="accent1"/>
                </a:solidFill>
              </a:rPr>
              <a:t>Use case: Nepal</a:t>
            </a:r>
            <a:endParaRPr sz="2800"/>
          </a:p>
          <a:p>
            <a:pPr indent="-520700" lvl="0" marL="457200" rtl="0" algn="l">
              <a:lnSpc>
                <a:spcPct val="90000"/>
              </a:lnSpc>
              <a:spcBef>
                <a:spcPts val="1000"/>
              </a:spcBef>
              <a:spcAft>
                <a:spcPts val="0"/>
              </a:spcAft>
              <a:buSzPts val="2800"/>
              <a:buAutoNum type="arabicPeriod"/>
            </a:pPr>
            <a:r>
              <a:rPr lang="de-CH" sz="2800">
                <a:solidFill>
                  <a:schemeClr val="accent1"/>
                </a:solidFill>
              </a:rPr>
              <a:t>Use case: Cameroon</a:t>
            </a:r>
            <a:endParaRPr sz="2800">
              <a:solidFill>
                <a:schemeClr val="accent1"/>
              </a:solidFill>
            </a:endParaRPr>
          </a:p>
          <a:p>
            <a:pPr indent="-520700" lvl="0" marL="457200" rtl="0" algn="l">
              <a:lnSpc>
                <a:spcPct val="90000"/>
              </a:lnSpc>
              <a:spcBef>
                <a:spcPts val="1000"/>
              </a:spcBef>
              <a:spcAft>
                <a:spcPts val="0"/>
              </a:spcAft>
              <a:buSzPts val="2800"/>
              <a:buAutoNum type="arabicPeriod"/>
            </a:pPr>
            <a:r>
              <a:rPr lang="de-CH" sz="2800">
                <a:solidFill>
                  <a:schemeClr val="accent1"/>
                </a:solidFill>
              </a:rPr>
              <a:t>Use case: The Gambia</a:t>
            </a:r>
            <a:endParaRPr sz="2800"/>
          </a:p>
          <a:p>
            <a:pPr indent="-228600" lvl="0" marL="457200" rtl="0" algn="l">
              <a:lnSpc>
                <a:spcPct val="90000"/>
              </a:lnSpc>
              <a:spcBef>
                <a:spcPts val="1000"/>
              </a:spcBef>
              <a:spcAft>
                <a:spcPts val="0"/>
              </a:spcAft>
              <a:buSzPts val="1800"/>
              <a:buNone/>
            </a:pPr>
            <a:r>
              <a:t/>
            </a:r>
            <a:endParaRPr/>
          </a:p>
          <a:p>
            <a:pPr indent="-228600" lvl="0" marL="457200" rtl="0" algn="l">
              <a:lnSpc>
                <a:spcPct val="90000"/>
              </a:lnSpc>
              <a:spcBef>
                <a:spcPts val="1000"/>
              </a:spcBef>
              <a:spcAft>
                <a:spcPts val="0"/>
              </a:spcAft>
              <a:buSzPts val="1800"/>
              <a:buNone/>
            </a:pPr>
            <a:r>
              <a:t/>
            </a:r>
            <a:endParaRPr/>
          </a:p>
        </p:txBody>
      </p:sp>
      <p:sp>
        <p:nvSpPr>
          <p:cNvPr id="79" name="Google Shape;79;p23"/>
          <p:cNvSpPr txBox="1"/>
          <p:nvPr/>
        </p:nvSpPr>
        <p:spPr>
          <a:xfrm>
            <a:off x="139337" y="6176966"/>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3</a:t>
            </a:r>
            <a:endParaRPr b="0" i="0" sz="3200" u="none" cap="none" strike="noStrike">
              <a:solidFill>
                <a:srgbClr val="EFBC5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44"/>
              <a:buFont typeface="Arial"/>
              <a:buNone/>
            </a:pPr>
            <a:r>
              <a:rPr lang="de-CH"/>
              <a:t>Introduction to Country Implementation</a:t>
            </a:r>
            <a:endParaRPr/>
          </a:p>
        </p:txBody>
      </p:sp>
      <p:pic>
        <p:nvPicPr>
          <p:cNvPr id="85" name="Google Shape;85;p3"/>
          <p:cNvPicPr preferRelativeResize="0"/>
          <p:nvPr/>
        </p:nvPicPr>
        <p:blipFill rotWithShape="1">
          <a:blip r:embed="rId3">
            <a:alphaModFix/>
          </a:blip>
          <a:srcRect b="0" l="0" r="0" t="24551"/>
          <a:stretch/>
        </p:blipFill>
        <p:spPr>
          <a:xfrm>
            <a:off x="10882" y="2072658"/>
            <a:ext cx="12170236" cy="51363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Step 1: Scheme Design </a:t>
            </a:r>
            <a:endParaRPr/>
          </a:p>
        </p:txBody>
      </p:sp>
      <p:sp>
        <p:nvSpPr>
          <p:cNvPr id="91" name="Google Shape;91;p4"/>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Font typeface="Arial"/>
              <a:buChar char="•"/>
            </a:pPr>
            <a:r>
              <a:rPr b="1" lang="de-CH"/>
              <a:t>How will the scheme function? </a:t>
            </a:r>
            <a:endParaRPr/>
          </a:p>
          <a:p>
            <a:pPr indent="-342900" lvl="0" marL="342900" rtl="0" algn="l">
              <a:lnSpc>
                <a:spcPct val="90000"/>
              </a:lnSpc>
              <a:spcBef>
                <a:spcPts val="0"/>
              </a:spcBef>
              <a:spcAft>
                <a:spcPts val="0"/>
              </a:spcAft>
              <a:buSzPts val="2400"/>
              <a:buFont typeface="Arial"/>
              <a:buChar char="•"/>
            </a:pPr>
            <a:r>
              <a:rPr b="1" lang="de-CH"/>
              <a:t>Who are the key actors?</a:t>
            </a:r>
            <a:endParaRPr/>
          </a:p>
          <a:p>
            <a:pPr indent="-342900" lvl="0" marL="342900" rtl="0" algn="l">
              <a:lnSpc>
                <a:spcPct val="90000"/>
              </a:lnSpc>
              <a:spcBef>
                <a:spcPts val="0"/>
              </a:spcBef>
              <a:spcAft>
                <a:spcPts val="0"/>
              </a:spcAft>
              <a:buSzPts val="2400"/>
              <a:buFont typeface="Arial"/>
              <a:buChar char="•"/>
            </a:pPr>
            <a:r>
              <a:rPr b="1" lang="de-CH"/>
              <a:t>What benefits are offered? </a:t>
            </a:r>
            <a:endParaRPr/>
          </a:p>
          <a:p>
            <a:pPr indent="-342900" lvl="0" marL="342900" rtl="0" algn="l">
              <a:lnSpc>
                <a:spcPct val="90000"/>
              </a:lnSpc>
              <a:spcBef>
                <a:spcPts val="0"/>
              </a:spcBef>
              <a:spcAft>
                <a:spcPts val="0"/>
              </a:spcAft>
              <a:buSzPts val="2400"/>
              <a:buFont typeface="Arial"/>
              <a:buChar char="•"/>
            </a:pPr>
            <a:r>
              <a:rPr b="1" lang="de-CH"/>
              <a:t>How will providers be managed?</a:t>
            </a:r>
            <a:endParaRPr b="1"/>
          </a:p>
          <a:p>
            <a:pPr indent="0" lvl="0" marL="0" rtl="0" algn="l">
              <a:lnSpc>
                <a:spcPct val="90000"/>
              </a:lnSpc>
              <a:spcBef>
                <a:spcPts val="0"/>
              </a:spcBef>
              <a:spcAft>
                <a:spcPts val="0"/>
              </a:spcAft>
              <a:buSzPts val="2400"/>
              <a:buNone/>
            </a:pPr>
            <a:r>
              <a:t/>
            </a:r>
            <a:endParaRPr b="1"/>
          </a:p>
          <a:p>
            <a:pPr indent="-342900" lvl="0" marL="342900" rtl="0" algn="l">
              <a:lnSpc>
                <a:spcPct val="90000"/>
              </a:lnSpc>
              <a:spcBef>
                <a:spcPts val="0"/>
              </a:spcBef>
              <a:spcAft>
                <a:spcPts val="0"/>
              </a:spcAft>
              <a:buSzPts val="2400"/>
              <a:buFont typeface="Arial"/>
              <a:buChar char="•"/>
            </a:pPr>
            <a:r>
              <a:rPr lang="de-CH"/>
              <a:t>The following scheme design elements need to be established: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Guiding policies and regulations</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Organizational structure</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Operating procedures</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Benefit Package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Provider payment mechanism</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Provider empanelment criteria and process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4"/>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Step 2: Scheme operationalization</a:t>
            </a:r>
            <a:endParaRPr/>
          </a:p>
        </p:txBody>
      </p:sp>
      <p:sp>
        <p:nvSpPr>
          <p:cNvPr id="97" name="Google Shape;97;p24"/>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SzPts val="2400"/>
              <a:buFont typeface="Arial"/>
              <a:buChar char="•"/>
            </a:pPr>
            <a:r>
              <a:rPr b="1" lang="de-CH"/>
              <a:t>Identification and contracting of: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Healthcare providers</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Telecommunication provider (for data transfer services)</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SMS gateway (where applicable)</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Mobile payment service/provider gateway (where applicable)</a:t>
            </a:r>
            <a:endParaRPr/>
          </a:p>
          <a:p>
            <a:pPr indent="0" lvl="1" marL="457200" rtl="0" algn="l">
              <a:lnSpc>
                <a:spcPct val="90000"/>
              </a:lnSpc>
              <a:spcBef>
                <a:spcPts val="0"/>
              </a:spcBef>
              <a:spcAft>
                <a:spcPts val="0"/>
              </a:spcAft>
              <a:buSzPts val="2400"/>
              <a:buNone/>
            </a:pPr>
            <a:r>
              <a:t/>
            </a:r>
            <a:endParaRPr>
              <a:solidFill>
                <a:schemeClr val="dk1"/>
              </a:solidFill>
            </a:endParaRPr>
          </a:p>
          <a:p>
            <a:pPr indent="-342900" lvl="0" marL="342900" rtl="0" algn="l">
              <a:lnSpc>
                <a:spcPct val="90000"/>
              </a:lnSpc>
              <a:spcBef>
                <a:spcPts val="0"/>
              </a:spcBef>
              <a:spcAft>
                <a:spcPts val="0"/>
              </a:spcAft>
              <a:buSzPts val="2400"/>
              <a:buFont typeface="Arial"/>
              <a:buChar char="•"/>
            </a:pPr>
            <a:r>
              <a:rPr b="1" lang="de-CH">
                <a:solidFill>
                  <a:schemeClr val="dk1"/>
                </a:solidFill>
              </a:rPr>
              <a:t>Procurement of: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Data transfer packages for telecommunication provider (sim cards with internet)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SMS gateway services (SMS package)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Forms (including identification cards) </a:t>
            </a:r>
            <a:endParaRPr>
              <a:solidFill>
                <a:schemeClr val="dk1"/>
              </a:solidFill>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IT hardware (phones and computer)</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Appropriate hosting environment</a:t>
            </a:r>
            <a:endParaRPr/>
          </a:p>
          <a:p>
            <a:pPr indent="0" lvl="1" marL="457200" rtl="0" algn="l">
              <a:lnSpc>
                <a:spcPct val="90000"/>
              </a:lnSpc>
              <a:spcBef>
                <a:spcPts val="0"/>
              </a:spcBef>
              <a:spcAft>
                <a:spcPts val="0"/>
              </a:spcAft>
              <a:buSzPts val="2400"/>
              <a:buNone/>
            </a:pPr>
            <a:r>
              <a:t/>
            </a:r>
            <a:endParaRPr>
              <a:solidFill>
                <a:schemeClr val="dk1"/>
              </a:solidFill>
            </a:endParaRPr>
          </a:p>
          <a:p>
            <a:pPr indent="-342900" lvl="0" marL="342900" rtl="0" algn="l">
              <a:lnSpc>
                <a:spcPct val="90000"/>
              </a:lnSpc>
              <a:spcBef>
                <a:spcPts val="0"/>
              </a:spcBef>
              <a:spcAft>
                <a:spcPts val="0"/>
              </a:spcAft>
              <a:buSzPts val="2400"/>
              <a:buFont typeface="Arial"/>
              <a:buChar char="•"/>
            </a:pPr>
            <a:r>
              <a:rPr b="1" lang="de-CH">
                <a:solidFill>
                  <a:schemeClr val="dk1"/>
                </a:solidFill>
              </a:rPr>
              <a:t>Recruitment of organizational staff </a:t>
            </a:r>
            <a:r>
              <a:rPr b="1" lang="de-CH"/>
              <a:t>at all levels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Step 3: Software customization</a:t>
            </a:r>
            <a:endParaRPr/>
          </a:p>
        </p:txBody>
      </p:sp>
      <p:sp>
        <p:nvSpPr>
          <p:cNvPr id="103" name="Google Shape;103;p25"/>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SzPts val="2400"/>
              <a:buFont typeface="Arial"/>
              <a:buChar char="•"/>
            </a:pPr>
            <a:r>
              <a:rPr lang="de-CH"/>
              <a:t>Assessment of system specifications against scheme operating procedures</a:t>
            </a:r>
            <a:endParaRPr/>
          </a:p>
          <a:p>
            <a:pPr indent="-342900" lvl="0" marL="342900" rtl="0" algn="l">
              <a:lnSpc>
                <a:spcPct val="90000"/>
              </a:lnSpc>
              <a:spcBef>
                <a:spcPts val="0"/>
              </a:spcBef>
              <a:spcAft>
                <a:spcPts val="0"/>
              </a:spcAft>
              <a:buSzPts val="2400"/>
              <a:buFont typeface="Arial"/>
              <a:buChar char="•"/>
            </a:pPr>
            <a:r>
              <a:rPr lang="de-CH"/>
              <a:t>Amendment to SOPs or systems specification as needed</a:t>
            </a:r>
            <a:endParaRPr/>
          </a:p>
          <a:p>
            <a:pPr indent="-342900" lvl="0" marL="342900" rtl="0" algn="l">
              <a:lnSpc>
                <a:spcPct val="90000"/>
              </a:lnSpc>
              <a:spcBef>
                <a:spcPts val="0"/>
              </a:spcBef>
              <a:spcAft>
                <a:spcPts val="0"/>
              </a:spcAft>
              <a:buSzPts val="2400"/>
              <a:buFont typeface="Arial"/>
              <a:buChar char="•"/>
            </a:pPr>
            <a:r>
              <a:rPr lang="de-CH"/>
              <a:t>Software modification as per modification made to system specification (if applicable)</a:t>
            </a:r>
            <a:endParaRPr/>
          </a:p>
          <a:p>
            <a:pPr indent="-342900" lvl="0" marL="342900" rtl="0" algn="l">
              <a:lnSpc>
                <a:spcPct val="90000"/>
              </a:lnSpc>
              <a:spcBef>
                <a:spcPts val="0"/>
              </a:spcBef>
              <a:spcAft>
                <a:spcPts val="0"/>
              </a:spcAft>
              <a:buSzPts val="2400"/>
              <a:buFont typeface="Arial"/>
              <a:buChar char="•"/>
            </a:pPr>
            <a:r>
              <a:rPr lang="de-CH"/>
              <a:t>Set up of test server (installation and loading with test dataset) </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Font typeface="Arial"/>
              <a:buChar char="•"/>
            </a:pPr>
            <a:r>
              <a:rPr lang="de-CH"/>
              <a:t>Integration with SMS gateway (if applicable)</a:t>
            </a:r>
            <a:endParaRPr/>
          </a:p>
          <a:p>
            <a:pPr indent="-342900" lvl="0" marL="342900" rtl="0" algn="l">
              <a:lnSpc>
                <a:spcPct val="90000"/>
              </a:lnSpc>
              <a:spcBef>
                <a:spcPts val="0"/>
              </a:spcBef>
              <a:spcAft>
                <a:spcPts val="0"/>
              </a:spcAft>
              <a:buSzPts val="2400"/>
              <a:buFont typeface="Arial"/>
              <a:buChar char="•"/>
            </a:pPr>
            <a:r>
              <a:rPr lang="de-CH"/>
              <a:t>Integration with mobile payment service/payment gateway (if applicable)</a:t>
            </a:r>
            <a:endParaRPr/>
          </a:p>
          <a:p>
            <a:pPr indent="-342900" lvl="0" marL="342900" rtl="0" algn="l">
              <a:lnSpc>
                <a:spcPct val="90000"/>
              </a:lnSpc>
              <a:spcBef>
                <a:spcPts val="0"/>
              </a:spcBef>
              <a:spcAft>
                <a:spcPts val="0"/>
              </a:spcAft>
              <a:buSzPts val="2400"/>
              <a:buFont typeface="Arial"/>
              <a:buChar char="•"/>
            </a:pPr>
            <a:r>
              <a:rPr lang="de-CH"/>
              <a:t>Testing of developments</a:t>
            </a:r>
            <a:endParaRPr/>
          </a:p>
          <a:p>
            <a:pPr indent="-342900" lvl="0" marL="342900" rtl="0" algn="l">
              <a:lnSpc>
                <a:spcPct val="90000"/>
              </a:lnSpc>
              <a:spcBef>
                <a:spcPts val="0"/>
              </a:spcBef>
              <a:spcAft>
                <a:spcPts val="0"/>
              </a:spcAft>
              <a:buSzPts val="2400"/>
              <a:buFont typeface="Arial"/>
              <a:buChar char="•"/>
            </a:pPr>
            <a:r>
              <a:rPr lang="de-CH"/>
              <a:t>Finalization of system developments based on test results</a:t>
            </a:r>
            <a:endParaRPr/>
          </a:p>
          <a:p>
            <a:pPr indent="-342900" lvl="0" marL="342900" rtl="0" algn="l">
              <a:lnSpc>
                <a:spcPct val="90000"/>
              </a:lnSpc>
              <a:spcBef>
                <a:spcPts val="0"/>
              </a:spcBef>
              <a:spcAft>
                <a:spcPts val="0"/>
              </a:spcAft>
              <a:buSzPts val="2400"/>
              <a:buFont typeface="Arial"/>
              <a:buChar char="•"/>
            </a:pPr>
            <a:r>
              <a:rPr lang="de-CH"/>
              <a:t>Language customization </a:t>
            </a:r>
            <a:r>
              <a:rPr lang="de-CH">
                <a:extLst>
                  <a:ext uri="http://customooxmlschemas.google.com/">
                    <go:slidesCustomData xmlns:go="http://customooxmlschemas.google.com/" textRoundtripDataId="0"/>
                  </a:ext>
                </a:extLst>
              </a:rPr>
              <a:t>(resource files and supporting documentation)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Step 4: Software set up</a:t>
            </a:r>
            <a:endParaRPr/>
          </a:p>
        </p:txBody>
      </p:sp>
      <p:sp>
        <p:nvSpPr>
          <p:cNvPr id="109" name="Google Shape;109;p26"/>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Font typeface="Arial"/>
              <a:buChar char="•"/>
            </a:pPr>
            <a:r>
              <a:rPr b="1" lang="de-CH"/>
              <a:t>Set up of: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Dedicated training server (installation with dummy database)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Live server</a:t>
            </a:r>
            <a:endParaRPr>
              <a:solidFill>
                <a:schemeClr val="dk1"/>
              </a:solidFill>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Server side security measures</a:t>
            </a:r>
            <a:endParaRPr>
              <a:solidFill>
                <a:schemeClr val="dk1"/>
              </a:solidFill>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Backup server and backup routine</a:t>
            </a:r>
            <a:endParaRPr>
              <a:solidFill>
                <a:schemeClr val="dk1"/>
              </a:solidFill>
            </a:endParaRPr>
          </a:p>
          <a:p>
            <a:pPr indent="0" lvl="1" marL="457200" rtl="0" algn="l">
              <a:lnSpc>
                <a:spcPct val="90000"/>
              </a:lnSpc>
              <a:spcBef>
                <a:spcPts val="0"/>
              </a:spcBef>
              <a:spcAft>
                <a:spcPts val="0"/>
              </a:spcAft>
              <a:buSzPts val="2400"/>
              <a:buNone/>
            </a:pPr>
            <a:r>
              <a:t/>
            </a:r>
            <a:endParaRPr>
              <a:solidFill>
                <a:schemeClr val="dk1"/>
              </a:solidFill>
            </a:endParaRPr>
          </a:p>
          <a:p>
            <a:pPr indent="-342900" lvl="0" marL="342900" rtl="0" algn="l">
              <a:lnSpc>
                <a:spcPct val="90000"/>
              </a:lnSpc>
              <a:spcBef>
                <a:spcPts val="0"/>
              </a:spcBef>
              <a:spcAft>
                <a:spcPts val="0"/>
              </a:spcAft>
              <a:buSzPts val="2400"/>
              <a:buFont typeface="Arial"/>
              <a:buChar char="•"/>
            </a:pPr>
            <a:r>
              <a:rPr b="1" lang="de-CH"/>
              <a:t>Configuration of </a:t>
            </a:r>
            <a:r>
              <a:rPr b="1" lang="de-CH">
                <a:extLst>
                  <a:ext uri="http://customooxmlschemas.google.com/">
                    <go:slidesCustomData xmlns:go="http://customooxmlschemas.google.com/" textRoundtripDataId="1"/>
                  </a:ext>
                </a:extLst>
              </a:rPr>
              <a:t>registers </a:t>
            </a:r>
            <a:r>
              <a:rPr b="1" lang="de-CH"/>
              <a:t>on the live server</a:t>
            </a:r>
            <a:endParaRPr b="1"/>
          </a:p>
          <a:p>
            <a:pPr indent="0" lvl="0" marL="0" rtl="0" algn="l">
              <a:lnSpc>
                <a:spcPct val="90000"/>
              </a:lnSpc>
              <a:spcBef>
                <a:spcPts val="0"/>
              </a:spcBef>
              <a:spcAft>
                <a:spcPts val="0"/>
              </a:spcAft>
              <a:buSzPts val="2400"/>
              <a:buNone/>
            </a:pPr>
            <a:r>
              <a:t/>
            </a:r>
            <a:endParaRPr b="1"/>
          </a:p>
          <a:p>
            <a:pPr indent="-342900" lvl="0" marL="342900" rtl="0" algn="l">
              <a:lnSpc>
                <a:spcPct val="90000"/>
              </a:lnSpc>
              <a:spcBef>
                <a:spcPts val="0"/>
              </a:spcBef>
              <a:spcAft>
                <a:spcPts val="0"/>
              </a:spcAft>
              <a:buSzPts val="2400"/>
              <a:buFont typeface="Arial"/>
              <a:buChar char="•"/>
            </a:pPr>
            <a:r>
              <a:rPr b="1" lang="de-CH"/>
              <a:t>Installation of: </a:t>
            </a:r>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Apps and uploading of extracts on mobile phones</a:t>
            </a:r>
            <a:endParaRPr>
              <a:solidFill>
                <a:schemeClr val="dk1"/>
              </a:solidFill>
            </a:endParaRPr>
          </a:p>
          <a:p>
            <a:pPr indent="-342900" lvl="1" marL="800100" rtl="0" algn="l">
              <a:lnSpc>
                <a:spcPct val="90000"/>
              </a:lnSpc>
              <a:spcBef>
                <a:spcPts val="0"/>
              </a:spcBef>
              <a:spcAft>
                <a:spcPts val="0"/>
              </a:spcAft>
              <a:buSzPts val="2400"/>
              <a:buFont typeface="Courier New"/>
              <a:buChar char="o"/>
            </a:pPr>
            <a:r>
              <a:rPr lang="de-CH">
                <a:solidFill>
                  <a:schemeClr val="dk1"/>
                </a:solidFill>
              </a:rPr>
              <a:t>Offline installation and uploading of extracts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t>Step 5: Training</a:t>
            </a:r>
            <a:endParaRPr/>
          </a:p>
        </p:txBody>
      </p:sp>
      <p:sp>
        <p:nvSpPr>
          <p:cNvPr id="115" name="Google Shape;115;p27"/>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2400"/>
              <a:buAutoNum type="arabicParenR"/>
            </a:pPr>
            <a:r>
              <a:rPr lang="de-CH"/>
              <a:t>Server administrator(s)</a:t>
            </a:r>
            <a:endParaRPr/>
          </a:p>
          <a:p>
            <a:pPr indent="-304800" lvl="0" marL="457200" rtl="0" algn="l">
              <a:lnSpc>
                <a:spcPct val="90000"/>
              </a:lnSpc>
              <a:spcBef>
                <a:spcPts val="0"/>
              </a:spcBef>
              <a:spcAft>
                <a:spcPts val="0"/>
              </a:spcAft>
              <a:buSzPts val="2400"/>
              <a:buFont typeface="Arial"/>
              <a:buNone/>
            </a:pPr>
            <a:r>
              <a:t/>
            </a:r>
            <a:endParaRPr/>
          </a:p>
          <a:p>
            <a:pPr indent="-457200" lvl="0" marL="457200" rtl="0" algn="l">
              <a:lnSpc>
                <a:spcPct val="90000"/>
              </a:lnSpc>
              <a:spcBef>
                <a:spcPts val="0"/>
              </a:spcBef>
              <a:spcAft>
                <a:spcPts val="0"/>
              </a:spcAft>
              <a:buSzPts val="2400"/>
              <a:buAutoNum type="arabicParenR"/>
            </a:pPr>
            <a:r>
              <a:rPr lang="de-CH"/>
              <a:t>System administrator(s)</a:t>
            </a:r>
            <a:endParaRPr/>
          </a:p>
          <a:p>
            <a:pPr indent="-304800" lvl="0" marL="457200" rtl="0" algn="l">
              <a:lnSpc>
                <a:spcPct val="90000"/>
              </a:lnSpc>
              <a:spcBef>
                <a:spcPts val="0"/>
              </a:spcBef>
              <a:spcAft>
                <a:spcPts val="0"/>
              </a:spcAft>
              <a:buSzPts val="2400"/>
              <a:buFont typeface="Arial"/>
              <a:buNone/>
            </a:pPr>
            <a:r>
              <a:t/>
            </a:r>
            <a:endParaRPr/>
          </a:p>
          <a:p>
            <a:pPr indent="-457200" lvl="0" marL="457200" rtl="0" algn="l">
              <a:lnSpc>
                <a:spcPct val="90000"/>
              </a:lnSpc>
              <a:spcBef>
                <a:spcPts val="0"/>
              </a:spcBef>
              <a:spcAft>
                <a:spcPts val="0"/>
              </a:spcAft>
              <a:buSzPts val="2400"/>
              <a:buAutoNum type="arabicParenR"/>
            </a:pPr>
            <a:r>
              <a:rPr lang="de-CH"/>
              <a:t>Scheme staff</a:t>
            </a:r>
            <a:endParaRPr/>
          </a:p>
          <a:p>
            <a:pPr indent="-304800" lvl="0" marL="457200" rtl="0" algn="l">
              <a:lnSpc>
                <a:spcPct val="90000"/>
              </a:lnSpc>
              <a:spcBef>
                <a:spcPts val="0"/>
              </a:spcBef>
              <a:spcAft>
                <a:spcPts val="0"/>
              </a:spcAft>
              <a:buSzPts val="2400"/>
              <a:buFont typeface="Arial"/>
              <a:buNone/>
            </a:pPr>
            <a:r>
              <a:t/>
            </a:r>
            <a:endParaRPr/>
          </a:p>
          <a:p>
            <a:pPr indent="-457200" lvl="0" marL="457200" rtl="0" algn="l">
              <a:lnSpc>
                <a:spcPct val="90000"/>
              </a:lnSpc>
              <a:spcBef>
                <a:spcPts val="0"/>
              </a:spcBef>
              <a:spcAft>
                <a:spcPts val="0"/>
              </a:spcAft>
              <a:buSzPts val="2400"/>
              <a:buAutoNum type="arabicParenR"/>
            </a:pPr>
            <a:r>
              <a:rPr lang="de-CH"/>
              <a:t>Distribution channel/agents</a:t>
            </a:r>
            <a:endParaRPr/>
          </a:p>
          <a:p>
            <a:pPr indent="-304800" lvl="0" marL="457200" rtl="0" algn="l">
              <a:lnSpc>
                <a:spcPct val="90000"/>
              </a:lnSpc>
              <a:spcBef>
                <a:spcPts val="0"/>
              </a:spcBef>
              <a:spcAft>
                <a:spcPts val="0"/>
              </a:spcAft>
              <a:buSzPts val="2400"/>
              <a:buFont typeface="Arial"/>
              <a:buNone/>
            </a:pPr>
            <a:r>
              <a:t/>
            </a:r>
            <a:endParaRPr/>
          </a:p>
          <a:p>
            <a:pPr indent="-457200" lvl="0" marL="457200" rtl="0" algn="l">
              <a:lnSpc>
                <a:spcPct val="90000"/>
              </a:lnSpc>
              <a:spcBef>
                <a:spcPts val="0"/>
              </a:spcBef>
              <a:spcAft>
                <a:spcPts val="0"/>
              </a:spcAft>
              <a:buSzPts val="2400"/>
              <a:buAutoNum type="arabicParenR"/>
            </a:pPr>
            <a:r>
              <a:rPr lang="de-CH"/>
              <a:t>Health facility staff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template with openIMIS color WS">
  <a:themeElements>
    <a:clrScheme name="openIMIS colors">
      <a:dk1>
        <a:srgbClr val="000000"/>
      </a:dk1>
      <a:lt1>
        <a:srgbClr val="FFFFFF"/>
      </a:lt1>
      <a:dk2>
        <a:srgbClr val="4F4B4C"/>
      </a:dk2>
      <a:lt2>
        <a:srgbClr val="CCCBCB"/>
      </a:lt2>
      <a:accent1>
        <a:srgbClr val="006374"/>
      </a:accent1>
      <a:accent2>
        <a:srgbClr val="33818F"/>
      </a:accent2>
      <a:accent3>
        <a:srgbClr val="B2D0D5"/>
      </a:accent3>
      <a:accent4>
        <a:srgbClr val="80B0B9"/>
      </a:accent4>
      <a:accent5>
        <a:srgbClr val="EFBC53"/>
      </a:accent5>
      <a:accent6>
        <a:srgbClr val="747474"/>
      </a:accent6>
      <a:hlink>
        <a:srgbClr val="2D96EA"/>
      </a:hlink>
      <a:folHlink>
        <a:srgbClr val="D949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2021-03-05T10:02:38Z</dcterms:created>
  <dc:creator>Essipov, Philipp GIZ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0x01010044B371517CA51A4591FD761B9ADB223C</vt:lpwstr>
  </property>
</Properties>
</file>