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82" r:id="rId3"/>
    <p:sldId id="283" r:id="rId4"/>
    <p:sldId id="258" r:id="rId5"/>
    <p:sldId id="259" r:id="rId6"/>
    <p:sldId id="263" r:id="rId7"/>
    <p:sldId id="261" r:id="rId8"/>
    <p:sldId id="265" r:id="rId9"/>
    <p:sldId id="284" r:id="rId10"/>
    <p:sldId id="268" r:id="rId11"/>
    <p:sldId id="272" r:id="rId12"/>
    <p:sldId id="266" r:id="rId13"/>
    <p:sldId id="273" r:id="rId14"/>
    <p:sldId id="267" r:id="rId15"/>
    <p:sldId id="285" r:id="rId16"/>
    <p:sldId id="276" r:id="rId17"/>
    <p:sldId id="277" r:id="rId18"/>
    <p:sldId id="281" r:id="rId19"/>
    <p:sldId id="280" r:id="rId20"/>
    <p:sldId id="28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600"/>
    <a:srgbClr val="FDFDFD"/>
    <a:srgbClr val="FF0066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/>
  </p:normalViewPr>
  <p:slideViewPr>
    <p:cSldViewPr snapToGrid="0">
      <p:cViewPr varScale="1">
        <p:scale>
          <a:sx n="64" d="100"/>
          <a:sy n="64" d="100"/>
        </p:scale>
        <p:origin x="924" y="78"/>
      </p:cViewPr>
      <p:guideLst>
        <p:guide orient="horz" pos="228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4AC9B-262A-49EB-B7BB-47A7AC8D756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5A18A-625A-4573-8D0B-313CA071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1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5A18A-625A-4573-8D0B-313CA071AC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79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advent of social coding websites like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bitbucket</a:t>
            </a:r>
            <a:r>
              <a:rPr lang="en-US" baseline="0" dirty="0" smtClean="0"/>
              <a:t> have made large scale software reuse more systematic through practices like Fork-based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Some software that have heavily benefited from this practice are Mobile Apps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Examples of Mobile Apps with may variants that we studied include </a:t>
            </a:r>
            <a:r>
              <a:rPr lang="en-US" baseline="0" smtClean="0"/>
              <a:t>Bitcoin wallet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5A18A-625A-4573-8D0B-313CA071AC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06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5A18A-625A-4573-8D0B-313CA071AC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5E47-824F-49BD-ABA3-2F653CCC2CA8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77FC-D8EB-4702-B27B-D3C5C4D5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6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AE64-DFD4-4F1F-97CD-E39136711BDA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77FC-D8EB-4702-B27B-D3C5C4D5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F5E-09E9-4C53-B9DE-C1CFA75DED2E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77FC-D8EB-4702-B27B-D3C5C4D5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9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E7DE-0A6F-419B-AA4C-94D6934C2EFC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77FC-D8EB-4702-B27B-D3C5C4D5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4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6714-5683-4320-9B2D-0D6290E65822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77FC-D8EB-4702-B27B-D3C5C4D5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2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A5C7-7137-4A22-AF78-226C4B52AA98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77FC-D8EB-4702-B27B-D3C5C4D5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7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B36-C57D-44EA-B369-9E3BBD119878}" type="datetime1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77FC-D8EB-4702-B27B-D3C5C4D5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7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C022-8459-4B50-9E2D-41E462F92C4C}" type="datetime1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77FC-D8EB-4702-B27B-D3C5C4D5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5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2AD3-DC57-4821-8B75-F87022491067}" type="datetime1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77FC-D8EB-4702-B27B-D3C5C4D5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7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8D05-B9CB-481E-B0D1-02C775B76B80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77FC-D8EB-4702-B27B-D3C5C4D5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7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8C9F-089A-46A7-BD52-BEE070524DA6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77FC-D8EB-4702-B27B-D3C5C4D5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7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1BBF6-4F88-4818-8AAD-B01535933BCA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B77FC-D8EB-4702-B27B-D3C5C4D5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2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7534"/>
            <a:ext cx="7772400" cy="1598534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Clone-Based Variability Management in the Android Ecosystem</a:t>
            </a:r>
            <a:endParaRPr lang="en-US" sz="4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835785"/>
              </p:ext>
            </p:extLst>
          </p:nvPr>
        </p:nvGraphicFramePr>
        <p:xfrm>
          <a:off x="206903" y="5289351"/>
          <a:ext cx="872092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15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39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789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0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2224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John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Businge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Mbarara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University of Science and Technology,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Uganda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Moses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Openja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Mbarara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University of Science and Technology,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Uganda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Sarah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Nadi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University of Alberta,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Canada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Engineer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Bainomugisha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Makerere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University,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Uganda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Thorsten Berger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Chalmers | University of Gothenburg,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Sweden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259" y="3524705"/>
            <a:ext cx="1681553" cy="16815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6" r="65735" b="24412"/>
          <a:stretch/>
        </p:blipFill>
        <p:spPr>
          <a:xfrm>
            <a:off x="256329" y="3392235"/>
            <a:ext cx="1491742" cy="18758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2" r="24231" b="22003"/>
          <a:stretch/>
        </p:blipFill>
        <p:spPr>
          <a:xfrm>
            <a:off x="5514107" y="3518756"/>
            <a:ext cx="1732164" cy="16875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05" t="26088" r="4457" b="31657"/>
          <a:stretch/>
        </p:blipFill>
        <p:spPr>
          <a:xfrm>
            <a:off x="1968270" y="3427121"/>
            <a:ext cx="1621260" cy="18385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583" y="3444209"/>
            <a:ext cx="1564242" cy="178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 txBox="1">
            <a:spLocks/>
          </p:cNvSpPr>
          <p:nvPr/>
        </p:nvSpPr>
        <p:spPr>
          <a:xfrm>
            <a:off x="6888706" y="644747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4416"/>
            <a:ext cx="9144000" cy="653893"/>
          </a:xfr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    RQ2 </a:t>
            </a:r>
            <a:r>
              <a:rPr lang="en-US" sz="3200" b="1" dirty="0">
                <a:latin typeface="+mn-lt"/>
              </a:rPr>
              <a:t>- How are app families </a:t>
            </a:r>
            <a:r>
              <a:rPr lang="en-US" sz="3200" b="1" dirty="0" smtClean="0">
                <a:latin typeface="+mn-lt"/>
              </a:rPr>
              <a:t>maintained?  - Results</a:t>
            </a:r>
            <a:endParaRPr lang="en-US" sz="32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370" y="4409412"/>
            <a:ext cx="8557736" cy="23083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Both distributions are left-skewed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Most apps do not perform pull requests in either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Fork-to-Mainline – 10 forks sent 16 pull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Mainline-to-Fork – 5 mainlines sent 15 pull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388371" y="572991"/>
            <a:ext cx="7247027" cy="3780643"/>
            <a:chOff x="388737" y="670087"/>
            <a:chExt cx="7608342" cy="409010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62" y="1219911"/>
              <a:ext cx="7462644" cy="354027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612510" y="670087"/>
              <a:ext cx="5160361" cy="499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N</a:t>
              </a:r>
              <a:r>
                <a:rPr lang="en-US" sz="2400" b="1" dirty="0" smtClean="0"/>
                <a:t>umber of pull requests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 rot="5400000">
              <a:off x="7391965" y="3639762"/>
              <a:ext cx="887105" cy="323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(Apps)</a:t>
              </a:r>
              <a:endParaRPr lang="en-US" sz="1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106745" y="2004307"/>
              <a:ext cx="887105" cy="323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(Apps)</a:t>
              </a:r>
              <a:endParaRPr lang="en-US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27163" y="1159050"/>
              <a:ext cx="32686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Pull requests (Mainline-Fork)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03278" y="1146000"/>
              <a:ext cx="32686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Pull requests (Fork-mainline)</a:t>
              </a:r>
              <a:endParaRPr lang="en-US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9961" y="5832331"/>
            <a:ext cx="8111551" cy="885405"/>
            <a:chOff x="519961" y="5832331"/>
            <a:chExt cx="8111551" cy="885405"/>
          </a:xfrm>
        </p:grpSpPr>
        <p:sp>
          <p:nvSpPr>
            <p:cNvPr id="17" name="TextBox 16"/>
            <p:cNvSpPr txBox="1"/>
            <p:nvPr/>
          </p:nvSpPr>
          <p:spPr>
            <a:xfrm>
              <a:off x="519961" y="5886739"/>
              <a:ext cx="75608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Surprisingly, we observed that all the 15 pull requests (</a:t>
              </a:r>
              <a:r>
                <a:rPr lang="en-US" sz="2400" b="1" dirty="0" smtClean="0"/>
                <a:t>mainline-to-fork</a:t>
              </a:r>
              <a:r>
                <a:rPr lang="en-US" sz="2400" b="1" dirty="0"/>
                <a:t>)  were </a:t>
              </a:r>
              <a:r>
                <a:rPr lang="en-US" sz="2400" b="1" dirty="0">
                  <a:solidFill>
                    <a:srgbClr val="006600"/>
                  </a:solidFill>
                </a:rPr>
                <a:t>initiated by </a:t>
              </a:r>
              <a:r>
                <a:rPr lang="en-US" sz="2400" b="1" dirty="0" smtClean="0">
                  <a:solidFill>
                    <a:srgbClr val="006600"/>
                  </a:solidFill>
                </a:rPr>
                <a:t>fork </a:t>
              </a:r>
              <a:r>
                <a:rPr lang="en-US" sz="2400" b="1" dirty="0">
                  <a:solidFill>
                    <a:srgbClr val="006600"/>
                  </a:solidFill>
                </a:rPr>
                <a:t>developers 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3312" y="5832331"/>
              <a:ext cx="838200" cy="838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093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67" y="1083428"/>
            <a:ext cx="4873959" cy="3847863"/>
          </a:xfrm>
          <a:prstGeom prst="rect">
            <a:avLst/>
          </a:prstGeom>
        </p:spPr>
      </p:pic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88706" y="6447474"/>
            <a:ext cx="2057400" cy="365125"/>
          </a:xfrm>
        </p:spPr>
        <p:txBody>
          <a:bodyPr/>
          <a:lstStyle/>
          <a:p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4416"/>
            <a:ext cx="9144000" cy="653893"/>
          </a:xfr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    RQ2 </a:t>
            </a:r>
            <a:r>
              <a:rPr lang="en-US" sz="3200" b="1" dirty="0">
                <a:latin typeface="+mn-lt"/>
              </a:rPr>
              <a:t>- How are app families </a:t>
            </a:r>
            <a:r>
              <a:rPr lang="en-US" sz="3200" b="1" dirty="0" smtClean="0">
                <a:latin typeface="+mn-lt"/>
              </a:rPr>
              <a:t>maintained?  - Results</a:t>
            </a:r>
            <a:endParaRPr lang="en-US" sz="3200" b="1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7060" y="693844"/>
            <a:ext cx="663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sz="2000" b="1" dirty="0" smtClean="0"/>
              <a:t>umber of pull requests among forks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52885" y="4608163"/>
            <a:ext cx="32686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Pull requests (Fork-Fork)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97971" y="1641747"/>
            <a:ext cx="887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(Apps)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7922" y="5358975"/>
            <a:ext cx="7137779" cy="8309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Distribution is left-skewed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Only one fork sent one pull request to another fork</a:t>
            </a:r>
          </a:p>
        </p:txBody>
      </p:sp>
    </p:spTree>
    <p:extLst>
      <p:ext uri="{BB962C8B-B14F-4D97-AF65-F5344CB8AC3E}">
        <p14:creationId xmlns:p14="http://schemas.microsoft.com/office/powerpoint/2010/main" val="29228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88706" y="6447474"/>
            <a:ext cx="2057400" cy="365125"/>
          </a:xfrm>
        </p:spPr>
        <p:txBody>
          <a:bodyPr/>
          <a:lstStyle/>
          <a:p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4416"/>
            <a:ext cx="9144000" cy="653893"/>
          </a:xfr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    RQ2 </a:t>
            </a:r>
            <a:r>
              <a:rPr lang="en-US" sz="3200" b="1" dirty="0">
                <a:latin typeface="+mn-lt"/>
              </a:rPr>
              <a:t>- How are app families </a:t>
            </a:r>
            <a:r>
              <a:rPr lang="en-US" sz="3200" b="1" dirty="0" smtClean="0">
                <a:latin typeface="+mn-lt"/>
              </a:rPr>
              <a:t>maintained?  - Results</a:t>
            </a:r>
            <a:endParaRPr lang="en-US" sz="3200" b="1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3599" y="763777"/>
            <a:ext cx="7930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sz="2000" b="1" dirty="0" smtClean="0"/>
              <a:t>umber of direct pull commits from mainline to fork</a:t>
            </a:r>
            <a:endParaRPr lang="en-US" sz="20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176" y="1175399"/>
            <a:ext cx="4985037" cy="3933816"/>
            <a:chOff x="26176" y="1202695"/>
            <a:chExt cx="4985037" cy="3933816"/>
          </a:xfrm>
        </p:grpSpPr>
        <p:grpSp>
          <p:nvGrpSpPr>
            <p:cNvPr id="5" name="Group 4"/>
            <p:cNvGrpSpPr/>
            <p:nvPr/>
          </p:nvGrpSpPr>
          <p:grpSpPr>
            <a:xfrm>
              <a:off x="26176" y="1202695"/>
              <a:ext cx="4985037" cy="3895869"/>
              <a:chOff x="176304" y="1202695"/>
              <a:chExt cx="4985037" cy="3895869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304" y="1202695"/>
                <a:ext cx="4985037" cy="3895869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 rot="16200000">
                <a:off x="-84323" y="1846468"/>
                <a:ext cx="8871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(Apps)</a:t>
                </a:r>
                <a:endParaRPr lang="en-US" sz="1600" b="1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160060" y="4767179"/>
              <a:ext cx="355524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Direct Pull Commits Mainline-Fork </a:t>
              </a:r>
              <a:endParaRPr lang="en-US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78379" y="5239996"/>
            <a:ext cx="8356188" cy="12003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Left-skewed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990000"/>
                </a:solidFill>
              </a:rPr>
              <a:t>47 of the 127 (37%) </a:t>
            </a:r>
            <a:r>
              <a:rPr lang="en-US" sz="2400" dirty="0" smtClean="0"/>
              <a:t>forks variants  performed direct pull commits (cherry picked) form the mainline variants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04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4416"/>
            <a:ext cx="9144000" cy="653893"/>
          </a:xfr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 RQ2 - How are app families maintained?  - Summary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88706" y="6447474"/>
            <a:ext cx="2057400" cy="365125"/>
          </a:xfrm>
        </p:spPr>
        <p:txBody>
          <a:bodyPr/>
          <a:lstStyle/>
          <a:p>
            <a:r>
              <a:rPr lang="en-US" sz="1600" dirty="0" smtClean="0"/>
              <a:t>13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75230" y="2280672"/>
            <a:ext cx="7990763" cy="2677656"/>
          </a:xfrm>
          <a:prstGeom prst="rect">
            <a:avLst/>
          </a:prstGeom>
          <a:noFill/>
          <a:ln w="57150">
            <a:solidFill>
              <a:srgbClr val="99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Variants </a:t>
            </a:r>
            <a:r>
              <a:rPr lang="en-US" sz="2800" b="1" dirty="0">
                <a:solidFill>
                  <a:srgbClr val="990000"/>
                </a:solidFill>
              </a:rPr>
              <a:t>rarely </a:t>
            </a:r>
            <a:r>
              <a:rPr lang="en-US" sz="2800" b="1" dirty="0" smtClean="0">
                <a:solidFill>
                  <a:srgbClr val="990000"/>
                </a:solidFill>
              </a:rPr>
              <a:t>perform pull request </a:t>
            </a:r>
            <a:r>
              <a:rPr lang="en-US" sz="2800" b="1" dirty="0" smtClean="0"/>
              <a:t>code propagation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6600"/>
                </a:solidFill>
              </a:rPr>
              <a:t>Direct pull commits </a:t>
            </a:r>
            <a:r>
              <a:rPr lang="en-US" sz="2800" b="1" dirty="0" smtClean="0"/>
              <a:t>is the most used code propagation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990000"/>
                </a:solidFill>
              </a:rPr>
              <a:t>64 </a:t>
            </a:r>
            <a:r>
              <a:rPr lang="en-US" sz="2800" b="1" dirty="0">
                <a:solidFill>
                  <a:srgbClr val="990000"/>
                </a:solidFill>
              </a:rPr>
              <a:t>of the </a:t>
            </a:r>
            <a:r>
              <a:rPr lang="en-US" sz="2800" b="1" dirty="0" smtClean="0">
                <a:solidFill>
                  <a:srgbClr val="990000"/>
                </a:solidFill>
              </a:rPr>
              <a:t>88 </a:t>
            </a:r>
            <a:r>
              <a:rPr lang="en-US" sz="2800" b="1" dirty="0">
                <a:solidFill>
                  <a:srgbClr val="990000"/>
                </a:solidFill>
              </a:rPr>
              <a:t>(72.7%)</a:t>
            </a:r>
            <a:r>
              <a:rPr lang="en-US" sz="2800" b="1" dirty="0" smtClean="0">
                <a:solidFill>
                  <a:srgbClr val="990000"/>
                </a:solidFill>
              </a:rPr>
              <a:t> </a:t>
            </a:r>
            <a:r>
              <a:rPr lang="en-US" sz="2800" b="1" dirty="0"/>
              <a:t>app families </a:t>
            </a:r>
            <a:r>
              <a:rPr lang="en-US" sz="2800" b="1" dirty="0" smtClean="0"/>
              <a:t>did </a:t>
            </a:r>
            <a:r>
              <a:rPr lang="en-US" sz="2800" b="1" dirty="0"/>
              <a:t>not perform any form of code </a:t>
            </a:r>
            <a:r>
              <a:rPr lang="en-US" sz="2800" b="1" dirty="0" smtClean="0"/>
              <a:t>propagation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784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7892" y="1035208"/>
            <a:ext cx="87482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lvl="1" indent="-395288">
              <a:buFont typeface="Arial" panose="020B0604020202020204" pitchFamily="34" charset="0"/>
              <a:buChar char="•"/>
            </a:pPr>
            <a:r>
              <a:rPr lang="en-US" sz="3200" dirty="0" smtClean="0"/>
              <a:t>We investigated whether the Fork variants are typically created and controlled by new developers </a:t>
            </a:r>
          </a:p>
          <a:p>
            <a:pPr marL="68262" lvl="1"/>
            <a:endParaRPr lang="en-US" sz="3200" dirty="0" smtClean="0"/>
          </a:p>
          <a:p>
            <a:pPr marL="463550" lvl="1" indent="-354013">
              <a:buFont typeface="Arial" panose="020B0604020202020204" pitchFamily="34" charset="0"/>
              <a:buChar char="•"/>
            </a:pPr>
            <a:r>
              <a:rPr lang="en-US" sz="3200" dirty="0" smtClean="0"/>
              <a:t>Or </a:t>
            </a:r>
            <a:r>
              <a:rPr lang="en-US" sz="3200" dirty="0"/>
              <a:t>whether </a:t>
            </a:r>
            <a:r>
              <a:rPr lang="en-US" sz="3200" dirty="0" smtClean="0"/>
              <a:t>the forks </a:t>
            </a:r>
            <a:r>
              <a:rPr lang="en-US" sz="3200" dirty="0"/>
              <a:t>are </a:t>
            </a:r>
            <a:r>
              <a:rPr lang="en-US" sz="3200" dirty="0" smtClean="0"/>
              <a:t>still governed </a:t>
            </a:r>
            <a:r>
              <a:rPr lang="en-US" sz="3200" dirty="0"/>
              <a:t>by the </a:t>
            </a:r>
            <a:r>
              <a:rPr lang="en-US" sz="3200" dirty="0" smtClean="0"/>
              <a:t>mainline developers.</a:t>
            </a:r>
            <a:endParaRPr lang="en-US" sz="3200" dirty="0"/>
          </a:p>
        </p:txBody>
      </p:sp>
      <p:sp>
        <p:nvSpPr>
          <p:cNvPr id="83" name="Title 1"/>
          <p:cNvSpPr txBox="1">
            <a:spLocks/>
          </p:cNvSpPr>
          <p:nvPr/>
        </p:nvSpPr>
        <p:spPr>
          <a:xfrm>
            <a:off x="0" y="-4416"/>
            <a:ext cx="9144000" cy="65389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+mn-lt"/>
              </a:rPr>
              <a:t>   RQ3 </a:t>
            </a:r>
            <a:r>
              <a:rPr lang="en-US" sz="2800" b="1" dirty="0">
                <a:latin typeface="+mn-lt"/>
              </a:rPr>
              <a:t>- Diversity of contributors in app families</a:t>
            </a:r>
            <a:r>
              <a:rPr lang="en-US" sz="2800" b="1" dirty="0" smtClean="0">
                <a:latin typeface="+mn-lt"/>
              </a:rPr>
              <a:t>?</a:t>
            </a:r>
            <a:endParaRPr lang="en-US" sz="2800" b="1" dirty="0">
              <a:latin typeface="+mn-lt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88706" y="6447474"/>
            <a:ext cx="2057400" cy="365125"/>
          </a:xfrm>
        </p:spPr>
        <p:txBody>
          <a:bodyPr/>
          <a:lstStyle/>
          <a:p>
            <a:r>
              <a:rPr lang="en-US" sz="1600" dirty="0" smtClean="0"/>
              <a:t>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889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4416"/>
            <a:ext cx="9144000" cy="65389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   </a:t>
            </a:r>
            <a:r>
              <a:rPr lang="en-US" sz="2800" b="1" dirty="0"/>
              <a:t> </a:t>
            </a:r>
            <a:r>
              <a:rPr lang="en-US" sz="2800" b="1" dirty="0">
                <a:latin typeface="+mn-lt"/>
              </a:rPr>
              <a:t>RQ3 - Diversity of contributors in app families?</a:t>
            </a:r>
            <a:r>
              <a:rPr lang="en-US" sz="2800" b="1" dirty="0" smtClean="0">
                <a:latin typeface="+mn-lt"/>
              </a:rPr>
              <a:t>- Approach</a:t>
            </a:r>
            <a:endParaRPr lang="en-US" sz="28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43530" y="887618"/>
            <a:ext cx="1866126" cy="4303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Developer 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5323115" y="785712"/>
            <a:ext cx="1793636" cy="43030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Developer 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17" idx="0"/>
          </p:cNvCxnSpPr>
          <p:nvPr/>
        </p:nvCxnSpPr>
        <p:spPr>
          <a:xfrm flipV="1">
            <a:off x="1721803" y="1319877"/>
            <a:ext cx="441404" cy="63901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8" idx="0"/>
          </p:cNvCxnSpPr>
          <p:nvPr/>
        </p:nvCxnSpPr>
        <p:spPr>
          <a:xfrm flipV="1">
            <a:off x="2187733" y="1332253"/>
            <a:ext cx="337580" cy="62664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6" idx="0"/>
            <a:endCxn id="5" idx="2"/>
          </p:cNvCxnSpPr>
          <p:nvPr/>
        </p:nvCxnSpPr>
        <p:spPr>
          <a:xfrm flipV="1">
            <a:off x="2601972" y="1317924"/>
            <a:ext cx="174621" cy="64097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2" idx="0"/>
          </p:cNvCxnSpPr>
          <p:nvPr/>
        </p:nvCxnSpPr>
        <p:spPr>
          <a:xfrm flipH="1" flipV="1">
            <a:off x="3104125" y="1332253"/>
            <a:ext cx="605532" cy="62664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3" idx="0"/>
          </p:cNvCxnSpPr>
          <p:nvPr/>
        </p:nvCxnSpPr>
        <p:spPr>
          <a:xfrm flipH="1" flipV="1">
            <a:off x="3468429" y="1332253"/>
            <a:ext cx="770807" cy="62664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25667" y="1638115"/>
            <a:ext cx="8507743" cy="5303570"/>
            <a:chOff x="425667" y="1638115"/>
            <a:chExt cx="8507743" cy="5303570"/>
          </a:xfrm>
        </p:grpSpPr>
        <p:grpSp>
          <p:nvGrpSpPr>
            <p:cNvPr id="43" name="Group 42"/>
            <p:cNvGrpSpPr/>
            <p:nvPr/>
          </p:nvGrpSpPr>
          <p:grpSpPr>
            <a:xfrm>
              <a:off x="3759330" y="6221184"/>
              <a:ext cx="2710023" cy="720501"/>
              <a:chOff x="-54041" y="6065604"/>
              <a:chExt cx="3058591" cy="812946"/>
            </a:xfrm>
          </p:grpSpPr>
          <p:sp>
            <p:nvSpPr>
              <p:cNvPr id="44" name="Oval 92"/>
              <p:cNvSpPr>
                <a:spLocks noChangeArrowheads="1"/>
              </p:cNvSpPr>
              <p:nvPr/>
            </p:nvSpPr>
            <p:spPr bwMode="auto">
              <a:xfrm>
                <a:off x="-54041" y="6065604"/>
                <a:ext cx="640133" cy="61123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45" name="Text Box 93"/>
              <p:cNvSpPr txBox="1">
                <a:spLocks noChangeArrowheads="1"/>
              </p:cNvSpPr>
              <p:nvPr/>
            </p:nvSpPr>
            <p:spPr bwMode="auto">
              <a:xfrm>
                <a:off x="428719" y="6167348"/>
                <a:ext cx="2575831" cy="711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60876" rIns="90000" bIns="45000"/>
              <a:lstStyle>
                <a:lvl1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2200" spc="-150" dirty="0" err="1" smtClean="0"/>
                  <a:t>DirectPullCom</a:t>
                </a:r>
                <a:r>
                  <a:rPr lang="en-US" spc="-150" baseline="-33000" dirty="0" err="1" smtClean="0"/>
                  <a:t>MLV</a:t>
                </a:r>
                <a:r>
                  <a:rPr lang="en-US" spc="-150" baseline="-33000" dirty="0" smtClean="0"/>
                  <a:t>-FV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25667" y="1638115"/>
              <a:ext cx="8507743" cy="5198473"/>
              <a:chOff x="425667" y="1638115"/>
              <a:chExt cx="8507743" cy="519847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25667" y="1638115"/>
                <a:ext cx="8201406" cy="643001"/>
                <a:chOff x="-200386" y="1638115"/>
                <a:chExt cx="9256279" cy="725502"/>
              </a:xfrm>
            </p:grpSpPr>
            <p:sp>
              <p:nvSpPr>
                <p:cNvPr id="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-200386" y="1909019"/>
                  <a:ext cx="1373893" cy="3826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/>
                <a:lstStyle>
                  <a:lvl1pPr>
                    <a:lnSpc>
                      <a:spcPct val="93000"/>
                    </a:lnSpc>
                    <a:spcAft>
                      <a:spcPts val="1413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</a:tabLst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1pPr>
                  <a:lvl2pPr>
                    <a:lnSpc>
                      <a:spcPct val="93000"/>
                    </a:lnSpc>
                    <a:spcAft>
                      <a:spcPts val="1138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</a:tabLst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2pPr>
                  <a:lvl3pPr>
                    <a:lnSpc>
                      <a:spcPct val="93000"/>
                    </a:lnSpc>
                    <a:spcAft>
                      <a:spcPts val="85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</a:tabLst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3pPr>
                  <a:lvl4pPr>
                    <a:lnSpc>
                      <a:spcPct val="93000"/>
                    </a:lnSpc>
                    <a:spcAft>
                      <a:spcPts val="575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4pPr>
                  <a:lvl5pPr>
                    <a:lnSpc>
                      <a:spcPct val="93000"/>
                    </a:lnSpc>
                    <a:spcAft>
                      <a:spcPts val="288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5pPr>
                  <a:lvl6pPr marL="2514600" indent="-228600" defTabSz="457200" eaLnBrk="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6pPr>
                  <a:lvl7pPr marL="2971800" indent="-228600" defTabSz="457200" eaLnBrk="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7pPr>
                  <a:lvl8pPr marL="3429000" indent="-228600" defTabSz="457200" eaLnBrk="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8pPr>
                  <a:lvl9pPr marL="3886200" indent="-228600" defTabSz="457200" eaLnBrk="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9pPr>
                </a:lstStyle>
                <a:p>
                  <a:pPr eaLnBrk="1">
                    <a:spcAft>
                      <a:spcPct val="0"/>
                    </a:spcAft>
                  </a:pPr>
                  <a:r>
                    <a:rPr lang="en-US" altLang="en-US" sz="1800" b="1" dirty="0" smtClean="0"/>
                    <a:t>Mainline Variant</a:t>
                  </a:r>
                  <a:endParaRPr lang="en-US" altLang="en-US" sz="1800" b="1" dirty="0"/>
                </a:p>
              </p:txBody>
            </p:sp>
            <p:sp>
              <p:nvSpPr>
                <p:cNvPr id="13" name="Line 1"/>
                <p:cNvSpPr>
                  <a:spLocks noChangeShapeType="1"/>
                </p:cNvSpPr>
                <p:nvPr/>
              </p:nvSpPr>
              <p:spPr bwMode="auto">
                <a:xfrm>
                  <a:off x="1014227" y="2212794"/>
                  <a:ext cx="7407276" cy="1587"/>
                </a:xfrm>
                <a:prstGeom prst="line">
                  <a:avLst/>
                </a:prstGeom>
                <a:noFill/>
                <a:ln w="7632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Line 9"/>
                <p:cNvSpPr>
                  <a:spLocks noChangeShapeType="1"/>
                </p:cNvSpPr>
                <p:nvPr/>
              </p:nvSpPr>
              <p:spPr bwMode="auto">
                <a:xfrm>
                  <a:off x="1065212" y="1848477"/>
                  <a:ext cx="7040564" cy="15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8105776" y="1638115"/>
                  <a:ext cx="950117" cy="3500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/>
                <a:lstStyle>
                  <a:lvl1pPr>
                    <a:lnSpc>
                      <a:spcPct val="93000"/>
                    </a:lnSpc>
                    <a:spcAft>
                      <a:spcPts val="1413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</a:tabLst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1pPr>
                  <a:lvl2pPr>
                    <a:lnSpc>
                      <a:spcPct val="93000"/>
                    </a:lnSpc>
                    <a:spcAft>
                      <a:spcPts val="1138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</a:tabLst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2pPr>
                  <a:lvl3pPr>
                    <a:lnSpc>
                      <a:spcPct val="93000"/>
                    </a:lnSpc>
                    <a:spcAft>
                      <a:spcPts val="85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</a:tabLst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3pPr>
                  <a:lvl4pPr>
                    <a:lnSpc>
                      <a:spcPct val="93000"/>
                    </a:lnSpc>
                    <a:spcAft>
                      <a:spcPts val="575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4pPr>
                  <a:lvl5pPr>
                    <a:lnSpc>
                      <a:spcPct val="93000"/>
                    </a:lnSpc>
                    <a:spcAft>
                      <a:spcPts val="288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5pPr>
                  <a:lvl6pPr marL="2514600" indent="-228600" defTabSz="457200" eaLnBrk="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6pPr>
                  <a:lvl7pPr marL="2971800" indent="-228600" defTabSz="457200" eaLnBrk="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7pPr>
                  <a:lvl8pPr marL="3429000" indent="-228600" defTabSz="457200" eaLnBrk="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8pPr>
                  <a:lvl9pPr marL="3886200" indent="-228600" defTabSz="457200" eaLnBrk="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9pPr>
                </a:lstStyle>
                <a:p>
                  <a:pPr eaLnBrk="1">
                    <a:spcAft>
                      <a:spcPct val="0"/>
                    </a:spcAft>
                  </a:pPr>
                  <a:r>
                    <a:rPr lang="en-US" altLang="en-US" sz="1800" b="1" dirty="0"/>
                    <a:t>Time</a:t>
                  </a:r>
                </a:p>
              </p:txBody>
            </p:sp>
            <p:sp>
              <p:nvSpPr>
                <p:cNvPr id="16" name="Oval 66"/>
                <p:cNvSpPr>
                  <a:spLocks noChangeArrowheads="1"/>
                </p:cNvSpPr>
                <p:nvPr/>
              </p:nvSpPr>
              <p:spPr bwMode="auto">
                <a:xfrm>
                  <a:off x="2068512" y="2000053"/>
                  <a:ext cx="374649" cy="334985"/>
                </a:xfrm>
                <a:prstGeom prst="ellipse">
                  <a:avLst/>
                </a:prstGeom>
                <a:solidFill>
                  <a:srgbClr val="9900FF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 anchor="ctr"/>
                <a:lstStyle/>
                <a:p>
                  <a:pPr algn="ctr"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en-US" dirty="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17" name="Oval 62"/>
                <p:cNvSpPr>
                  <a:spLocks noChangeArrowheads="1"/>
                </p:cNvSpPr>
                <p:nvPr/>
              </p:nvSpPr>
              <p:spPr bwMode="auto">
                <a:xfrm>
                  <a:off x="1059656" y="2000053"/>
                  <a:ext cx="405607" cy="363564"/>
                </a:xfrm>
                <a:prstGeom prst="ellipse">
                  <a:avLst/>
                </a:prstGeom>
                <a:solidFill>
                  <a:srgbClr val="9900FF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 anchor="ctr"/>
                <a:lstStyle/>
                <a:p>
                  <a:pPr algn="ctr"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en-US" dirty="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18" name="Oval 62"/>
                <p:cNvSpPr>
                  <a:spLocks noChangeArrowheads="1"/>
                </p:cNvSpPr>
                <p:nvPr/>
              </p:nvSpPr>
              <p:spPr bwMode="auto">
                <a:xfrm>
                  <a:off x="1584325" y="2000053"/>
                  <a:ext cx="407987" cy="339749"/>
                </a:xfrm>
                <a:prstGeom prst="ellipse">
                  <a:avLst/>
                </a:prstGeom>
                <a:solidFill>
                  <a:srgbClr val="9900FF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 anchor="ctr"/>
                <a:lstStyle/>
                <a:p>
                  <a:pPr algn="ctr"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en-US" dirty="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58339" y="1884980"/>
                <a:ext cx="7055796" cy="2527263"/>
                <a:chOff x="-163512" y="1903209"/>
                <a:chExt cx="7963319" cy="2851527"/>
              </a:xfrm>
            </p:grpSpPr>
            <p:sp>
              <p:nvSpPr>
                <p:cNvPr id="2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-163512" y="3490985"/>
                  <a:ext cx="1169988" cy="3564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/>
                <a:lstStyle/>
                <a:p>
                  <a:pPr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en-US" sz="2000" b="1" dirty="0" smtClean="0">
                      <a:solidFill>
                        <a:srgbClr val="000000"/>
                      </a:solidFill>
                    </a:rPr>
                    <a:t>Fork variant</a:t>
                  </a:r>
                  <a:endParaRPr lang="en-US" altLang="en-US" sz="20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" name="Line 13"/>
                <p:cNvSpPr>
                  <a:spLocks noChangeShapeType="1"/>
                </p:cNvSpPr>
                <p:nvPr/>
              </p:nvSpPr>
              <p:spPr bwMode="auto">
                <a:xfrm>
                  <a:off x="1006476" y="3763893"/>
                  <a:ext cx="6793331" cy="11110"/>
                </a:xfrm>
                <a:prstGeom prst="line">
                  <a:avLst/>
                </a:prstGeom>
                <a:noFill/>
                <a:ln w="762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5"/>
                <p:cNvSpPr>
                  <a:spLocks noChangeShapeType="1"/>
                </p:cNvSpPr>
                <p:nvPr/>
              </p:nvSpPr>
              <p:spPr bwMode="auto">
                <a:xfrm>
                  <a:off x="2632075" y="1903209"/>
                  <a:ext cx="1588" cy="2724344"/>
                </a:xfrm>
                <a:prstGeom prst="line">
                  <a:avLst/>
                </a:prstGeom>
                <a:noFill/>
                <a:ln w="5724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964778" y="4389584"/>
                  <a:ext cx="1712912" cy="36515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/>
                <a:lstStyle>
                  <a:lvl1pPr>
                    <a:lnSpc>
                      <a:spcPct val="93000"/>
                    </a:lnSpc>
                    <a:spcAft>
                      <a:spcPts val="1413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</a:tabLst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1pPr>
                  <a:lvl2pPr>
                    <a:lnSpc>
                      <a:spcPct val="93000"/>
                    </a:lnSpc>
                    <a:spcAft>
                      <a:spcPts val="1138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</a:tabLst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2pPr>
                  <a:lvl3pPr>
                    <a:lnSpc>
                      <a:spcPct val="93000"/>
                    </a:lnSpc>
                    <a:spcAft>
                      <a:spcPts val="85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</a:tabLst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3pPr>
                  <a:lvl4pPr>
                    <a:lnSpc>
                      <a:spcPct val="93000"/>
                    </a:lnSpc>
                    <a:spcAft>
                      <a:spcPts val="575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4pPr>
                  <a:lvl5pPr>
                    <a:lnSpc>
                      <a:spcPct val="93000"/>
                    </a:lnSpc>
                    <a:spcAft>
                      <a:spcPts val="288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5pPr>
                  <a:lvl6pPr marL="2514600" indent="-228600" defTabSz="457200" eaLnBrk="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6pPr>
                  <a:lvl7pPr marL="2971800" indent="-228600" defTabSz="457200" eaLnBrk="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7pPr>
                  <a:lvl8pPr marL="3429000" indent="-228600" defTabSz="457200" eaLnBrk="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8pPr>
                  <a:lvl9pPr marL="3886200" indent="-228600" defTabSz="457200" eaLnBrk="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9pPr>
                </a:lstStyle>
                <a:p>
                  <a:pPr eaLnBrk="1">
                    <a:spcAft>
                      <a:spcPct val="0"/>
                    </a:spcAft>
                  </a:pPr>
                  <a:r>
                    <a:rPr lang="en-US" altLang="en-US" sz="1800" b="1" dirty="0"/>
                    <a:t>Fork Date</a:t>
                  </a:r>
                </a:p>
              </p:txBody>
            </p:sp>
            <p:sp>
              <p:nvSpPr>
                <p:cNvPr id="25" name="Oval 35"/>
                <p:cNvSpPr>
                  <a:spLocks noChangeArrowheads="1"/>
                </p:cNvSpPr>
                <p:nvPr/>
              </p:nvSpPr>
              <p:spPr bwMode="auto">
                <a:xfrm>
                  <a:off x="2541588" y="2122299"/>
                  <a:ext cx="171450" cy="21750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en-US" altLang="en-US"/>
                </a:p>
              </p:txBody>
            </p:sp>
            <p:sp>
              <p:nvSpPr>
                <p:cNvPr id="26" name="Oval 36"/>
                <p:cNvSpPr>
                  <a:spLocks noChangeArrowheads="1"/>
                </p:cNvSpPr>
                <p:nvPr/>
              </p:nvSpPr>
              <p:spPr bwMode="auto">
                <a:xfrm>
                  <a:off x="2541588" y="3633707"/>
                  <a:ext cx="171450" cy="21750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27" name="Text Box 50"/>
              <p:cNvSpPr txBox="1">
                <a:spLocks noChangeArrowheads="1"/>
              </p:cNvSpPr>
              <p:nvPr/>
            </p:nvSpPr>
            <p:spPr bwMode="auto">
              <a:xfrm>
                <a:off x="6901900" y="3705079"/>
                <a:ext cx="323514" cy="3067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60876" rIns="90000" bIns="45000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505692" y="5363343"/>
                <a:ext cx="2694631" cy="573415"/>
                <a:chOff x="-110070" y="5295104"/>
                <a:chExt cx="3041222" cy="646987"/>
              </a:xfrm>
            </p:grpSpPr>
            <p:sp>
              <p:nvSpPr>
                <p:cNvPr id="29" name="Oval 82"/>
                <p:cNvSpPr>
                  <a:spLocks noChangeArrowheads="1"/>
                </p:cNvSpPr>
                <p:nvPr/>
              </p:nvSpPr>
              <p:spPr bwMode="auto">
                <a:xfrm>
                  <a:off x="-110070" y="5295104"/>
                  <a:ext cx="627409" cy="646987"/>
                </a:xfrm>
                <a:prstGeom prst="ellipse">
                  <a:avLst/>
                </a:prstGeom>
                <a:solidFill>
                  <a:srgbClr val="9900FF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en-US" altLang="en-US"/>
                </a:p>
              </p:txBody>
            </p:sp>
            <p:sp>
              <p:nvSpPr>
                <p:cNvPr id="30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528513" y="5450510"/>
                  <a:ext cx="2402639" cy="3256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/>
                <a:lstStyle>
                  <a:lvl1pPr>
                    <a:tabLst>
                      <a:tab pos="7239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1pPr>
                  <a:lvl2pPr>
                    <a:tabLst>
                      <a:tab pos="7239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2pPr>
                  <a:lvl3pPr>
                    <a:tabLst>
                      <a:tab pos="7239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3pPr>
                  <a:lvl4pPr>
                    <a:tabLst>
                      <a:tab pos="7239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4pPr>
                  <a:lvl5pPr>
                    <a:tabLst>
                      <a:tab pos="7239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5pPr>
                  <a:lvl6pPr marL="2514600" indent="-228600" defTabSz="4572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6pPr>
                  <a:lvl7pPr marL="2971800" indent="-228600" defTabSz="4572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7pPr>
                  <a:lvl8pPr marL="3429000" indent="-228600" defTabSz="4572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8pPr>
                  <a:lvl9pPr marL="3886200" indent="-228600" defTabSz="4572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9pPr>
                </a:lstStyle>
                <a:p>
                  <a:pPr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r>
                    <a:rPr lang="en-US" sz="2200" spc="-150" dirty="0" err="1"/>
                    <a:t>StartingCommits</a:t>
                  </a:r>
                  <a:endParaRPr lang="en-US" sz="2200" spc="-150" dirty="0" smtClean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6312550" y="5556889"/>
                <a:ext cx="2620860" cy="561316"/>
                <a:chOff x="2744268" y="5549243"/>
                <a:chExt cx="2957957" cy="633335"/>
              </a:xfrm>
            </p:grpSpPr>
            <p:sp>
              <p:nvSpPr>
                <p:cNvPr id="32" name="Oval 84"/>
                <p:cNvSpPr>
                  <a:spLocks noChangeArrowheads="1"/>
                </p:cNvSpPr>
                <p:nvPr/>
              </p:nvSpPr>
              <p:spPr bwMode="auto">
                <a:xfrm>
                  <a:off x="2744268" y="5549243"/>
                  <a:ext cx="627063" cy="633335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en-US" altLang="en-US"/>
                </a:p>
              </p:txBody>
            </p:sp>
            <p:sp>
              <p:nvSpPr>
                <p:cNvPr id="3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312854" y="5597813"/>
                  <a:ext cx="2389371" cy="3651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/>
                <a:lstStyle>
                  <a:lvl1pPr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1pPr>
                  <a:lvl2pPr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2pPr>
                  <a:lvl3pPr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3pPr>
                  <a:lvl4pPr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4pPr>
                  <a:lvl5pPr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5pPr>
                  <a:lvl6pPr marL="2514600" indent="-228600" defTabSz="4572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6pPr>
                  <a:lvl7pPr marL="2971800" indent="-228600" defTabSz="4572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7pPr>
                  <a:lvl8pPr marL="3429000" indent="-228600" defTabSz="4572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8pPr>
                  <a:lvl9pPr marL="3886200" indent="-228600" defTabSz="4572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9pPr>
                </a:lstStyle>
                <a:p>
                  <a:pPr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r>
                    <a:rPr lang="en-US" sz="2200" spc="-150" dirty="0" smtClean="0"/>
                    <a:t>MLV </a:t>
                  </a:r>
                  <a:r>
                    <a:rPr lang="en-US" sz="2200" spc="-150" dirty="0" err="1" smtClean="0"/>
                    <a:t>UniqueCom</a:t>
                  </a:r>
                  <a:endParaRPr lang="en-US" sz="2200" spc="-150" dirty="0" smtClean="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3042228" y="5478868"/>
                <a:ext cx="3307445" cy="698009"/>
                <a:chOff x="5199940" y="5414071"/>
                <a:chExt cx="3732852" cy="787566"/>
              </a:xfrm>
            </p:grpSpPr>
            <p:sp>
              <p:nvSpPr>
                <p:cNvPr id="35" name="Oval 86"/>
                <p:cNvSpPr>
                  <a:spLocks noChangeArrowheads="1"/>
                </p:cNvSpPr>
                <p:nvPr/>
              </p:nvSpPr>
              <p:spPr bwMode="auto">
                <a:xfrm>
                  <a:off x="5199940" y="5414071"/>
                  <a:ext cx="632422" cy="630825"/>
                </a:xfrm>
                <a:prstGeom prst="ellipse">
                  <a:avLst/>
                </a:prstGeom>
                <a:solidFill>
                  <a:srgbClr val="3399FF"/>
                </a:solidFill>
                <a:ln w="9525">
                  <a:solidFill>
                    <a:srgbClr val="00B0F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en-US" altLang="en-US"/>
                </a:p>
              </p:txBody>
            </p:sp>
            <p:sp>
              <p:nvSpPr>
                <p:cNvPr id="36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5742387" y="5544363"/>
                  <a:ext cx="3190405" cy="6572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/>
                <a:lstStyle>
                  <a:lvl1pPr>
                    <a:lnSpc>
                      <a:spcPct val="93000"/>
                    </a:lnSpc>
                    <a:spcAft>
                      <a:spcPts val="1413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  <a:tab pos="2171700" algn="l"/>
                    </a:tabLst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1pPr>
                  <a:lvl2pPr>
                    <a:lnSpc>
                      <a:spcPct val="93000"/>
                    </a:lnSpc>
                    <a:spcAft>
                      <a:spcPts val="1138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  <a:tab pos="2171700" algn="l"/>
                    </a:tabLst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2pPr>
                  <a:lvl3pPr>
                    <a:lnSpc>
                      <a:spcPct val="93000"/>
                    </a:lnSpc>
                    <a:spcAft>
                      <a:spcPts val="85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  <a:tab pos="2171700" algn="l"/>
                    </a:tabLst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3pPr>
                  <a:lvl4pPr>
                    <a:lnSpc>
                      <a:spcPct val="93000"/>
                    </a:lnSpc>
                    <a:spcAft>
                      <a:spcPts val="575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  <a:tab pos="21717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4pPr>
                  <a:lvl5pPr>
                    <a:lnSpc>
                      <a:spcPct val="93000"/>
                    </a:lnSpc>
                    <a:spcAft>
                      <a:spcPts val="288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  <a:tab pos="21717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5pPr>
                  <a:lvl6pPr marL="2514600" indent="-228600" defTabSz="457200" eaLnBrk="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  <a:tab pos="21717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6pPr>
                  <a:lvl7pPr marL="2971800" indent="-228600" defTabSz="457200" eaLnBrk="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  <a:tab pos="21717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7pPr>
                  <a:lvl8pPr marL="3429000" indent="-228600" defTabSz="457200" eaLnBrk="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  <a:tab pos="21717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8pPr>
                  <a:lvl9pPr marL="3886200" indent="-228600" defTabSz="457200" eaLnBrk="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  <a:tab pos="21717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9pPr>
                </a:lstStyle>
                <a:p>
                  <a:pPr algn="ctr" eaLnBrk="1">
                    <a:spcAft>
                      <a:spcPct val="0"/>
                    </a:spcAft>
                  </a:pPr>
                  <a:r>
                    <a:rPr lang="en-US" altLang="en-US" sz="2200" dirty="0" err="1"/>
                    <a:t>PullRequestCom</a:t>
                  </a:r>
                  <a:r>
                    <a:rPr lang="en-US" altLang="en-US" sz="1800" baseline="-33000" dirty="0" err="1"/>
                    <a:t>FV</a:t>
                  </a:r>
                  <a:r>
                    <a:rPr lang="en-US" altLang="en-US" sz="1800" baseline="-33000" dirty="0"/>
                    <a:t>-MLV</a:t>
                  </a: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481467" y="6162610"/>
                <a:ext cx="3331852" cy="673978"/>
                <a:chOff x="5321576" y="5972367"/>
                <a:chExt cx="3760397" cy="760454"/>
              </a:xfrm>
            </p:grpSpPr>
            <p:sp>
              <p:nvSpPr>
                <p:cNvPr id="38" name="Oval 89"/>
                <p:cNvSpPr>
                  <a:spLocks noChangeArrowheads="1"/>
                </p:cNvSpPr>
                <p:nvPr/>
              </p:nvSpPr>
              <p:spPr bwMode="auto">
                <a:xfrm>
                  <a:off x="5321576" y="5972367"/>
                  <a:ext cx="646429" cy="675551"/>
                </a:xfrm>
                <a:prstGeom prst="ellipse">
                  <a:avLst/>
                </a:prstGeom>
                <a:solidFill>
                  <a:srgbClr val="579D1C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en-US" altLang="en-US"/>
                </a:p>
              </p:txBody>
            </p:sp>
            <p:sp>
              <p:nvSpPr>
                <p:cNvPr id="39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5885848" y="6075599"/>
                  <a:ext cx="3196125" cy="6572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/>
                <a:lstStyle>
                  <a:lvl1pPr>
                    <a:tabLst>
                      <a:tab pos="723900" algn="l"/>
                      <a:tab pos="1447800" algn="l"/>
                      <a:tab pos="21717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1pPr>
                  <a:lvl2pPr>
                    <a:tabLst>
                      <a:tab pos="723900" algn="l"/>
                      <a:tab pos="1447800" algn="l"/>
                      <a:tab pos="21717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2pPr>
                  <a:lvl3pPr>
                    <a:tabLst>
                      <a:tab pos="723900" algn="l"/>
                      <a:tab pos="1447800" algn="l"/>
                      <a:tab pos="21717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3pPr>
                  <a:lvl4pPr>
                    <a:tabLst>
                      <a:tab pos="723900" algn="l"/>
                      <a:tab pos="1447800" algn="l"/>
                      <a:tab pos="21717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4pPr>
                  <a:lvl5pPr>
                    <a:tabLst>
                      <a:tab pos="723900" algn="l"/>
                      <a:tab pos="1447800" algn="l"/>
                      <a:tab pos="21717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5pPr>
                  <a:lvl6pPr marL="2514600" indent="-228600" defTabSz="4572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  <a:tab pos="21717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6pPr>
                  <a:lvl7pPr marL="2971800" indent="-228600" defTabSz="4572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  <a:tab pos="21717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7pPr>
                  <a:lvl8pPr marL="3429000" indent="-228600" defTabSz="4572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  <a:tab pos="21717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8pPr>
                  <a:lvl9pPr marL="3886200" indent="-228600" defTabSz="4572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  <a:tab pos="21717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9pPr>
                </a:lstStyle>
                <a:p>
                  <a:pPr algn="ctr"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r>
                    <a:rPr lang="en-US" sz="2200" dirty="0" err="1" smtClean="0"/>
                    <a:t>PullRequestCom</a:t>
                  </a:r>
                  <a:r>
                    <a:rPr lang="en-US" spc="-150" baseline="-33000" dirty="0" err="1" smtClean="0"/>
                    <a:t>MLV</a:t>
                  </a:r>
                  <a:r>
                    <a:rPr lang="en-US" spc="-150" baseline="-33000" dirty="0" smtClean="0"/>
                    <a:t>-</a:t>
                  </a:r>
                  <a:r>
                    <a:rPr lang="en-US" baseline="-33000" dirty="0" smtClean="0"/>
                    <a:t>FV</a:t>
                  </a: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6385640" y="6254066"/>
                <a:ext cx="2381435" cy="510664"/>
                <a:chOff x="2842980" y="6289196"/>
                <a:chExt cx="2687739" cy="576184"/>
              </a:xfrm>
            </p:grpSpPr>
            <p:sp>
              <p:nvSpPr>
                <p:cNvPr id="41" name="Oval 88"/>
                <p:cNvSpPr>
                  <a:spLocks noChangeArrowheads="1"/>
                </p:cNvSpPr>
                <p:nvPr/>
              </p:nvSpPr>
              <p:spPr bwMode="auto">
                <a:xfrm>
                  <a:off x="2842980" y="6289196"/>
                  <a:ext cx="607219" cy="57618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en-US" altLang="en-US"/>
                </a:p>
              </p:txBody>
            </p:sp>
            <p:sp>
              <p:nvSpPr>
                <p:cNvPr id="42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3352157" y="6391039"/>
                  <a:ext cx="2178562" cy="3651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/>
                <a:lstStyle>
                  <a:lvl1pPr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1pPr>
                  <a:lvl2pPr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2pPr>
                  <a:lvl3pPr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3pPr>
                  <a:lvl4pPr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4pPr>
                  <a:lvl5pPr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5pPr>
                  <a:lvl6pPr marL="2514600" indent="-228600" defTabSz="4572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6pPr>
                  <a:lvl7pPr marL="2971800" indent="-228600" defTabSz="4572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7pPr>
                  <a:lvl8pPr marL="3429000" indent="-228600" defTabSz="4572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8pPr>
                  <a:lvl9pPr marL="3886200" indent="-228600" defTabSz="4572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9pPr>
                </a:lstStyle>
                <a:p>
                  <a:pPr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r>
                    <a:rPr lang="en-US" sz="2200" spc="-150" dirty="0" smtClean="0"/>
                    <a:t>FV </a:t>
                  </a:r>
                  <a:r>
                    <a:rPr lang="en-US" sz="2200" spc="-150" dirty="0" err="1" smtClean="0"/>
                    <a:t>UniqueCom</a:t>
                  </a:r>
                  <a:endParaRPr lang="en-US" sz="2200" spc="-150" dirty="0" smtClean="0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3083685" y="3333525"/>
                <a:ext cx="3542021" cy="422122"/>
                <a:chOff x="2786062" y="3524161"/>
                <a:chExt cx="3997599" cy="476283"/>
              </a:xfrm>
            </p:grpSpPr>
            <p:sp>
              <p:nvSpPr>
                <p:cNvPr id="47" name="Oval 70"/>
                <p:cNvSpPr>
                  <a:spLocks noChangeArrowheads="1"/>
                </p:cNvSpPr>
                <p:nvPr/>
              </p:nvSpPr>
              <p:spPr bwMode="auto">
                <a:xfrm>
                  <a:off x="4371321" y="3565440"/>
                  <a:ext cx="476250" cy="43500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 anchor="ctr"/>
                <a:lstStyle/>
                <a:p>
                  <a:pPr algn="ctr"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en-US" sz="1600" dirty="0">
                      <a:solidFill>
                        <a:srgbClr val="000000"/>
                      </a:solidFill>
                    </a:rPr>
                    <a:t>iii</a:t>
                  </a:r>
                </a:p>
              </p:txBody>
            </p:sp>
            <p:sp>
              <p:nvSpPr>
                <p:cNvPr id="48" name="Oval 75"/>
                <p:cNvSpPr>
                  <a:spLocks noChangeArrowheads="1"/>
                </p:cNvSpPr>
                <p:nvPr/>
              </p:nvSpPr>
              <p:spPr bwMode="auto">
                <a:xfrm>
                  <a:off x="6173219" y="3565440"/>
                  <a:ext cx="610442" cy="43500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 anchor="ctr"/>
                <a:lstStyle/>
                <a:p>
                  <a:pPr algn="ctr"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en-US">
                      <a:solidFill>
                        <a:srgbClr val="000000"/>
                      </a:solidFill>
                    </a:rPr>
                    <a:t>iv</a:t>
                  </a:r>
                </a:p>
              </p:txBody>
            </p:sp>
            <p:sp>
              <p:nvSpPr>
                <p:cNvPr id="49" name="Oval 76"/>
                <p:cNvSpPr>
                  <a:spLocks noChangeArrowheads="1"/>
                </p:cNvSpPr>
                <p:nvPr/>
              </p:nvSpPr>
              <p:spPr bwMode="auto">
                <a:xfrm>
                  <a:off x="3473449" y="3524161"/>
                  <a:ext cx="454025" cy="44294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 anchor="ctr"/>
                <a:lstStyle/>
                <a:p>
                  <a:pPr algn="ctr"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en-US" sz="1600" dirty="0">
                      <a:solidFill>
                        <a:srgbClr val="000000"/>
                      </a:solidFill>
                    </a:rPr>
                    <a:t>ii</a:t>
                  </a:r>
                </a:p>
              </p:txBody>
            </p:sp>
            <p:sp>
              <p:nvSpPr>
                <p:cNvPr id="50" name="Oval 40"/>
                <p:cNvSpPr>
                  <a:spLocks noChangeArrowheads="1"/>
                </p:cNvSpPr>
                <p:nvPr/>
              </p:nvSpPr>
              <p:spPr bwMode="auto">
                <a:xfrm>
                  <a:off x="2786062" y="3524161"/>
                  <a:ext cx="425450" cy="400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 anchor="ctr"/>
                <a:lstStyle/>
                <a:p>
                  <a:pPr algn="ctr"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en-US" dirty="0" err="1">
                      <a:solidFill>
                        <a:srgbClr val="000000"/>
                      </a:solidFill>
                    </a:rPr>
                    <a:t>i</a:t>
                  </a:r>
                  <a:endParaRPr lang="en-US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3516251" y="1958896"/>
                <a:ext cx="3713382" cy="385538"/>
                <a:chOff x="3287712" y="2000053"/>
                <a:chExt cx="4191001" cy="435005"/>
              </a:xfrm>
            </p:grpSpPr>
            <p:sp>
              <p:nvSpPr>
                <p:cNvPr id="52" name="Oval 79"/>
                <p:cNvSpPr>
                  <a:spLocks noChangeArrowheads="1"/>
                </p:cNvSpPr>
                <p:nvPr/>
              </p:nvSpPr>
              <p:spPr bwMode="auto">
                <a:xfrm>
                  <a:off x="3287712" y="2000053"/>
                  <a:ext cx="436563" cy="41754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 anchor="ctr"/>
                <a:lstStyle/>
                <a:p>
                  <a:pPr algn="ctr"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en-US" dirty="0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  <p:sp>
              <p:nvSpPr>
                <p:cNvPr id="53" name="Oval 80"/>
                <p:cNvSpPr>
                  <a:spLocks noChangeArrowheads="1"/>
                </p:cNvSpPr>
                <p:nvPr/>
              </p:nvSpPr>
              <p:spPr bwMode="auto">
                <a:xfrm>
                  <a:off x="3897312" y="2000053"/>
                  <a:ext cx="412753" cy="388966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 anchor="ctr"/>
                <a:lstStyle/>
                <a:p>
                  <a:pPr algn="ctr"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en-US" dirty="0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  <p:sp>
              <p:nvSpPr>
                <p:cNvPr id="54" name="Oval 78"/>
                <p:cNvSpPr>
                  <a:spLocks noChangeArrowheads="1"/>
                </p:cNvSpPr>
                <p:nvPr/>
              </p:nvSpPr>
              <p:spPr bwMode="auto">
                <a:xfrm>
                  <a:off x="4964113" y="2000053"/>
                  <a:ext cx="463549" cy="435005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 anchor="ctr"/>
                <a:lstStyle/>
                <a:p>
                  <a:pPr algn="ctr"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en-US" dirty="0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  <p:sp>
              <p:nvSpPr>
                <p:cNvPr id="55" name="Oval 80"/>
                <p:cNvSpPr>
                  <a:spLocks noChangeArrowheads="1"/>
                </p:cNvSpPr>
                <p:nvPr/>
              </p:nvSpPr>
              <p:spPr bwMode="auto">
                <a:xfrm>
                  <a:off x="6227760" y="2000053"/>
                  <a:ext cx="469904" cy="41278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 anchor="ctr"/>
                <a:lstStyle/>
                <a:p>
                  <a:pPr algn="ctr"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en-US" dirty="0">
                      <a:solidFill>
                        <a:srgbClr val="000000"/>
                      </a:solidFill>
                    </a:rPr>
                    <a:t>e</a:t>
                  </a:r>
                </a:p>
              </p:txBody>
            </p:sp>
            <p:sp>
              <p:nvSpPr>
                <p:cNvPr id="56" name="Oval 74"/>
                <p:cNvSpPr>
                  <a:spLocks noChangeArrowheads="1"/>
                </p:cNvSpPr>
                <p:nvPr/>
              </p:nvSpPr>
              <p:spPr bwMode="auto">
                <a:xfrm>
                  <a:off x="5649913" y="2000053"/>
                  <a:ext cx="471489" cy="403252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 anchor="ctr"/>
                <a:lstStyle/>
                <a:p>
                  <a:pPr algn="ctr"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en-US" dirty="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  <p:sp>
              <p:nvSpPr>
                <p:cNvPr id="57" name="Oval 56"/>
                <p:cNvSpPr>
                  <a:spLocks noChangeArrowheads="1"/>
                </p:cNvSpPr>
                <p:nvPr/>
              </p:nvSpPr>
              <p:spPr bwMode="auto">
                <a:xfrm>
                  <a:off x="7007224" y="2000053"/>
                  <a:ext cx="471489" cy="403252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 anchor="ctr"/>
                <a:lstStyle/>
                <a:p>
                  <a:pPr algn="ctr"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en-US">
                      <a:solidFill>
                        <a:srgbClr val="000000"/>
                      </a:solidFill>
                    </a:rPr>
                    <a:t>f</a:t>
                  </a: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1558286" y="2385241"/>
                <a:ext cx="1298980" cy="1317023"/>
                <a:chOff x="1077912" y="2481100"/>
                <a:chExt cx="1466056" cy="1486005"/>
              </a:xfrm>
            </p:grpSpPr>
            <p:sp>
              <p:nvSpPr>
                <p:cNvPr id="59" name="Oval 62"/>
                <p:cNvSpPr>
                  <a:spLocks noChangeArrowheads="1"/>
                </p:cNvSpPr>
                <p:nvPr/>
              </p:nvSpPr>
              <p:spPr bwMode="auto">
                <a:xfrm>
                  <a:off x="1602581" y="3603541"/>
                  <a:ext cx="407987" cy="339749"/>
                </a:xfrm>
                <a:prstGeom prst="ellipse">
                  <a:avLst/>
                </a:prstGeom>
                <a:solidFill>
                  <a:srgbClr val="9900FF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 anchor="ctr"/>
                <a:lstStyle/>
                <a:p>
                  <a:pPr algn="ctr"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en-US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  <p:sp>
              <p:nvSpPr>
                <p:cNvPr id="60" name="Oval 66"/>
                <p:cNvSpPr>
                  <a:spLocks noChangeArrowheads="1"/>
                </p:cNvSpPr>
                <p:nvPr/>
              </p:nvSpPr>
              <p:spPr bwMode="auto">
                <a:xfrm>
                  <a:off x="2169319" y="3600366"/>
                  <a:ext cx="374649" cy="334985"/>
                </a:xfrm>
                <a:prstGeom prst="ellipse">
                  <a:avLst/>
                </a:prstGeom>
                <a:solidFill>
                  <a:srgbClr val="9900FF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 anchor="ctr"/>
                <a:lstStyle/>
                <a:p>
                  <a:pPr algn="ctr"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en-US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61" name="Oval 62"/>
                <p:cNvSpPr>
                  <a:spLocks noChangeArrowheads="1"/>
                </p:cNvSpPr>
                <p:nvPr/>
              </p:nvSpPr>
              <p:spPr bwMode="auto">
                <a:xfrm>
                  <a:off x="1077912" y="3603541"/>
                  <a:ext cx="405607" cy="363564"/>
                </a:xfrm>
                <a:prstGeom prst="ellipse">
                  <a:avLst/>
                </a:prstGeom>
                <a:solidFill>
                  <a:srgbClr val="9900FF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 anchor="ctr"/>
                <a:lstStyle/>
                <a:p>
                  <a:pPr algn="ctr"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en-US" dirty="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62" name="Line 45"/>
                <p:cNvSpPr>
                  <a:spLocks noChangeShapeType="1"/>
                </p:cNvSpPr>
                <p:nvPr/>
              </p:nvSpPr>
              <p:spPr bwMode="auto">
                <a:xfrm>
                  <a:off x="2297112" y="2481100"/>
                  <a:ext cx="14289" cy="966856"/>
                </a:xfrm>
                <a:prstGeom prst="line">
                  <a:avLst/>
                </a:prstGeom>
                <a:noFill/>
                <a:ln w="38160">
                  <a:solidFill>
                    <a:srgbClr val="000000"/>
                  </a:solidFill>
                  <a:prstDash val="sysDot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Line 45"/>
                <p:cNvSpPr>
                  <a:spLocks noChangeShapeType="1"/>
                </p:cNvSpPr>
                <p:nvPr/>
              </p:nvSpPr>
              <p:spPr bwMode="auto">
                <a:xfrm>
                  <a:off x="1763712" y="2533491"/>
                  <a:ext cx="14289" cy="966856"/>
                </a:xfrm>
                <a:prstGeom prst="line">
                  <a:avLst/>
                </a:prstGeom>
                <a:noFill/>
                <a:ln w="38160">
                  <a:solidFill>
                    <a:srgbClr val="000000"/>
                  </a:solidFill>
                  <a:prstDash val="sysDot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Line 45"/>
                <p:cNvSpPr>
                  <a:spLocks noChangeShapeType="1"/>
                </p:cNvSpPr>
                <p:nvPr/>
              </p:nvSpPr>
              <p:spPr bwMode="auto">
                <a:xfrm>
                  <a:off x="1292223" y="2481100"/>
                  <a:ext cx="14289" cy="966856"/>
                </a:xfrm>
                <a:prstGeom prst="line">
                  <a:avLst/>
                </a:prstGeom>
                <a:noFill/>
                <a:ln w="38160">
                  <a:solidFill>
                    <a:srgbClr val="000000"/>
                  </a:solidFill>
                  <a:prstDash val="sysDot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3071771" y="1922326"/>
                <a:ext cx="1868730" cy="1833320"/>
                <a:chOff x="2786062" y="1958791"/>
                <a:chExt cx="2109088" cy="2068546"/>
              </a:xfrm>
            </p:grpSpPr>
            <p:sp>
              <p:nvSpPr>
                <p:cNvPr id="66" name="Oval 40"/>
                <p:cNvSpPr>
                  <a:spLocks noChangeArrowheads="1"/>
                </p:cNvSpPr>
                <p:nvPr/>
              </p:nvSpPr>
              <p:spPr bwMode="auto">
                <a:xfrm>
                  <a:off x="2786062" y="2033392"/>
                  <a:ext cx="425450" cy="370708"/>
                </a:xfrm>
                <a:prstGeom prst="ellipse">
                  <a:avLst/>
                </a:prstGeom>
                <a:solidFill>
                  <a:srgbClr val="3399FF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 anchor="ctr"/>
                <a:lstStyle/>
                <a:p>
                  <a:pPr algn="ctr"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en-US" dirty="0" err="1">
                      <a:solidFill>
                        <a:srgbClr val="000000"/>
                      </a:solidFill>
                    </a:rPr>
                    <a:t>i</a:t>
                  </a:r>
                  <a:endParaRPr lang="en-US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7" name="Line 42"/>
                <p:cNvSpPr>
                  <a:spLocks noChangeShapeType="1"/>
                </p:cNvSpPr>
                <p:nvPr/>
              </p:nvSpPr>
              <p:spPr bwMode="auto">
                <a:xfrm flipH="1" flipV="1">
                  <a:off x="4632325" y="2476338"/>
                  <a:ext cx="21432" cy="969092"/>
                </a:xfrm>
                <a:prstGeom prst="line">
                  <a:avLst/>
                </a:prstGeom>
                <a:noFill/>
                <a:ln w="38160">
                  <a:solidFill>
                    <a:srgbClr val="000000"/>
                  </a:solidFill>
                  <a:prstDash val="sysDot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982913" y="2497626"/>
                  <a:ext cx="19844" cy="970031"/>
                </a:xfrm>
                <a:prstGeom prst="line">
                  <a:avLst/>
                </a:prstGeom>
                <a:noFill/>
                <a:ln w="38160">
                  <a:solidFill>
                    <a:srgbClr val="000000"/>
                  </a:solidFill>
                  <a:prstDash val="sysDot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Oval 70"/>
                <p:cNvSpPr>
                  <a:spLocks noChangeArrowheads="1"/>
                </p:cNvSpPr>
                <p:nvPr/>
              </p:nvSpPr>
              <p:spPr bwMode="auto">
                <a:xfrm>
                  <a:off x="4354512" y="1958791"/>
                  <a:ext cx="540638" cy="476266"/>
                </a:xfrm>
                <a:prstGeom prst="ellipse">
                  <a:avLst/>
                </a:prstGeom>
                <a:solidFill>
                  <a:srgbClr val="3399FF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 anchor="ctr"/>
                <a:lstStyle/>
                <a:p>
                  <a:pPr algn="ctr"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en-US" sz="1600" dirty="0">
                      <a:solidFill>
                        <a:srgbClr val="000000"/>
                      </a:solidFill>
                    </a:rPr>
                    <a:t>iii</a:t>
                  </a:r>
                </a:p>
              </p:txBody>
            </p:sp>
            <p:sp>
              <p:nvSpPr>
                <p:cNvPr id="70" name="Oval 40"/>
                <p:cNvSpPr>
                  <a:spLocks noChangeArrowheads="1"/>
                </p:cNvSpPr>
                <p:nvPr/>
              </p:nvSpPr>
              <p:spPr bwMode="auto">
                <a:xfrm>
                  <a:off x="2803524" y="3545593"/>
                  <a:ext cx="431099" cy="448405"/>
                </a:xfrm>
                <a:prstGeom prst="ellipse">
                  <a:avLst/>
                </a:prstGeom>
                <a:solidFill>
                  <a:srgbClr val="3399FF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 anchor="ctr"/>
                <a:lstStyle/>
                <a:p>
                  <a:pPr algn="ctr"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en-US" dirty="0" err="1">
                      <a:solidFill>
                        <a:srgbClr val="000000"/>
                      </a:solidFill>
                    </a:rPr>
                    <a:t>i</a:t>
                  </a:r>
                  <a:endParaRPr lang="en-US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1" name="Oval 70"/>
                <p:cNvSpPr>
                  <a:spLocks noChangeArrowheads="1"/>
                </p:cNvSpPr>
                <p:nvPr/>
              </p:nvSpPr>
              <p:spPr bwMode="auto">
                <a:xfrm>
                  <a:off x="4373566" y="3582558"/>
                  <a:ext cx="521584" cy="444779"/>
                </a:xfrm>
                <a:prstGeom prst="ellipse">
                  <a:avLst/>
                </a:prstGeom>
                <a:solidFill>
                  <a:srgbClr val="3399FF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 anchor="ctr"/>
                <a:lstStyle/>
                <a:p>
                  <a:pPr algn="ctr"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en-US" sz="1600" dirty="0">
                      <a:solidFill>
                        <a:srgbClr val="000000"/>
                      </a:solidFill>
                    </a:rPr>
                    <a:t>iii</a:t>
                  </a: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5003714" y="1962051"/>
                <a:ext cx="426897" cy="1769761"/>
                <a:chOff x="4966494" y="2003613"/>
                <a:chExt cx="481805" cy="1996832"/>
              </a:xfrm>
            </p:grpSpPr>
            <p:sp>
              <p:nvSpPr>
                <p:cNvPr id="73" name="Line 45"/>
                <p:cNvSpPr>
                  <a:spLocks noChangeShapeType="1"/>
                </p:cNvSpPr>
                <p:nvPr/>
              </p:nvSpPr>
              <p:spPr bwMode="auto">
                <a:xfrm>
                  <a:off x="5191125" y="2519203"/>
                  <a:ext cx="14289" cy="966856"/>
                </a:xfrm>
                <a:prstGeom prst="line">
                  <a:avLst/>
                </a:prstGeom>
                <a:noFill/>
                <a:ln w="38160">
                  <a:solidFill>
                    <a:srgbClr val="000000"/>
                  </a:solidFill>
                  <a:prstDash val="sysDot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Oval 78"/>
                <p:cNvSpPr>
                  <a:spLocks noChangeArrowheads="1"/>
                </p:cNvSpPr>
                <p:nvPr/>
              </p:nvSpPr>
              <p:spPr bwMode="auto">
                <a:xfrm>
                  <a:off x="4984750" y="3565440"/>
                  <a:ext cx="463549" cy="435005"/>
                </a:xfrm>
                <a:prstGeom prst="ellipse">
                  <a:avLst/>
                </a:prstGeom>
                <a:solidFill>
                  <a:srgbClr val="579D1C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 anchor="ctr"/>
                <a:lstStyle/>
                <a:p>
                  <a:pPr algn="ctr"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en-US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  <p:sp>
              <p:nvSpPr>
                <p:cNvPr id="75" name="Oval 78"/>
                <p:cNvSpPr>
                  <a:spLocks noChangeArrowheads="1"/>
                </p:cNvSpPr>
                <p:nvPr/>
              </p:nvSpPr>
              <p:spPr bwMode="auto">
                <a:xfrm>
                  <a:off x="4966494" y="2003613"/>
                  <a:ext cx="463549" cy="435005"/>
                </a:xfrm>
                <a:prstGeom prst="ellipse">
                  <a:avLst/>
                </a:prstGeom>
                <a:solidFill>
                  <a:srgbClr val="579D1C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 anchor="ctr"/>
                <a:lstStyle/>
                <a:p>
                  <a:pPr algn="ctr"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en-US" dirty="0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5596588" y="1948387"/>
                <a:ext cx="1633045" cy="1786237"/>
                <a:chOff x="5635624" y="1988196"/>
                <a:chExt cx="1843089" cy="2015422"/>
              </a:xfrm>
            </p:grpSpPr>
            <p:sp>
              <p:nvSpPr>
                <p:cNvPr id="77" name="Line 55"/>
                <p:cNvSpPr>
                  <a:spLocks noChangeShapeType="1"/>
                </p:cNvSpPr>
                <p:nvPr/>
              </p:nvSpPr>
              <p:spPr bwMode="auto">
                <a:xfrm>
                  <a:off x="5878513" y="2504913"/>
                  <a:ext cx="1588" cy="1019247"/>
                </a:xfrm>
                <a:prstGeom prst="line">
                  <a:avLst/>
                </a:prstGeom>
                <a:noFill/>
                <a:ln w="38160">
                  <a:solidFill>
                    <a:srgbClr val="000000"/>
                  </a:solidFill>
                  <a:prstDash val="sysDot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7221538" y="2511265"/>
                  <a:ext cx="20637" cy="1012896"/>
                </a:xfrm>
                <a:prstGeom prst="line">
                  <a:avLst/>
                </a:prstGeom>
                <a:noFill/>
                <a:ln w="38160">
                  <a:solidFill>
                    <a:srgbClr val="000000"/>
                  </a:solidFill>
                  <a:prstDash val="sysDot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Oval 74"/>
                <p:cNvSpPr>
                  <a:spLocks noChangeArrowheads="1"/>
                </p:cNvSpPr>
                <p:nvPr/>
              </p:nvSpPr>
              <p:spPr bwMode="auto">
                <a:xfrm>
                  <a:off x="5635624" y="3597192"/>
                  <a:ext cx="471489" cy="403252"/>
                </a:xfrm>
                <a:prstGeom prst="ellipse">
                  <a:avLst/>
                </a:prstGeom>
                <a:solidFill>
                  <a:srgbClr val="FF0066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 anchor="ctr"/>
                <a:lstStyle/>
                <a:p>
                  <a:pPr algn="ctr"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en-US" dirty="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  <p:sp>
              <p:nvSpPr>
                <p:cNvPr id="80" name="Oval 74"/>
                <p:cNvSpPr>
                  <a:spLocks noChangeArrowheads="1"/>
                </p:cNvSpPr>
                <p:nvPr/>
              </p:nvSpPr>
              <p:spPr bwMode="auto">
                <a:xfrm>
                  <a:off x="6945313" y="3600366"/>
                  <a:ext cx="471489" cy="403252"/>
                </a:xfrm>
                <a:prstGeom prst="ellipse">
                  <a:avLst/>
                </a:prstGeom>
                <a:solidFill>
                  <a:srgbClr val="FF0066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 anchor="ctr"/>
                <a:lstStyle/>
                <a:p>
                  <a:pPr algn="ctr"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en-US">
                      <a:solidFill>
                        <a:srgbClr val="000000"/>
                      </a:solidFill>
                    </a:rPr>
                    <a:t>f</a:t>
                  </a:r>
                </a:p>
              </p:txBody>
            </p:sp>
            <p:sp>
              <p:nvSpPr>
                <p:cNvPr id="81" name="Oval 74"/>
                <p:cNvSpPr>
                  <a:spLocks noChangeArrowheads="1"/>
                </p:cNvSpPr>
                <p:nvPr/>
              </p:nvSpPr>
              <p:spPr bwMode="auto">
                <a:xfrm>
                  <a:off x="5657145" y="1988196"/>
                  <a:ext cx="464257" cy="418669"/>
                </a:xfrm>
                <a:prstGeom prst="ellipse">
                  <a:avLst/>
                </a:prstGeom>
                <a:solidFill>
                  <a:srgbClr val="FF0066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 anchor="ctr"/>
                <a:lstStyle/>
                <a:p>
                  <a:pPr algn="ctr"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en-US" dirty="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  <p:sp>
              <p:nvSpPr>
                <p:cNvPr id="82" name="Oval 81"/>
                <p:cNvSpPr>
                  <a:spLocks noChangeArrowheads="1"/>
                </p:cNvSpPr>
                <p:nvPr/>
              </p:nvSpPr>
              <p:spPr bwMode="auto">
                <a:xfrm>
                  <a:off x="7007224" y="1991297"/>
                  <a:ext cx="471489" cy="443759"/>
                </a:xfrm>
                <a:prstGeom prst="ellipse">
                  <a:avLst/>
                </a:prstGeom>
                <a:solidFill>
                  <a:srgbClr val="FF0066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60876" rIns="90000" bIns="45000" anchor="ctr"/>
                <a:lstStyle/>
                <a:p>
                  <a:pPr algn="ctr"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en-US" dirty="0">
                      <a:solidFill>
                        <a:srgbClr val="000000"/>
                      </a:solidFill>
                    </a:rPr>
                    <a:t>f</a:t>
                  </a:r>
                </a:p>
              </p:txBody>
            </p:sp>
          </p:grpSp>
        </p:grpSp>
      </p:grpSp>
      <p:grpSp>
        <p:nvGrpSpPr>
          <p:cNvPr id="3" name="Group 2"/>
          <p:cNvGrpSpPr/>
          <p:nvPr/>
        </p:nvGrpSpPr>
        <p:grpSpPr>
          <a:xfrm>
            <a:off x="3413275" y="3667897"/>
            <a:ext cx="2795706" cy="753384"/>
            <a:chOff x="3424227" y="3750667"/>
            <a:chExt cx="2795706" cy="1134178"/>
          </a:xfrm>
        </p:grpSpPr>
        <p:sp>
          <p:nvSpPr>
            <p:cNvPr id="84" name="Rounded Rectangle 83"/>
            <p:cNvSpPr/>
            <p:nvPr/>
          </p:nvSpPr>
          <p:spPr>
            <a:xfrm>
              <a:off x="4353807" y="4454539"/>
              <a:ext cx="1866126" cy="4303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Developer 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70" idx="5"/>
            </p:cNvCxnSpPr>
            <p:nvPr/>
          </p:nvCxnSpPr>
          <p:spPr>
            <a:xfrm>
              <a:off x="3424227" y="3750667"/>
              <a:ext cx="1292896" cy="701552"/>
            </a:xfrm>
            <a:prstGeom prst="straightConnector1">
              <a:avLst/>
            </a:prstGeom>
            <a:ln w="28575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49" idx="5"/>
            </p:cNvCxnSpPr>
            <p:nvPr/>
          </p:nvCxnSpPr>
          <p:spPr>
            <a:xfrm>
              <a:off x="4047057" y="3751735"/>
              <a:ext cx="954547" cy="715076"/>
            </a:xfrm>
            <a:prstGeom prst="straightConnector1">
              <a:avLst/>
            </a:prstGeom>
            <a:ln w="28575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71" idx="5"/>
              <a:endCxn id="84" idx="0"/>
            </p:cNvCxnSpPr>
            <p:nvPr/>
          </p:nvCxnSpPr>
          <p:spPr>
            <a:xfrm>
              <a:off x="4883774" y="3795860"/>
              <a:ext cx="403096" cy="658679"/>
            </a:xfrm>
            <a:prstGeom prst="straightConnector1">
              <a:avLst/>
            </a:prstGeom>
            <a:ln w="28575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48" idx="3"/>
            </p:cNvCxnSpPr>
            <p:nvPr/>
          </p:nvCxnSpPr>
          <p:spPr>
            <a:xfrm flipH="1">
              <a:off x="5663033" y="3797771"/>
              <a:ext cx="511960" cy="669039"/>
            </a:xfrm>
            <a:prstGeom prst="straightConnector1">
              <a:avLst/>
            </a:prstGeom>
            <a:ln w="28575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/>
          <p:cNvCxnSpPr>
            <a:stCxn id="75" idx="0"/>
          </p:cNvCxnSpPr>
          <p:nvPr/>
        </p:nvCxnSpPr>
        <p:spPr>
          <a:xfrm flipV="1">
            <a:off x="5209075" y="1236828"/>
            <a:ext cx="398064" cy="72522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81" idx="0"/>
          </p:cNvCxnSpPr>
          <p:nvPr/>
        </p:nvCxnSpPr>
        <p:spPr>
          <a:xfrm flipV="1">
            <a:off x="5821331" y="1222477"/>
            <a:ext cx="146595" cy="7259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83" idx="2"/>
          </p:cNvCxnSpPr>
          <p:nvPr/>
        </p:nvCxnSpPr>
        <p:spPr>
          <a:xfrm flipH="1" flipV="1">
            <a:off x="6219933" y="1216018"/>
            <a:ext cx="81354" cy="71902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2" idx="0"/>
          </p:cNvCxnSpPr>
          <p:nvPr/>
        </p:nvCxnSpPr>
        <p:spPr>
          <a:xfrm flipH="1" flipV="1">
            <a:off x="6603997" y="1205953"/>
            <a:ext cx="416758" cy="74518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88706" y="6447474"/>
            <a:ext cx="2057400" cy="365125"/>
          </a:xfrm>
        </p:spPr>
        <p:txBody>
          <a:bodyPr/>
          <a:lstStyle/>
          <a:p>
            <a:r>
              <a:rPr lang="en-US" sz="1600" dirty="0" smtClean="0"/>
              <a:t>15</a:t>
            </a:r>
            <a:endParaRPr lang="en-US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117076" y="4649826"/>
            <a:ext cx="5571972" cy="70788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Mainline variant commits: </a:t>
            </a:r>
            <a:r>
              <a:rPr lang="en-US" sz="2000" dirty="0" smtClean="0"/>
              <a:t>1, 2, 3, a, b, c, d, e, and f</a:t>
            </a:r>
          </a:p>
          <a:p>
            <a:r>
              <a:rPr lang="en-US" sz="2000" b="1" dirty="0" smtClean="0"/>
              <a:t>Fork variant commits: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, ii, iii, and iv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37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3" grpId="0" animBg="1"/>
      <p:bldP spid="10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2" y="1412242"/>
            <a:ext cx="4965392" cy="38909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47564" y="2018888"/>
            <a:ext cx="3678789" cy="304698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Left-skewed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Most of the mainline-fork variant pairs have no common developers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990000"/>
                </a:solidFill>
              </a:rPr>
              <a:t>94 of the </a:t>
            </a:r>
            <a:r>
              <a:rPr lang="en-US" sz="2400" b="1" dirty="0">
                <a:solidFill>
                  <a:srgbClr val="990000"/>
                </a:solidFill>
              </a:rPr>
              <a:t>127 (74%) </a:t>
            </a:r>
            <a:r>
              <a:rPr lang="en-US" sz="2400" dirty="0" smtClean="0"/>
              <a:t>mainline-fork pairs do not have common developers</a:t>
            </a:r>
            <a:endParaRPr lang="en-US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4416"/>
            <a:ext cx="9144000" cy="65389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+mn-lt"/>
              </a:rPr>
              <a:t>     RQ3 </a:t>
            </a:r>
            <a:r>
              <a:rPr lang="en-US" sz="2800" b="1" dirty="0">
                <a:latin typeface="+mn-lt"/>
              </a:rPr>
              <a:t>- Diversity of contributors in app families? </a:t>
            </a:r>
            <a:r>
              <a:rPr lang="en-US" sz="2800" b="1" dirty="0" smtClean="0">
                <a:latin typeface="+mn-lt"/>
              </a:rPr>
              <a:t>- Results</a:t>
            </a:r>
            <a:endParaRPr lang="en-US" sz="2800" b="1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 rot="16200000">
            <a:off x="-1075476" y="2890827"/>
            <a:ext cx="266251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Mainline – Fork pairs</a:t>
            </a:r>
            <a:endParaRPr lang="en-US" sz="2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5442" y="872517"/>
            <a:ext cx="656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Common developers between Mainline-fork pairs</a:t>
            </a:r>
            <a:endParaRPr lang="en-US" sz="2400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88706" y="6447474"/>
            <a:ext cx="2057400" cy="365125"/>
          </a:xfrm>
        </p:spPr>
        <p:txBody>
          <a:bodyPr/>
          <a:lstStyle/>
          <a:p>
            <a:r>
              <a:rPr lang="en-US" sz="1600" dirty="0" smtClean="0"/>
              <a:t>18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84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4416"/>
            <a:ext cx="9144000" cy="65389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+mn-lt"/>
              </a:rPr>
              <a:t>   RQ4 - </a:t>
            </a:r>
            <a:r>
              <a:rPr lang="en-US" sz="2800" b="1" dirty="0">
                <a:latin typeface="+mn-lt"/>
              </a:rPr>
              <a:t>V</a:t>
            </a:r>
            <a:r>
              <a:rPr lang="en-US" sz="2800" b="1" dirty="0" smtClean="0">
                <a:latin typeface="+mn-lt"/>
              </a:rPr>
              <a:t>arious </a:t>
            </a:r>
            <a:r>
              <a:rPr lang="en-US" sz="2800" b="1" dirty="0">
                <a:latin typeface="+mn-lt"/>
              </a:rPr>
              <a:t>types of variations </a:t>
            </a:r>
            <a:r>
              <a:rPr lang="en-US" sz="2800" b="1" dirty="0" smtClean="0">
                <a:latin typeface="+mn-lt"/>
              </a:rPr>
              <a:t>in </a:t>
            </a:r>
            <a:r>
              <a:rPr lang="en-US" sz="2800" b="1" dirty="0">
                <a:latin typeface="+mn-lt"/>
              </a:rPr>
              <a:t>app </a:t>
            </a:r>
            <a:r>
              <a:rPr lang="en-US" sz="2800" b="1" dirty="0" smtClean="0">
                <a:latin typeface="+mn-lt"/>
              </a:rPr>
              <a:t>families</a:t>
            </a:r>
            <a:endParaRPr lang="en-US" sz="2800" b="1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2" y="2500637"/>
            <a:ext cx="9144000" cy="47957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	</a:t>
            </a:r>
            <a:r>
              <a:rPr lang="en-US" sz="4200" b="1" dirty="0" smtClean="0"/>
              <a:t>Approach</a:t>
            </a:r>
            <a:endParaRPr lang="en-US" sz="4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7891" y="671937"/>
            <a:ext cx="87482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262" lvl="1"/>
            <a:r>
              <a:rPr lang="en-US" sz="2400" dirty="0" smtClean="0"/>
              <a:t>Why are variant forks created?</a:t>
            </a:r>
          </a:p>
          <a:p>
            <a:pPr marL="806450" lvl="2" indent="-349250">
              <a:buFont typeface="Arial" panose="020B0604020202020204" pitchFamily="34" charset="0"/>
              <a:buChar char="•"/>
            </a:pPr>
            <a:r>
              <a:rPr lang="en-US" sz="2200" dirty="0" smtClean="0"/>
              <a:t>Does the </a:t>
            </a:r>
            <a:r>
              <a:rPr lang="en-US" sz="2200" b="1" dirty="0" smtClean="0">
                <a:solidFill>
                  <a:srgbClr val="990000"/>
                </a:solidFill>
              </a:rPr>
              <a:t>fork variant (FV) </a:t>
            </a:r>
            <a:r>
              <a:rPr lang="en-US" sz="2200" dirty="0" smtClean="0"/>
              <a:t>add small functionality to the </a:t>
            </a:r>
            <a:r>
              <a:rPr lang="en-US" sz="2200" b="1" dirty="0" smtClean="0">
                <a:solidFill>
                  <a:srgbClr val="006600"/>
                </a:solidFill>
              </a:rPr>
              <a:t>mainline variant (MLV)</a:t>
            </a:r>
            <a:r>
              <a:rPr lang="en-US" sz="2200" b="1" dirty="0" smtClean="0"/>
              <a:t> </a:t>
            </a:r>
            <a:r>
              <a:rPr lang="en-US" sz="2200" dirty="0" smtClean="0"/>
              <a:t>or,</a:t>
            </a:r>
          </a:p>
          <a:p>
            <a:pPr marL="806450" lvl="2" indent="-354013">
              <a:buFont typeface="Arial" panose="020B0604020202020204" pitchFamily="34" charset="0"/>
              <a:buChar char="•"/>
            </a:pPr>
            <a:r>
              <a:rPr lang="en-US" sz="2200" dirty="0" smtClean="0"/>
              <a:t>Does the fork variant use the mainline as a building block for the apps completely different focus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293929" y="2920580"/>
            <a:ext cx="865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Manual inspection of a sample of </a:t>
            </a:r>
            <a:r>
              <a:rPr lang="en-US" sz="2400" b="1" dirty="0" smtClean="0">
                <a:solidFill>
                  <a:srgbClr val="006600"/>
                </a:solidFill>
              </a:rPr>
              <a:t>11 of the 88  </a:t>
            </a:r>
            <a:r>
              <a:rPr lang="en-US" sz="2400" dirty="0" smtClean="0"/>
              <a:t>app families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63734" y="3576919"/>
            <a:ext cx="7894466" cy="2869689"/>
            <a:chOff x="563734" y="3576919"/>
            <a:chExt cx="7894466" cy="2869689"/>
          </a:xfrm>
        </p:grpSpPr>
        <p:grpSp>
          <p:nvGrpSpPr>
            <p:cNvPr id="13" name="Group 12"/>
            <p:cNvGrpSpPr/>
            <p:nvPr/>
          </p:nvGrpSpPr>
          <p:grpSpPr>
            <a:xfrm>
              <a:off x="563734" y="3745016"/>
              <a:ext cx="3187995" cy="2701592"/>
              <a:chOff x="4463380" y="2300714"/>
              <a:chExt cx="3570501" cy="3078107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6158752" y="2886815"/>
                <a:ext cx="107577" cy="209755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922309" y="5109880"/>
                <a:ext cx="639856" cy="12102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035487" y="4969051"/>
                <a:ext cx="378760" cy="11205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41893" y="5244351"/>
                <a:ext cx="954742" cy="13447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 rot="20291915">
                <a:off x="4942391" y="2647345"/>
                <a:ext cx="2572796" cy="115872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035487" y="2537193"/>
                <a:ext cx="329591" cy="33617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4463380" y="3266146"/>
                <a:ext cx="1223682" cy="1872232"/>
                <a:chOff x="2151530" y="1556768"/>
                <a:chExt cx="1223682" cy="1872232"/>
              </a:xfrm>
            </p:grpSpPr>
            <p:sp>
              <p:nvSpPr>
                <p:cNvPr id="25" name="Isosceles Triangle 24"/>
                <p:cNvSpPr/>
                <p:nvPr/>
              </p:nvSpPr>
              <p:spPr>
                <a:xfrm>
                  <a:off x="2207440" y="1556768"/>
                  <a:ext cx="1113984" cy="1051962"/>
                </a:xfrm>
                <a:prstGeom prst="triangle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hord 25"/>
                <p:cNvSpPr/>
                <p:nvPr/>
              </p:nvSpPr>
              <p:spPr>
                <a:xfrm rot="17532923">
                  <a:off x="2178424" y="2232212"/>
                  <a:ext cx="1169894" cy="1223682"/>
                </a:xfrm>
                <a:prstGeom prst="chord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207441" y="2652055"/>
                  <a:ext cx="1162106" cy="7364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b="1" dirty="0" smtClean="0">
                      <a:solidFill>
                        <a:srgbClr val="006600"/>
                      </a:solidFill>
                    </a:rPr>
                    <a:t>MLV</a:t>
                  </a:r>
                  <a:endParaRPr lang="en-US" sz="3600" b="1" dirty="0">
                    <a:solidFill>
                      <a:srgbClr val="006600"/>
                    </a:solidFill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6810199" y="2300714"/>
                <a:ext cx="1223682" cy="1872232"/>
                <a:chOff x="4011358" y="558083"/>
                <a:chExt cx="1223682" cy="1872232"/>
              </a:xfrm>
            </p:grpSpPr>
            <p:sp>
              <p:nvSpPr>
                <p:cNvPr id="22" name="Isosceles Triangle 21"/>
                <p:cNvSpPr/>
                <p:nvPr/>
              </p:nvSpPr>
              <p:spPr>
                <a:xfrm>
                  <a:off x="4067268" y="558083"/>
                  <a:ext cx="1113984" cy="1051962"/>
                </a:xfrm>
                <a:prstGeom prst="triangle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hord 22"/>
                <p:cNvSpPr/>
                <p:nvPr/>
              </p:nvSpPr>
              <p:spPr>
                <a:xfrm rot="17532923">
                  <a:off x="4038252" y="1233527"/>
                  <a:ext cx="1169894" cy="1223682"/>
                </a:xfrm>
                <a:prstGeom prst="chord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219371" y="1556769"/>
                  <a:ext cx="849488" cy="84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200" b="1" dirty="0">
                      <a:solidFill>
                        <a:srgbClr val="990000"/>
                      </a:solidFill>
                    </a:rPr>
                    <a:t>F</a:t>
                  </a:r>
                  <a:r>
                    <a:rPr lang="en-US" sz="4200" b="1" dirty="0" smtClean="0">
                      <a:solidFill>
                        <a:srgbClr val="990000"/>
                      </a:solidFill>
                    </a:rPr>
                    <a:t>V</a:t>
                  </a:r>
                  <a:endParaRPr lang="en-US" sz="4200" b="1" dirty="0">
                    <a:solidFill>
                      <a:srgbClr val="990000"/>
                    </a:solidFill>
                  </a:endParaRPr>
                </a:p>
              </p:txBody>
            </p:sp>
          </p:grpSp>
        </p:grpSp>
        <p:grpSp>
          <p:nvGrpSpPr>
            <p:cNvPr id="30" name="Group 29"/>
            <p:cNvGrpSpPr/>
            <p:nvPr/>
          </p:nvGrpSpPr>
          <p:grpSpPr>
            <a:xfrm>
              <a:off x="5882872" y="3576919"/>
              <a:ext cx="2575328" cy="2523489"/>
              <a:chOff x="5882872" y="3576919"/>
              <a:chExt cx="2575328" cy="2523489"/>
            </a:xfrm>
          </p:grpSpPr>
          <p:sp>
            <p:nvSpPr>
              <p:cNvPr id="28" name="Rounded Rectangular Callout 27"/>
              <p:cNvSpPr/>
              <p:nvPr/>
            </p:nvSpPr>
            <p:spPr>
              <a:xfrm rot="5400000">
                <a:off x="5908791" y="3551000"/>
                <a:ext cx="2523489" cy="2575328"/>
              </a:xfrm>
              <a:prstGeom prst="wedgeRoundRectCallout">
                <a:avLst>
                  <a:gd name="adj1" fmla="val -14288"/>
                  <a:gd name="adj2" fmla="val 127471"/>
                  <a:gd name="adj3" fmla="val 1666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971041" y="3672778"/>
                <a:ext cx="2454305" cy="236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 smtClean="0"/>
                  <a:t>Google Play</a:t>
                </a:r>
              </a:p>
              <a:p>
                <a:r>
                  <a:rPr lang="en-US" sz="2000" dirty="0" smtClean="0"/>
                  <a:t>Features in App description</a:t>
                </a:r>
              </a:p>
              <a:p>
                <a:pPr algn="ctr"/>
                <a:r>
                  <a:rPr lang="en-US" sz="2400" b="1" u="sng" dirty="0" err="1" smtClean="0"/>
                  <a:t>Github</a:t>
                </a:r>
                <a:endParaRPr lang="en-US" sz="2400" b="1" u="sng" dirty="0" smtClean="0"/>
              </a:p>
              <a:p>
                <a:r>
                  <a:rPr lang="en-US" sz="2000" dirty="0" smtClean="0"/>
                  <a:t>Customizations and additions in the </a:t>
                </a:r>
                <a:r>
                  <a:rPr lang="en-US" sz="2000" b="1" dirty="0" smtClean="0">
                    <a:solidFill>
                      <a:srgbClr val="990000"/>
                    </a:solidFill>
                  </a:rPr>
                  <a:t>FV’s</a:t>
                </a:r>
                <a:r>
                  <a:rPr lang="en-US" sz="2000" dirty="0" smtClean="0"/>
                  <a:t> unique commits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88706" y="6447474"/>
            <a:ext cx="2057400" cy="365125"/>
          </a:xfrm>
        </p:spPr>
        <p:txBody>
          <a:bodyPr/>
          <a:lstStyle/>
          <a:p>
            <a:fld id="{FCCB77FC-D8EB-4702-B27B-D3C5C4D528BB}" type="slidenum">
              <a:rPr lang="en-US" sz="1600" smtClean="0"/>
              <a:t>17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57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900" y="1235609"/>
            <a:ext cx="84581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Reuse Type 1:  </a:t>
            </a:r>
            <a:r>
              <a:rPr lang="en-US" sz="2800" dirty="0" smtClean="0"/>
              <a:t>Fork variants performing </a:t>
            </a:r>
            <a:r>
              <a:rPr lang="en-US" sz="2800" b="1" dirty="0" smtClean="0">
                <a:solidFill>
                  <a:srgbClr val="990000"/>
                </a:solidFill>
              </a:rPr>
              <a:t>re-branding and </a:t>
            </a:r>
            <a:r>
              <a:rPr lang="en-US" sz="2800" b="1" dirty="0">
                <a:solidFill>
                  <a:srgbClr val="990000"/>
                </a:solidFill>
              </a:rPr>
              <a:t>simple customizations</a:t>
            </a:r>
            <a:r>
              <a:rPr lang="en-US" sz="2800" dirty="0"/>
              <a:t> </a:t>
            </a:r>
            <a:r>
              <a:rPr lang="en-US" sz="2800" dirty="0" smtClean="0"/>
              <a:t>of the mainline variant</a:t>
            </a:r>
          </a:p>
          <a:p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Reuse Type 2</a:t>
            </a:r>
            <a:r>
              <a:rPr lang="en-US" sz="2800" dirty="0" smtClean="0"/>
              <a:t>:  Fork variants implementing </a:t>
            </a:r>
            <a:r>
              <a:rPr lang="en-US" sz="2800" b="1" dirty="0" smtClean="0">
                <a:solidFill>
                  <a:srgbClr val="990000"/>
                </a:solidFill>
              </a:rPr>
              <a:t>different but related features</a:t>
            </a:r>
            <a:r>
              <a:rPr lang="en-US" sz="2800" dirty="0" smtClean="0"/>
              <a:t> of the mainline variant</a:t>
            </a:r>
          </a:p>
          <a:p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Reuse Type 3</a:t>
            </a:r>
            <a:r>
              <a:rPr lang="en-US" sz="2800" dirty="0" smtClean="0"/>
              <a:t>: </a:t>
            </a:r>
            <a:r>
              <a:rPr lang="en-US" sz="2800" dirty="0"/>
              <a:t>Fork </a:t>
            </a:r>
            <a:r>
              <a:rPr lang="en-US" sz="2800" dirty="0" smtClean="0"/>
              <a:t>variants </a:t>
            </a:r>
            <a:r>
              <a:rPr lang="en-US" sz="2800" b="1" dirty="0" smtClean="0">
                <a:solidFill>
                  <a:srgbClr val="990000"/>
                </a:solidFill>
              </a:rPr>
              <a:t>extending</a:t>
            </a:r>
            <a:r>
              <a:rPr lang="en-US" sz="2800" dirty="0" smtClean="0"/>
              <a:t> the mainline variant functionality</a:t>
            </a:r>
          </a:p>
          <a:p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Reuse type 4</a:t>
            </a:r>
            <a:r>
              <a:rPr lang="en-US" sz="2800" dirty="0" smtClean="0"/>
              <a:t>: </a:t>
            </a:r>
            <a:r>
              <a:rPr lang="en-US" sz="2800" dirty="0"/>
              <a:t>Fork </a:t>
            </a:r>
            <a:r>
              <a:rPr lang="en-US" sz="2800" dirty="0" smtClean="0"/>
              <a:t>variants </a:t>
            </a:r>
            <a:r>
              <a:rPr lang="en-US" sz="2800" b="1" dirty="0" smtClean="0">
                <a:solidFill>
                  <a:srgbClr val="990000"/>
                </a:solidFill>
              </a:rPr>
              <a:t>supporting</a:t>
            </a:r>
            <a:r>
              <a:rPr lang="en-US" sz="2800" dirty="0" smtClean="0"/>
              <a:t> the mainline variant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9675" y="693075"/>
            <a:ext cx="666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We identified different types of reuse</a:t>
            </a:r>
            <a:endParaRPr lang="en-US" sz="2800" b="1" u="sng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88706" y="6447474"/>
            <a:ext cx="2057400" cy="365125"/>
          </a:xfrm>
        </p:spPr>
        <p:txBody>
          <a:bodyPr/>
          <a:lstStyle/>
          <a:p>
            <a:r>
              <a:rPr lang="en-US" sz="1600" dirty="0" smtClean="0"/>
              <a:t>20</a:t>
            </a:r>
            <a:endParaRPr lang="en-US" sz="16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-4416"/>
            <a:ext cx="9144000" cy="65389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+mn-lt"/>
              </a:rPr>
              <a:t>   RQ4 - </a:t>
            </a:r>
            <a:r>
              <a:rPr lang="en-US" sz="2800" b="1" dirty="0">
                <a:latin typeface="+mn-lt"/>
              </a:rPr>
              <a:t>V</a:t>
            </a:r>
            <a:r>
              <a:rPr lang="en-US" sz="2800" b="1" dirty="0" smtClean="0">
                <a:latin typeface="+mn-lt"/>
              </a:rPr>
              <a:t>arious </a:t>
            </a:r>
            <a:r>
              <a:rPr lang="en-US" sz="2800" b="1" dirty="0">
                <a:latin typeface="+mn-lt"/>
              </a:rPr>
              <a:t>types of variations </a:t>
            </a:r>
            <a:r>
              <a:rPr lang="en-US" sz="2800" b="1" dirty="0" smtClean="0">
                <a:latin typeface="+mn-lt"/>
              </a:rPr>
              <a:t>in </a:t>
            </a:r>
            <a:r>
              <a:rPr lang="en-US" sz="2800" b="1" dirty="0">
                <a:latin typeface="+mn-lt"/>
              </a:rPr>
              <a:t>app </a:t>
            </a:r>
            <a:r>
              <a:rPr lang="en-US" sz="2800" b="1" dirty="0" smtClean="0">
                <a:latin typeface="+mn-lt"/>
              </a:rPr>
              <a:t>families  - Results</a:t>
            </a:r>
            <a:endParaRPr lang="en-US" sz="2800" b="1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" y="3691996"/>
            <a:ext cx="8511988" cy="1210236"/>
          </a:xfrm>
          <a:prstGeom prst="rect">
            <a:avLst/>
          </a:prstGeom>
          <a:noFill/>
          <a:ln w="762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" y="5970494"/>
            <a:ext cx="7940489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6600"/>
                </a:solidFill>
              </a:rPr>
              <a:t>Family members competing for clients/Users</a:t>
            </a:r>
            <a:endParaRPr lang="en-US" sz="32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84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658" y="916805"/>
            <a:ext cx="8310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Reuse type 3 </a:t>
            </a:r>
            <a:r>
              <a:rPr lang="en-US" sz="3200" dirty="0" smtClean="0"/>
              <a:t>: Fork variants </a:t>
            </a:r>
            <a:r>
              <a:rPr lang="en-US" sz="3200" dirty="0"/>
              <a:t>extending the </a:t>
            </a:r>
            <a:r>
              <a:rPr lang="en-US" sz="3200" dirty="0" smtClean="0"/>
              <a:t>mainline functionality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163773" y="2103993"/>
            <a:ext cx="8782333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Example</a:t>
            </a:r>
            <a:r>
              <a:rPr lang="en-US" sz="2800" dirty="0" smtClean="0"/>
              <a:t>: </a:t>
            </a:r>
            <a:r>
              <a:rPr lang="en-US" sz="2800" dirty="0"/>
              <a:t>M</a:t>
            </a:r>
            <a:r>
              <a:rPr lang="en-US" sz="2800" dirty="0" smtClean="0"/>
              <a:t>ainline has core functionality which the Fork Variants extend</a:t>
            </a:r>
          </a:p>
          <a:p>
            <a:pPr marL="5778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Mainline variant - </a:t>
            </a:r>
            <a:r>
              <a:rPr lang="en-US" sz="2400" b="1" dirty="0" err="1" smtClean="0"/>
              <a:t>mendhak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gpslogger</a:t>
            </a:r>
            <a:r>
              <a:rPr lang="en-US" sz="2400" b="1" dirty="0" smtClean="0"/>
              <a:t> </a:t>
            </a:r>
            <a:r>
              <a:rPr lang="en-US" sz="2400" dirty="0" smtClean="0"/>
              <a:t>is a GPS tracker with </a:t>
            </a:r>
            <a:r>
              <a:rPr lang="en-US" sz="2400" b="1" dirty="0" smtClean="0">
                <a:solidFill>
                  <a:srgbClr val="990000"/>
                </a:solidFill>
              </a:rPr>
              <a:t>basic functionality </a:t>
            </a:r>
            <a:r>
              <a:rPr lang="en-US" sz="2400" dirty="0" smtClean="0"/>
              <a:t>of logging the GPS coordinates on your SD card </a:t>
            </a:r>
          </a:p>
          <a:p>
            <a:pPr lvl="1" indent="-174625">
              <a:buFont typeface="Arial" panose="020B0604020202020204" pitchFamily="34" charset="0"/>
              <a:buChar char="•"/>
            </a:pPr>
            <a:r>
              <a:rPr lang="en-US" sz="2400" dirty="0" smtClean="0"/>
              <a:t>Fork variant - </a:t>
            </a:r>
            <a:r>
              <a:rPr lang="en-US" sz="2400" b="1" dirty="0" err="1" smtClean="0"/>
              <a:t>dkm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gpslogger</a:t>
            </a:r>
            <a:r>
              <a:rPr lang="en-US" sz="2400" b="1" dirty="0" smtClean="0"/>
              <a:t> </a:t>
            </a:r>
            <a:r>
              <a:rPr lang="en-US" sz="2400" dirty="0" smtClean="0"/>
              <a:t>extends the mainline variant functionality with </a:t>
            </a:r>
            <a:r>
              <a:rPr lang="en-US" sz="2400" b="1" dirty="0" smtClean="0">
                <a:solidFill>
                  <a:srgbClr val="006600"/>
                </a:solidFill>
              </a:rPr>
              <a:t>sophisticated GPS tracking</a:t>
            </a:r>
            <a:r>
              <a:rPr lang="en-US" sz="2400" b="1" dirty="0" smtClean="0">
                <a:solidFill>
                  <a:srgbClr val="990000"/>
                </a:solidFill>
              </a:rPr>
              <a:t> </a:t>
            </a:r>
            <a:r>
              <a:rPr lang="en-US" sz="2400" dirty="0" smtClean="0"/>
              <a:t>by adding </a:t>
            </a:r>
            <a:r>
              <a:rPr lang="en-US" sz="2400" dirty="0"/>
              <a:t>flight (paraglider) oriented </a:t>
            </a:r>
            <a:r>
              <a:rPr lang="en-US" sz="2400" dirty="0" smtClean="0"/>
              <a:t>features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88706" y="6447474"/>
            <a:ext cx="2057400" cy="365125"/>
          </a:xfrm>
        </p:spPr>
        <p:txBody>
          <a:bodyPr/>
          <a:lstStyle/>
          <a:p>
            <a:r>
              <a:rPr lang="en-US" sz="1600" dirty="0" smtClean="0"/>
              <a:t>22</a:t>
            </a:r>
            <a:endParaRPr lang="en-US" sz="1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-10830"/>
            <a:ext cx="9144000" cy="65389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+mn-lt"/>
              </a:rPr>
              <a:t>   RQ4 - </a:t>
            </a:r>
            <a:r>
              <a:rPr lang="en-US" sz="2800" b="1" dirty="0">
                <a:latin typeface="+mn-lt"/>
              </a:rPr>
              <a:t>V</a:t>
            </a:r>
            <a:r>
              <a:rPr lang="en-US" sz="2800" b="1" dirty="0" smtClean="0">
                <a:latin typeface="+mn-lt"/>
              </a:rPr>
              <a:t>arious </a:t>
            </a:r>
            <a:r>
              <a:rPr lang="en-US" sz="2800" b="1" dirty="0">
                <a:latin typeface="+mn-lt"/>
              </a:rPr>
              <a:t>types of variations </a:t>
            </a:r>
            <a:r>
              <a:rPr lang="en-US" sz="2800" b="1" dirty="0" smtClean="0">
                <a:latin typeface="+mn-lt"/>
              </a:rPr>
              <a:t>in </a:t>
            </a:r>
            <a:r>
              <a:rPr lang="en-US" sz="2800" b="1" dirty="0">
                <a:latin typeface="+mn-lt"/>
              </a:rPr>
              <a:t>app </a:t>
            </a:r>
            <a:r>
              <a:rPr lang="en-US" sz="2800" b="1" dirty="0" smtClean="0">
                <a:latin typeface="+mn-lt"/>
              </a:rPr>
              <a:t>families - Results</a:t>
            </a:r>
            <a:endParaRPr lang="en-US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21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089631" y="3172876"/>
            <a:ext cx="7041330" cy="780828"/>
            <a:chOff x="-3576662" y="822094"/>
            <a:chExt cx="8177697" cy="892888"/>
          </a:xfrm>
        </p:grpSpPr>
        <p:sp>
          <p:nvSpPr>
            <p:cNvPr id="70" name="TextBox 69"/>
            <p:cNvSpPr txBox="1"/>
            <p:nvPr/>
          </p:nvSpPr>
          <p:spPr>
            <a:xfrm>
              <a:off x="1371352" y="822094"/>
              <a:ext cx="3229683" cy="879867"/>
            </a:xfrm>
            <a:prstGeom prst="rect">
              <a:avLst/>
            </a:prstGeom>
            <a:noFill/>
            <a:ln w="38100">
              <a:solidFill>
                <a:srgbClr val="99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u="sng" dirty="0" smtClean="0"/>
                <a:t>Commercial Apps</a:t>
              </a:r>
            </a:p>
            <a:p>
              <a:pPr algn="ctr"/>
              <a:endParaRPr lang="en-US" sz="2200" b="1" u="sng" dirty="0" smtClean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-3576662" y="835115"/>
              <a:ext cx="3219853" cy="879867"/>
            </a:xfrm>
            <a:prstGeom prst="rect">
              <a:avLst/>
            </a:prstGeom>
            <a:noFill/>
            <a:ln w="38100">
              <a:solidFill>
                <a:srgbClr val="0066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u="sng" dirty="0" smtClean="0"/>
                <a:t>Open Source Apps</a:t>
              </a:r>
            </a:p>
            <a:p>
              <a:pPr algn="ctr"/>
              <a:endParaRPr lang="en-US" sz="2200" b="1" u="sng" dirty="0" smtClean="0"/>
            </a:p>
          </p:txBody>
        </p:sp>
      </p:grpSp>
      <p:sp>
        <p:nvSpPr>
          <p:cNvPr id="79" name="Title 1"/>
          <p:cNvSpPr>
            <a:spLocks noGrp="1"/>
          </p:cNvSpPr>
          <p:nvPr>
            <p:ph type="title"/>
          </p:nvPr>
        </p:nvSpPr>
        <p:spPr>
          <a:xfrm>
            <a:off x="0" y="2552941"/>
            <a:ext cx="9144000" cy="460791"/>
          </a:xfr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b="1" dirty="0"/>
              <a:t>	</a:t>
            </a:r>
            <a:r>
              <a:rPr lang="en-US" b="1" dirty="0" smtClean="0"/>
              <a:t>Mobile-app </a:t>
            </a:r>
            <a:r>
              <a:rPr lang="en-US" b="1" dirty="0"/>
              <a:t>v</a:t>
            </a:r>
            <a:r>
              <a:rPr lang="en-US" b="1" dirty="0" smtClean="0"/>
              <a:t>ariants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752268" y="713459"/>
            <a:ext cx="4384910" cy="17851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u="sng" dirty="0" smtClean="0"/>
              <a:t>Reasons for creating App Variants: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Different user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Different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Different payment modes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Different hardware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533900" y="3148429"/>
            <a:ext cx="4037899" cy="3586909"/>
            <a:chOff x="4533900" y="3148429"/>
            <a:chExt cx="4037899" cy="3586909"/>
          </a:xfrm>
        </p:grpSpPr>
        <p:grpSp>
          <p:nvGrpSpPr>
            <p:cNvPr id="44" name="Group 43"/>
            <p:cNvGrpSpPr/>
            <p:nvPr/>
          </p:nvGrpSpPr>
          <p:grpSpPr>
            <a:xfrm>
              <a:off x="4621538" y="3982444"/>
              <a:ext cx="3950261" cy="2752894"/>
              <a:chOff x="1009713" y="-201300"/>
              <a:chExt cx="6729060" cy="4992187"/>
            </a:xfrm>
          </p:grpSpPr>
          <p:sp>
            <p:nvSpPr>
              <p:cNvPr id="4" name="AutoShape 2" descr="https://lh3.googleusercontent.com/TzWwa6vc32Tc2CeEMA0t7ZKlwrsLSW9pQqGvjOPzD3XbgTkzvzRq_i0o2QhnG83ARwQ=s180-rw"/>
              <p:cNvSpPr>
                <a:spLocks noChangeAspect="1" noChangeArrowheads="1"/>
              </p:cNvSpPr>
              <p:nvPr/>
            </p:nvSpPr>
            <p:spPr bwMode="auto">
              <a:xfrm>
                <a:off x="1325469" y="2007067"/>
                <a:ext cx="2426260" cy="24262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 flipV="1">
                <a:off x="1165350" y="2264212"/>
                <a:ext cx="6389164" cy="51361"/>
              </a:xfrm>
              <a:prstGeom prst="straightConnector1">
                <a:avLst/>
              </a:prstGeom>
              <a:ln w="952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1436356" y="2197446"/>
                <a:ext cx="279551" cy="236254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V="1">
                <a:off x="3139998" y="1555449"/>
                <a:ext cx="857328" cy="6419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3960864" y="1560086"/>
                <a:ext cx="1066330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5500771" y="1540041"/>
                <a:ext cx="857328" cy="6419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6348410" y="1555449"/>
                <a:ext cx="936599" cy="2675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229309" y="2388988"/>
                <a:ext cx="983457" cy="71540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5200612" y="3104398"/>
                <a:ext cx="1668808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1009713" y="3542014"/>
                <a:ext cx="1778950" cy="669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Variant 1</a:t>
                </a:r>
                <a:endParaRPr lang="en-US" b="1" dirty="0"/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51730" y="322535"/>
                <a:ext cx="1125062" cy="1125061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4533" y="2483136"/>
                <a:ext cx="1212957" cy="1212958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983" y="505314"/>
                <a:ext cx="986314" cy="986315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2776" y="3155435"/>
                <a:ext cx="1106643" cy="1106644"/>
              </a:xfrm>
              <a:prstGeom prst="rect">
                <a:avLst/>
              </a:prstGeom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3488627" y="-201300"/>
                <a:ext cx="2001603" cy="669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Variant 2</a:t>
                </a:r>
                <a:endParaRPr lang="en-US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867809" y="-31434"/>
                <a:ext cx="1870964" cy="669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Variant </a:t>
                </a:r>
                <a:r>
                  <a:rPr lang="en-US" b="1" dirty="0"/>
                  <a:t>4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533214" y="4121128"/>
                <a:ext cx="2021300" cy="669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Variant 3</a:t>
                </a:r>
                <a:endParaRPr lang="en-US" b="1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056026" y="2182037"/>
                <a:ext cx="279551" cy="236254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28233" y="2161493"/>
                <a:ext cx="279551" cy="236254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975913" y="2176121"/>
                <a:ext cx="279551" cy="236254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5484938" y="3501190"/>
              <a:ext cx="2693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Angry Birds App </a:t>
              </a:r>
              <a:r>
                <a:rPr lang="en-US" dirty="0" smtClean="0"/>
                <a:t>variants</a:t>
              </a:r>
              <a:endParaRPr lang="en-US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4533900" y="3148429"/>
              <a:ext cx="0" cy="34643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8150" y="3511553"/>
            <a:ext cx="4039414" cy="3220408"/>
            <a:chOff x="178150" y="3511553"/>
            <a:chExt cx="4039414" cy="3220408"/>
          </a:xfrm>
        </p:grpSpPr>
        <p:grpSp>
          <p:nvGrpSpPr>
            <p:cNvPr id="73" name="Group 72"/>
            <p:cNvGrpSpPr/>
            <p:nvPr/>
          </p:nvGrpSpPr>
          <p:grpSpPr>
            <a:xfrm>
              <a:off x="178150" y="4038818"/>
              <a:ext cx="4039414" cy="2693143"/>
              <a:chOff x="1155324" y="3225271"/>
              <a:chExt cx="5132256" cy="3087447"/>
            </a:xfrm>
          </p:grpSpPr>
          <p:sp>
            <p:nvSpPr>
              <p:cNvPr id="46" name="AutoShape 2" descr="https://lh3.googleusercontent.com/TzWwa6vc32Tc2CeEMA0t7ZKlwrsLSW9pQqGvjOPzD3XbgTkzvzRq_i0o2QhnG83ARwQ=s180-rw"/>
              <p:cNvSpPr>
                <a:spLocks noChangeAspect="1" noChangeArrowheads="1"/>
              </p:cNvSpPr>
              <p:nvPr/>
            </p:nvSpPr>
            <p:spPr bwMode="auto">
              <a:xfrm>
                <a:off x="1550301" y="4511455"/>
                <a:ext cx="1797047" cy="1719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flipV="1">
                <a:off x="1343441" y="4707162"/>
                <a:ext cx="4732232" cy="36397"/>
              </a:xfrm>
              <a:prstGeom prst="straightConnector1">
                <a:avLst/>
              </a:prstGeom>
              <a:ln w="952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1632432" y="4646367"/>
                <a:ext cx="207053" cy="167421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 flipV="1">
                <a:off x="2894260" y="4221244"/>
                <a:ext cx="634994" cy="45494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3502248" y="4225659"/>
                <a:ext cx="789793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642803" y="4180498"/>
                <a:ext cx="634993" cy="45494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5270620" y="4191417"/>
                <a:ext cx="693706" cy="18959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701075" y="4782102"/>
                <a:ext cx="728413" cy="5069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4420485" y="5289077"/>
                <a:ext cx="1236028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1155324" y="5420537"/>
                <a:ext cx="1483942" cy="740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Variant 1</a:t>
                </a:r>
              </a:p>
              <a:p>
                <a:r>
                  <a:rPr lang="en-US" b="1" dirty="0" smtClean="0">
                    <a:solidFill>
                      <a:srgbClr val="990000"/>
                    </a:solidFill>
                  </a:rPr>
                  <a:t>Mainline</a:t>
                </a:r>
                <a:endParaRPr lang="en-US" b="1" dirty="0">
                  <a:solidFill>
                    <a:srgbClr val="990000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314852" y="3225271"/>
                <a:ext cx="1467002" cy="423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Variant 2</a:t>
                </a:r>
                <a:endParaRPr lang="en-US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941191" y="3295373"/>
                <a:ext cx="1346389" cy="423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Variant </a:t>
                </a:r>
                <a:r>
                  <a:rPr lang="en-US" b="1" dirty="0"/>
                  <a:t>4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627390" y="5889312"/>
                <a:ext cx="1336935" cy="423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Variant 3</a:t>
                </a:r>
                <a:endParaRPr lang="en-US" b="1" dirty="0"/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7949" y="4842216"/>
                <a:ext cx="712982" cy="642629"/>
              </a:xfrm>
              <a:prstGeom prst="ellipse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470" t="13368" r="23289" b="41783"/>
              <a:stretch/>
            </p:blipFill>
            <p:spPr>
              <a:xfrm>
                <a:off x="5270620" y="3630307"/>
                <a:ext cx="581799" cy="518026"/>
              </a:xfrm>
              <a:prstGeom prst="ellipse">
                <a:avLst/>
              </a:prstGeom>
            </p:spPr>
          </p:pic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2970" y="5340947"/>
                <a:ext cx="746029" cy="646054"/>
              </a:xfrm>
              <a:prstGeom prst="rect">
                <a:avLst/>
              </a:prstGeom>
            </p:spPr>
          </p:pic>
          <p:pic>
            <p:nvPicPr>
              <p:cNvPr id="69" name="Picture 68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36" t="8029" r="8139" b="9098"/>
              <a:stretch/>
            </p:blipFill>
            <p:spPr>
              <a:xfrm>
                <a:off x="3619323" y="3540023"/>
                <a:ext cx="610378" cy="584987"/>
              </a:xfrm>
              <a:prstGeom prst="rect">
                <a:avLst/>
              </a:prstGeom>
            </p:spPr>
          </p:pic>
          <p:sp>
            <p:nvSpPr>
              <p:cNvPr id="49" name="Oval 48"/>
              <p:cNvSpPr/>
              <p:nvPr/>
            </p:nvSpPr>
            <p:spPr>
              <a:xfrm>
                <a:off x="2772728" y="4646367"/>
                <a:ext cx="207053" cy="167421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572730" y="4635448"/>
                <a:ext cx="207053" cy="167421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515010" y="4620889"/>
                <a:ext cx="207053" cy="167421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1023671" y="3511553"/>
              <a:ext cx="2756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Bitcoin wallet App variants</a:t>
              </a:r>
            </a:p>
          </p:txBody>
        </p:sp>
      </p:grpSp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8" t="17229" r="17442" b="13605"/>
          <a:stretch/>
        </p:blipFill>
        <p:spPr>
          <a:xfrm>
            <a:off x="37995" y="677631"/>
            <a:ext cx="1780185" cy="732814"/>
          </a:xfrm>
          <a:prstGeom prst="rect">
            <a:avLst/>
          </a:prstGeom>
        </p:spPr>
      </p:pic>
      <p:sp>
        <p:nvSpPr>
          <p:cNvPr id="60" name="Title 1"/>
          <p:cNvSpPr txBox="1">
            <a:spLocks/>
          </p:cNvSpPr>
          <p:nvPr/>
        </p:nvSpPr>
        <p:spPr>
          <a:xfrm>
            <a:off x="2241" y="-11940"/>
            <a:ext cx="9144000" cy="65389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+mn-lt"/>
              </a:rPr>
              <a:t>     Software Reuse</a:t>
            </a:r>
            <a:endParaRPr lang="en-US" b="1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86014" y="729333"/>
            <a:ext cx="2837133" cy="1008201"/>
            <a:chOff x="1253184" y="916613"/>
            <a:chExt cx="3851278" cy="126723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30" r="20298"/>
            <a:stretch/>
          </p:blipFill>
          <p:spPr>
            <a:xfrm rot="5400000">
              <a:off x="2668258" y="659886"/>
              <a:ext cx="981634" cy="1495088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253184" y="1719626"/>
              <a:ext cx="3851278" cy="464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Fork-based development</a:t>
              </a:r>
              <a:endParaRPr lang="en-US" dirty="0"/>
            </a:p>
          </p:txBody>
        </p:sp>
      </p:grpSp>
      <p:sp>
        <p:nvSpPr>
          <p:cNvPr id="6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88706" y="6447474"/>
            <a:ext cx="2057400" cy="365125"/>
          </a:xfrm>
        </p:spPr>
        <p:txBody>
          <a:bodyPr/>
          <a:lstStyle/>
          <a:p>
            <a:r>
              <a:rPr lang="en-US" sz="1600" dirty="0"/>
              <a:t>2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7" t="41398" r="7910" b="29193"/>
          <a:stretch/>
        </p:blipFill>
        <p:spPr>
          <a:xfrm>
            <a:off x="66424" y="1496197"/>
            <a:ext cx="1987178" cy="35485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789" y="1876646"/>
            <a:ext cx="4633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&gt;</a:t>
            </a:r>
            <a:r>
              <a:rPr lang="en-US" sz="2000" dirty="0" smtClean="0"/>
              <a:t>700K android repos on </a:t>
            </a:r>
            <a:r>
              <a:rPr lang="en-US" sz="2000" dirty="0" err="1" smtClean="0"/>
              <a:t>Github</a:t>
            </a:r>
            <a:endParaRPr lang="en-US" sz="2000" dirty="0" smtClean="0"/>
          </a:p>
          <a:p>
            <a:r>
              <a:rPr lang="en-US" sz="2000" dirty="0" smtClean="0"/>
              <a:t>&gt;2K android repos forked  &gt;1000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708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77FC-D8EB-4702-B27B-D3C5C4D528BB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329" t="23918" r="26418" b="9980"/>
          <a:stretch/>
        </p:blipFill>
        <p:spPr>
          <a:xfrm>
            <a:off x="3138984" y="627289"/>
            <a:ext cx="2723934" cy="2074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4179" t="23918" r="26567" b="11306"/>
          <a:stretch/>
        </p:blipFill>
        <p:spPr>
          <a:xfrm>
            <a:off x="6151675" y="612811"/>
            <a:ext cx="2763725" cy="2046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24478" t="23918" r="27313" b="29022"/>
          <a:stretch/>
        </p:blipFill>
        <p:spPr>
          <a:xfrm>
            <a:off x="40943" y="2818654"/>
            <a:ext cx="2729151" cy="14777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24030" t="23918" r="26567" b="10512"/>
          <a:stretch/>
        </p:blipFill>
        <p:spPr>
          <a:xfrm>
            <a:off x="3142759" y="2827311"/>
            <a:ext cx="2720159" cy="19958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l="24478" t="23918" r="26418" b="10246"/>
          <a:stretch/>
        </p:blipFill>
        <p:spPr>
          <a:xfrm>
            <a:off x="6151675" y="2802360"/>
            <a:ext cx="2763725" cy="2031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958352" y="4950142"/>
            <a:ext cx="5957047" cy="1815882"/>
          </a:xfrm>
          <a:prstGeom prst="rect">
            <a:avLst/>
          </a:prstGeom>
          <a:noFill/>
          <a:ln w="76200"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990000"/>
                </a:solidFill>
              </a:rPr>
              <a:t>John </a:t>
            </a:r>
            <a:r>
              <a:rPr lang="en-US" sz="2800" b="1" dirty="0" err="1" smtClean="0">
                <a:solidFill>
                  <a:srgbClr val="990000"/>
                </a:solidFill>
              </a:rPr>
              <a:t>Businge</a:t>
            </a:r>
            <a:r>
              <a:rPr lang="en-US" sz="2800" dirty="0" smtClean="0"/>
              <a:t>, </a:t>
            </a:r>
            <a:r>
              <a:rPr lang="en-US" sz="2800" dirty="0"/>
              <a:t>Moses </a:t>
            </a:r>
            <a:r>
              <a:rPr lang="en-US" sz="2800" dirty="0" err="1" smtClean="0"/>
              <a:t>Openja</a:t>
            </a:r>
            <a:r>
              <a:rPr lang="en-US" sz="2800" dirty="0" smtClean="0"/>
              <a:t>, Sarah </a:t>
            </a:r>
            <a:r>
              <a:rPr lang="en-US" sz="2800" dirty="0" err="1" smtClean="0"/>
              <a:t>Nadi</a:t>
            </a:r>
            <a:r>
              <a:rPr lang="en-US" sz="2800" dirty="0" smtClean="0"/>
              <a:t>, Engineer </a:t>
            </a:r>
            <a:r>
              <a:rPr lang="en-US" sz="2800" dirty="0" err="1" smtClean="0"/>
              <a:t>Bainomugisha</a:t>
            </a:r>
            <a:r>
              <a:rPr lang="en-US" sz="2800" dirty="0" smtClean="0"/>
              <a:t>, Thorsten Berger</a:t>
            </a:r>
          </a:p>
          <a:p>
            <a:r>
              <a:rPr lang="en-US" sz="2800" b="1" dirty="0" smtClean="0">
                <a:solidFill>
                  <a:srgbClr val="990000"/>
                </a:solidFill>
              </a:rPr>
              <a:t>Contact: johnxu21@gmail.com</a:t>
            </a:r>
            <a:endParaRPr lang="en-US" sz="2800" b="1" dirty="0">
              <a:solidFill>
                <a:srgbClr val="99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0"/>
            <a:ext cx="9144000" cy="46166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Clone-Based Variability Management in the Android Ecosystem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/>
          <a:srcRect l="13970" r="13382" b="2657"/>
          <a:stretch/>
        </p:blipFill>
        <p:spPr>
          <a:xfrm>
            <a:off x="71444" y="4446971"/>
            <a:ext cx="2700606" cy="20345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/>
          <a:srcRect l="12647" r="13087"/>
          <a:stretch/>
        </p:blipFill>
        <p:spPr>
          <a:xfrm>
            <a:off x="36575" y="624788"/>
            <a:ext cx="2743654" cy="2077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182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7700" y="783515"/>
            <a:ext cx="8848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Variability management </a:t>
            </a:r>
            <a:r>
              <a:rPr lang="en-US" sz="2800" dirty="0"/>
              <a:t>m</a:t>
            </a:r>
            <a:r>
              <a:rPr lang="en-US" sz="2800" dirty="0" smtClean="0"/>
              <a:t>ethods should be employed to effectively develop variants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Substantial software reuse in the android ecosystem is through cloning [1,2]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Simple variability management like </a:t>
            </a:r>
            <a:r>
              <a:rPr lang="en-US" sz="2800" b="1" dirty="0" err="1" smtClean="0">
                <a:solidFill>
                  <a:srgbClr val="990000"/>
                </a:solidFill>
              </a:rPr>
              <a:t>clone&amp;own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to develop and maintain the app variants.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990000"/>
                </a:solidFill>
              </a:rPr>
              <a:t>Unknown practices employed; hindering improvement of the development practices.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4416"/>
            <a:ext cx="9144000" cy="653893"/>
          </a:xfr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	</a:t>
            </a:r>
            <a:r>
              <a:rPr lang="en-US" sz="3600" b="1" dirty="0" smtClean="0">
                <a:latin typeface="+mn-lt"/>
              </a:rPr>
              <a:t>Mobile App Variability Management</a:t>
            </a:r>
            <a:endParaRPr lang="en-US" sz="3600" b="1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701" y="5748257"/>
            <a:ext cx="884859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arabicPeriod"/>
            </a:pPr>
            <a:r>
              <a:rPr lang="en-US" sz="1400" dirty="0" smtClean="0"/>
              <a:t>J</a:t>
            </a:r>
            <a:r>
              <a:rPr lang="en-US" sz="1400" dirty="0"/>
              <a:t>. Mojica, B. Adams, M. </a:t>
            </a:r>
            <a:r>
              <a:rPr lang="en-US" sz="1400" dirty="0" err="1"/>
              <a:t>Nagappan</a:t>
            </a:r>
            <a:r>
              <a:rPr lang="en-US" sz="1400" dirty="0"/>
              <a:t>, S. </a:t>
            </a:r>
            <a:r>
              <a:rPr lang="en-US" sz="1400" dirty="0" err="1"/>
              <a:t>Dienst</a:t>
            </a:r>
            <a:r>
              <a:rPr lang="en-US" sz="1400" dirty="0"/>
              <a:t>, T. Berger, and A. </a:t>
            </a:r>
            <a:r>
              <a:rPr lang="en-US" sz="1400" dirty="0" smtClean="0"/>
              <a:t>E. Hassan</a:t>
            </a:r>
            <a:r>
              <a:rPr lang="en-US" sz="1400" dirty="0"/>
              <a:t>, “A large scale empirical study on software reuse in mobile apps</a:t>
            </a:r>
            <a:r>
              <a:rPr lang="en-US" sz="1400" dirty="0" smtClean="0"/>
              <a:t>,” IEEE Software , </a:t>
            </a:r>
            <a:r>
              <a:rPr lang="en-US" sz="1400" dirty="0"/>
              <a:t>vol. 31, no. 2, pp. 78–86, Mar. 2014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F. Sattler, A. von </a:t>
            </a:r>
            <a:r>
              <a:rPr lang="en-US" sz="1400" dirty="0" err="1"/>
              <a:t>Rhein</a:t>
            </a:r>
            <a:r>
              <a:rPr lang="en-US" sz="1400" dirty="0"/>
              <a:t>, T. Berger, N. S. Johansson, M. M. </a:t>
            </a:r>
            <a:r>
              <a:rPr lang="en-US" sz="1400" dirty="0" err="1" smtClean="0"/>
              <a:t>Hardø</a:t>
            </a:r>
            <a:r>
              <a:rPr lang="en-US" sz="1400" dirty="0" smtClean="0"/>
              <a:t>, and </a:t>
            </a:r>
            <a:r>
              <a:rPr lang="en-US" sz="1400" dirty="0"/>
              <a:t>S. </a:t>
            </a:r>
            <a:r>
              <a:rPr lang="en-US" sz="1400" dirty="0" err="1"/>
              <a:t>Apel</a:t>
            </a:r>
            <a:r>
              <a:rPr lang="en-US" sz="1400" dirty="0"/>
              <a:t>, “Lifting inter-app data-flow analysis to large app sets</a:t>
            </a:r>
            <a:r>
              <a:rPr lang="en-US" sz="1400" dirty="0" smtClean="0"/>
              <a:t>,” Automated </a:t>
            </a:r>
            <a:r>
              <a:rPr lang="en-US" sz="1400" dirty="0"/>
              <a:t>Software </a:t>
            </a:r>
            <a:r>
              <a:rPr lang="en-US" sz="1400" dirty="0" smtClean="0"/>
              <a:t>Engineering , </a:t>
            </a:r>
            <a:r>
              <a:rPr lang="en-US" sz="1400" dirty="0"/>
              <a:t>no. 25, pp. 315–346, Jun 2018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88706" y="6447474"/>
            <a:ext cx="2057400" cy="365125"/>
          </a:xfrm>
        </p:spPr>
        <p:txBody>
          <a:bodyPr/>
          <a:lstStyle/>
          <a:p>
            <a:r>
              <a:rPr lang="en-US" sz="1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425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4416"/>
            <a:ext cx="9144000" cy="653893"/>
          </a:xfr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b="1" dirty="0" smtClean="0"/>
              <a:t>     </a:t>
            </a:r>
            <a:r>
              <a:rPr lang="en-US" b="1" dirty="0" smtClean="0">
                <a:latin typeface="+mn-lt"/>
              </a:rPr>
              <a:t>Goal</a:t>
            </a:r>
            <a:endParaRPr lang="en-US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314" y="696689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Understand variant management practices in the Android ecosystem</a:t>
            </a:r>
            <a:endParaRPr lang="en-US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0" y="1893990"/>
            <a:ext cx="9144000" cy="1773251"/>
            <a:chOff x="0" y="2192806"/>
            <a:chExt cx="9144000" cy="1773251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0" y="2192806"/>
              <a:ext cx="9144000" cy="65389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 smtClean="0"/>
                <a:t>     </a:t>
              </a:r>
              <a:r>
                <a:rPr lang="en-US" b="1" dirty="0" smtClean="0">
                  <a:latin typeface="+mn-lt"/>
                </a:rPr>
                <a:t>Focus</a:t>
              </a:r>
              <a:endParaRPr lang="en-US" b="1" dirty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9314" y="3011950"/>
              <a:ext cx="86650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We identify </a:t>
              </a:r>
              <a:r>
                <a:rPr lang="en-US" sz="2800" b="1" dirty="0" smtClean="0">
                  <a:solidFill>
                    <a:srgbClr val="C00000"/>
                  </a:solidFill>
                </a:rPr>
                <a:t>app families</a:t>
              </a:r>
              <a:r>
                <a:rPr lang="en-US" sz="2800" dirty="0" smtClean="0"/>
                <a:t> and study app family variability management practices in depth</a:t>
              </a:r>
              <a:endParaRPr lang="en-US" sz="28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-10887" y="3950966"/>
            <a:ext cx="9144000" cy="2212783"/>
            <a:chOff x="-10887" y="3950966"/>
            <a:chExt cx="9144000" cy="2212783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-10887" y="3950966"/>
              <a:ext cx="9144000" cy="65389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 smtClean="0">
                  <a:latin typeface="+mn-lt"/>
                </a:rPr>
                <a:t>     What is an App family?</a:t>
              </a:r>
              <a:endParaRPr lang="en-US" b="1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0647" y="4778754"/>
              <a:ext cx="851369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 </a:t>
              </a:r>
              <a:r>
                <a:rPr lang="en-US" sz="2800" dirty="0"/>
                <a:t>collection </a:t>
              </a:r>
              <a:r>
                <a:rPr lang="en-US" sz="2800" dirty="0" smtClean="0"/>
                <a:t>of apps </a:t>
              </a:r>
              <a:r>
                <a:rPr lang="en-US" sz="2800" dirty="0"/>
                <a:t>on </a:t>
              </a:r>
              <a:r>
                <a:rPr lang="en-US" sz="2800" dirty="0" err="1"/>
                <a:t>Github</a:t>
              </a:r>
              <a:r>
                <a:rPr lang="en-US" sz="2800" dirty="0"/>
                <a:t> that are </a:t>
              </a:r>
              <a:r>
                <a:rPr lang="en-US" sz="2800" b="1" dirty="0">
                  <a:solidFill>
                    <a:srgbClr val="006600"/>
                  </a:solidFill>
                </a:rPr>
                <a:t>maintained together</a:t>
              </a:r>
              <a:r>
                <a:rPr lang="en-US" sz="2800" dirty="0"/>
                <a:t>, </a:t>
              </a:r>
              <a:r>
                <a:rPr lang="en-US" sz="2800" dirty="0" smtClean="0"/>
                <a:t>consisting of a </a:t>
              </a:r>
              <a:r>
                <a:rPr lang="en-US" sz="2800" b="1" dirty="0" smtClean="0">
                  <a:solidFill>
                    <a:srgbClr val="006600"/>
                  </a:solidFill>
                </a:rPr>
                <a:t>mainline variant </a:t>
              </a:r>
              <a:r>
                <a:rPr lang="en-US" sz="2800" dirty="0"/>
                <a:t>and its </a:t>
              </a:r>
              <a:r>
                <a:rPr lang="en-US" sz="2800" b="1" dirty="0">
                  <a:solidFill>
                    <a:srgbClr val="006600"/>
                  </a:solidFill>
                </a:rPr>
                <a:t>forked </a:t>
              </a:r>
              <a:r>
                <a:rPr lang="en-US" sz="2800" b="1" dirty="0" smtClean="0">
                  <a:solidFill>
                    <a:srgbClr val="006600"/>
                  </a:solidFill>
                </a:rPr>
                <a:t>variants</a:t>
              </a:r>
              <a:r>
                <a:rPr lang="en-US" sz="2800" dirty="0" smtClean="0"/>
                <a:t>.</a:t>
              </a:r>
              <a:endParaRPr lang="en-US" sz="2800" dirty="0"/>
            </a:p>
          </p:txBody>
        </p:sp>
      </p:grpSp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88706" y="6447474"/>
            <a:ext cx="2057400" cy="365125"/>
          </a:xfrm>
        </p:spPr>
        <p:txBody>
          <a:bodyPr/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290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4416"/>
            <a:ext cx="9144000" cy="653893"/>
          </a:xfr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</a:rPr>
              <a:t>     Research Questions</a:t>
            </a:r>
            <a:endParaRPr lang="en-US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649477"/>
            <a:ext cx="85344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RQ1 - </a:t>
            </a:r>
            <a:r>
              <a:rPr lang="en-US" sz="3000" dirty="0"/>
              <a:t>What are the characteristics of Android app families</a:t>
            </a:r>
            <a:r>
              <a:rPr lang="en-US" sz="3000" dirty="0" smtClean="0"/>
              <a:t>?</a:t>
            </a:r>
          </a:p>
          <a:p>
            <a:endParaRPr lang="en-US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RQ2 - How </a:t>
            </a:r>
            <a:r>
              <a:rPr lang="en-US" sz="3000" dirty="0"/>
              <a:t>are app families maintained and co-evolved</a:t>
            </a:r>
            <a:r>
              <a:rPr lang="en-US" sz="3000" dirty="0" smtClean="0"/>
              <a:t>?</a:t>
            </a:r>
          </a:p>
          <a:p>
            <a:endParaRPr lang="en-US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RQ3 - How </a:t>
            </a:r>
            <a:r>
              <a:rPr lang="en-US" sz="3000" dirty="0"/>
              <a:t>diverse are the contributors in Android app </a:t>
            </a:r>
            <a:r>
              <a:rPr lang="en-US" sz="3000" dirty="0" smtClean="0"/>
              <a:t>families?</a:t>
            </a:r>
          </a:p>
          <a:p>
            <a:endParaRPr lang="en-US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RQ4 - What </a:t>
            </a:r>
            <a:r>
              <a:rPr lang="en-US" sz="3000" dirty="0"/>
              <a:t>are the various types of variations or </a:t>
            </a:r>
            <a:r>
              <a:rPr lang="en-US" sz="3000" dirty="0" smtClean="0"/>
              <a:t>customizations that </a:t>
            </a:r>
            <a:r>
              <a:rPr lang="en-US" sz="3000" dirty="0"/>
              <a:t>lead to the creation of an app family?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88706" y="6447474"/>
            <a:ext cx="2057400" cy="365125"/>
          </a:xfrm>
        </p:spPr>
        <p:txBody>
          <a:bodyPr/>
          <a:lstStyle/>
          <a:p>
            <a:r>
              <a:rPr lang="en-US" sz="1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1657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4416"/>
            <a:ext cx="9144000" cy="653893"/>
          </a:xfr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</a:rPr>
              <a:t>     App </a:t>
            </a:r>
            <a:r>
              <a:rPr lang="en-US" b="1" dirty="0">
                <a:latin typeface="+mn-lt"/>
              </a:rPr>
              <a:t>F</a:t>
            </a:r>
            <a:r>
              <a:rPr lang="en-US" b="1" dirty="0" smtClean="0">
                <a:latin typeface="+mn-lt"/>
              </a:rPr>
              <a:t>amily </a:t>
            </a:r>
            <a:r>
              <a:rPr lang="en-US" b="1" dirty="0">
                <a:latin typeface="+mn-lt"/>
              </a:rPr>
              <a:t>I</a:t>
            </a:r>
            <a:r>
              <a:rPr lang="en-US" b="1" dirty="0" smtClean="0">
                <a:latin typeface="+mn-lt"/>
              </a:rPr>
              <a:t>dentification</a:t>
            </a:r>
            <a:endParaRPr lang="en-US" b="1" dirty="0">
              <a:latin typeface="+mn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387564" y="975689"/>
            <a:ext cx="2969529" cy="4435360"/>
            <a:chOff x="387564" y="975689"/>
            <a:chExt cx="2969529" cy="4435360"/>
          </a:xfrm>
        </p:grpSpPr>
        <p:grpSp>
          <p:nvGrpSpPr>
            <p:cNvPr id="12" name="Group 11"/>
            <p:cNvGrpSpPr/>
            <p:nvPr/>
          </p:nvGrpSpPr>
          <p:grpSpPr>
            <a:xfrm>
              <a:off x="387564" y="975689"/>
              <a:ext cx="2969529" cy="4435360"/>
              <a:chOff x="387564" y="975689"/>
              <a:chExt cx="2969529" cy="4435360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68" t="17229" r="17442" b="13605"/>
              <a:stretch/>
            </p:blipFill>
            <p:spPr>
              <a:xfrm>
                <a:off x="1421505" y="975689"/>
                <a:ext cx="1935588" cy="796785"/>
              </a:xfrm>
              <a:prstGeom prst="rect">
                <a:avLst/>
              </a:prstGeom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387564" y="1808103"/>
                <a:ext cx="2556142" cy="3602946"/>
                <a:chOff x="387564" y="1808103"/>
                <a:chExt cx="2556142" cy="3602946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956935" y="1808103"/>
                  <a:ext cx="986771" cy="870514"/>
                  <a:chOff x="1712685" y="1677444"/>
                  <a:chExt cx="1480457" cy="1225413"/>
                </a:xfrm>
              </p:grpSpPr>
              <p:pic>
                <p:nvPicPr>
                  <p:cNvPr id="5" name="Picture 4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5876" r="49377" b="49505"/>
                  <a:stretch/>
                </p:blipFill>
                <p:spPr>
                  <a:xfrm>
                    <a:off x="1901370" y="1677444"/>
                    <a:ext cx="1103087" cy="1109299"/>
                  </a:xfrm>
                  <a:prstGeom prst="rect">
                    <a:avLst/>
                  </a:prstGeom>
                </p:spPr>
              </p:pic>
              <p:sp>
                <p:nvSpPr>
                  <p:cNvPr id="9" name="Oval 8"/>
                  <p:cNvSpPr/>
                  <p:nvPr/>
                </p:nvSpPr>
                <p:spPr>
                  <a:xfrm>
                    <a:off x="1712685" y="2692399"/>
                    <a:ext cx="406401" cy="21045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2801257" y="2692400"/>
                    <a:ext cx="391885" cy="21045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2065153" y="3209009"/>
                  <a:ext cx="702125" cy="559780"/>
                  <a:chOff x="6727371" y="1350872"/>
                  <a:chExt cx="1487715" cy="1236299"/>
                </a:xfrm>
              </p:grpSpPr>
              <p:pic>
                <p:nvPicPr>
                  <p:cNvPr id="6" name="Picture 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937" r="14859" b="48514"/>
                  <a:stretch/>
                </p:blipFill>
                <p:spPr>
                  <a:xfrm>
                    <a:off x="6923314" y="1350872"/>
                    <a:ext cx="1117600" cy="1131071"/>
                  </a:xfrm>
                  <a:prstGeom prst="rect">
                    <a:avLst/>
                  </a:prstGeom>
                </p:spPr>
              </p:pic>
              <p:sp>
                <p:nvSpPr>
                  <p:cNvPr id="13" name="Oval 12"/>
                  <p:cNvSpPr/>
                  <p:nvPr/>
                </p:nvSpPr>
                <p:spPr>
                  <a:xfrm>
                    <a:off x="6727371" y="2376714"/>
                    <a:ext cx="391885" cy="21045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7823201" y="2376714"/>
                    <a:ext cx="391885" cy="21045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2166563" y="2610642"/>
                  <a:ext cx="564377" cy="547898"/>
                  <a:chOff x="1132114" y="4738912"/>
                  <a:chExt cx="1353464" cy="1261736"/>
                </a:xfrm>
              </p:grpSpPr>
              <p:pic>
                <p:nvPicPr>
                  <p:cNvPr id="8" name="Picture 7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2184" t="47521" r="65608"/>
                  <a:stretch/>
                </p:blipFill>
                <p:spPr>
                  <a:xfrm>
                    <a:off x="1132114" y="4847771"/>
                    <a:ext cx="1161143" cy="1152877"/>
                  </a:xfrm>
                  <a:prstGeom prst="rect">
                    <a:avLst/>
                  </a:prstGeom>
                </p:spPr>
              </p:pic>
              <p:sp>
                <p:nvSpPr>
                  <p:cNvPr id="18" name="Oval 17"/>
                  <p:cNvSpPr/>
                  <p:nvPr/>
                </p:nvSpPr>
                <p:spPr>
                  <a:xfrm rot="1837589">
                    <a:off x="1872346" y="4738912"/>
                    <a:ext cx="391885" cy="21045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 rot="3952882">
                    <a:off x="2184407" y="5181596"/>
                    <a:ext cx="391885" cy="21045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 rot="6988594">
                    <a:off x="2177153" y="5450108"/>
                    <a:ext cx="391885" cy="21045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2073947" y="4335855"/>
                  <a:ext cx="698542" cy="553208"/>
                  <a:chOff x="6727371" y="1350872"/>
                  <a:chExt cx="1487715" cy="1236299"/>
                </a:xfrm>
              </p:grpSpPr>
              <p:pic>
                <p:nvPicPr>
                  <p:cNvPr id="26" name="Picture 2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937" r="14859" b="48514"/>
                  <a:stretch/>
                </p:blipFill>
                <p:spPr>
                  <a:xfrm>
                    <a:off x="6923314" y="1350872"/>
                    <a:ext cx="1117600" cy="1131071"/>
                  </a:xfrm>
                  <a:prstGeom prst="rect">
                    <a:avLst/>
                  </a:prstGeom>
                </p:spPr>
              </p:pic>
              <p:sp>
                <p:nvSpPr>
                  <p:cNvPr id="27" name="Oval 26"/>
                  <p:cNvSpPr/>
                  <p:nvPr/>
                </p:nvSpPr>
                <p:spPr>
                  <a:xfrm>
                    <a:off x="6727371" y="2376714"/>
                    <a:ext cx="391885" cy="21045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7823201" y="2376714"/>
                    <a:ext cx="391885" cy="21045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2182966" y="3724341"/>
                  <a:ext cx="564377" cy="547898"/>
                  <a:chOff x="1132114" y="4738912"/>
                  <a:chExt cx="1353464" cy="1261736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2184" t="47521" r="65608"/>
                  <a:stretch/>
                </p:blipFill>
                <p:spPr>
                  <a:xfrm>
                    <a:off x="1132114" y="4847771"/>
                    <a:ext cx="1161143" cy="1152877"/>
                  </a:xfrm>
                  <a:prstGeom prst="rect">
                    <a:avLst/>
                  </a:prstGeom>
                </p:spPr>
              </p:pic>
              <p:sp>
                <p:nvSpPr>
                  <p:cNvPr id="31" name="Oval 30"/>
                  <p:cNvSpPr/>
                  <p:nvPr/>
                </p:nvSpPr>
                <p:spPr>
                  <a:xfrm rot="1837589">
                    <a:off x="1872346" y="4738912"/>
                    <a:ext cx="391885" cy="21045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 rot="3952882">
                    <a:off x="2184407" y="5181596"/>
                    <a:ext cx="391885" cy="21045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 rot="6988594">
                    <a:off x="2177153" y="5450108"/>
                    <a:ext cx="391885" cy="21045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2167616" y="4863151"/>
                  <a:ext cx="564377" cy="547898"/>
                  <a:chOff x="1132114" y="4738912"/>
                  <a:chExt cx="1353464" cy="1261736"/>
                </a:xfrm>
              </p:grpSpPr>
              <p:pic>
                <p:nvPicPr>
                  <p:cNvPr id="39" name="Picture 38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2184" t="47521" r="65608"/>
                  <a:stretch/>
                </p:blipFill>
                <p:spPr>
                  <a:xfrm>
                    <a:off x="1132114" y="4847771"/>
                    <a:ext cx="1161143" cy="1152877"/>
                  </a:xfrm>
                  <a:prstGeom prst="rect">
                    <a:avLst/>
                  </a:prstGeom>
                </p:spPr>
              </p:pic>
              <p:sp>
                <p:nvSpPr>
                  <p:cNvPr id="40" name="Oval 39"/>
                  <p:cNvSpPr/>
                  <p:nvPr/>
                </p:nvSpPr>
                <p:spPr>
                  <a:xfrm rot="1837589">
                    <a:off x="1872346" y="4738912"/>
                    <a:ext cx="391885" cy="21045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 rot="3952882">
                    <a:off x="2184407" y="5181596"/>
                    <a:ext cx="391885" cy="21045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 rot="6988594">
                    <a:off x="2177153" y="5450108"/>
                    <a:ext cx="391885" cy="21045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5" name="TextBox 44"/>
                <p:cNvSpPr txBox="1"/>
                <p:nvPr/>
              </p:nvSpPr>
              <p:spPr>
                <a:xfrm>
                  <a:off x="387564" y="1998969"/>
                  <a:ext cx="19353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Mainline Variant</a:t>
                  </a:r>
                  <a:endParaRPr lang="en-US" b="1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04290" y="2734987"/>
                  <a:ext cx="15511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Fork Variant 1</a:t>
                  </a:r>
                  <a:endParaRPr lang="en-US" b="1" dirty="0"/>
                </a:p>
              </p:txBody>
            </p:sp>
          </p:grpSp>
        </p:grpSp>
        <p:grpSp>
          <p:nvGrpSpPr>
            <p:cNvPr id="34" name="Group 33"/>
            <p:cNvGrpSpPr/>
            <p:nvPr/>
          </p:nvGrpSpPr>
          <p:grpSpPr>
            <a:xfrm>
              <a:off x="504894" y="3345270"/>
              <a:ext cx="1575397" cy="1996421"/>
              <a:chOff x="504894" y="3345270"/>
              <a:chExt cx="1575397" cy="199642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509375" y="3345270"/>
                <a:ext cx="1520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Fork Variant 2</a:t>
                </a:r>
                <a:endParaRPr lang="en-US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13858" y="3847292"/>
                <a:ext cx="1540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Fork Variant 3</a:t>
                </a:r>
                <a:endParaRPr lang="en-US" b="1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04894" y="4443443"/>
                <a:ext cx="15753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Fork Variant 4</a:t>
                </a:r>
                <a:endParaRPr lang="en-US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09377" y="4972359"/>
                <a:ext cx="1520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Fork Variant 5</a:t>
                </a:r>
                <a:endParaRPr lang="en-US" b="1" dirty="0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1623721" y="1092089"/>
            <a:ext cx="5987694" cy="1537671"/>
            <a:chOff x="1623721" y="1092089"/>
            <a:chExt cx="5987694" cy="1537671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1336" y="1092089"/>
              <a:ext cx="2110079" cy="618541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3713" y="1841613"/>
              <a:ext cx="624115" cy="721008"/>
            </a:xfrm>
            <a:prstGeom prst="rect">
              <a:avLst/>
            </a:prstGeom>
          </p:spPr>
        </p:pic>
        <p:cxnSp>
          <p:nvCxnSpPr>
            <p:cNvPr id="63" name="Straight Connector 62"/>
            <p:cNvCxnSpPr/>
            <p:nvPr/>
          </p:nvCxnSpPr>
          <p:spPr>
            <a:xfrm>
              <a:off x="1623721" y="2629760"/>
              <a:ext cx="57886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1623721" y="2656337"/>
            <a:ext cx="5921472" cy="2832336"/>
            <a:chOff x="1623721" y="2656337"/>
            <a:chExt cx="5921472" cy="2832336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9682" y="2656337"/>
              <a:ext cx="432175" cy="499269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9683" y="4935617"/>
              <a:ext cx="432174" cy="499268"/>
            </a:xfrm>
            <a:prstGeom prst="rect">
              <a:avLst/>
            </a:prstGeom>
          </p:spPr>
        </p:pic>
        <p:cxnSp>
          <p:nvCxnSpPr>
            <p:cNvPr id="65" name="Straight Connector 64"/>
            <p:cNvCxnSpPr/>
            <p:nvPr/>
          </p:nvCxnSpPr>
          <p:spPr>
            <a:xfrm>
              <a:off x="1623721" y="3177912"/>
              <a:ext cx="57886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623721" y="3753656"/>
              <a:ext cx="57886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655350" y="4307674"/>
              <a:ext cx="57886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712281" y="4886585"/>
              <a:ext cx="57886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1655350" y="5481934"/>
              <a:ext cx="5889843" cy="67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309679" y="2502415"/>
            <a:ext cx="2481344" cy="3076465"/>
            <a:chOff x="3295724" y="2120201"/>
            <a:chExt cx="2667053" cy="3314684"/>
          </a:xfrm>
        </p:grpSpPr>
        <p:sp>
          <p:nvSpPr>
            <p:cNvPr id="56" name="Rounded Rectangle 55"/>
            <p:cNvSpPr/>
            <p:nvPr/>
          </p:nvSpPr>
          <p:spPr>
            <a:xfrm>
              <a:off x="3549085" y="2120201"/>
              <a:ext cx="2350529" cy="331468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5442" y="2751538"/>
              <a:ext cx="716043" cy="840572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295724" y="2232287"/>
              <a:ext cx="26670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 smtClean="0"/>
                <a:t>App family</a:t>
              </a:r>
              <a:endParaRPr lang="en-US" sz="2400" b="1" u="sng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24584" y="3077689"/>
              <a:ext cx="807695" cy="431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MLV</a:t>
              </a:r>
              <a:endParaRPr lang="en-US" sz="2000" b="1" dirty="0"/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247" y="3644116"/>
              <a:ext cx="580110" cy="680999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3752994" y="3919029"/>
              <a:ext cx="6821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FV1</a:t>
              </a:r>
              <a:endParaRPr lang="en-US" sz="2000" b="1" dirty="0"/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408" y="4497147"/>
              <a:ext cx="580110" cy="680999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752994" y="4691290"/>
              <a:ext cx="6821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FV5</a:t>
              </a:r>
              <a:endParaRPr lang="en-US" sz="2000" b="1" dirty="0"/>
            </a:p>
          </p:txBody>
        </p:sp>
      </p:grpSp>
      <p:sp>
        <p:nvSpPr>
          <p:cNvPr id="7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88706" y="6447474"/>
            <a:ext cx="2057400" cy="365125"/>
          </a:xfrm>
        </p:spPr>
        <p:txBody>
          <a:bodyPr/>
          <a:lstStyle/>
          <a:p>
            <a:r>
              <a:rPr lang="en-US" sz="1600" dirty="0"/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8532" y="5913236"/>
            <a:ext cx="5194659" cy="707886"/>
          </a:xfrm>
          <a:prstGeom prst="rect">
            <a:avLst/>
          </a:prstGeom>
          <a:noFill/>
          <a:ln w="76200">
            <a:solidFill>
              <a:srgbClr val="99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App family &gt; =2 Variants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0506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4416"/>
            <a:ext cx="9144000" cy="653893"/>
          </a:xfr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     App </a:t>
            </a:r>
            <a:r>
              <a:rPr lang="en-US" sz="3600" b="1" dirty="0">
                <a:latin typeface="+mn-lt"/>
              </a:rPr>
              <a:t>F</a:t>
            </a:r>
            <a:r>
              <a:rPr lang="en-US" sz="3600" b="1" dirty="0" smtClean="0">
                <a:latin typeface="+mn-lt"/>
              </a:rPr>
              <a:t>amily Identification – Search Statistics</a:t>
            </a:r>
            <a:endParaRPr lang="en-US" sz="3600" b="1" dirty="0">
              <a:latin typeface="+mn-lt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22266" y="2953781"/>
            <a:ext cx="4169168" cy="1383621"/>
            <a:chOff x="122266" y="2639423"/>
            <a:chExt cx="4169168" cy="138362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68" t="17229" r="17442" b="13605"/>
            <a:stretch/>
          </p:blipFill>
          <p:spPr>
            <a:xfrm>
              <a:off x="372101" y="2649564"/>
              <a:ext cx="1144018" cy="47093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317" y="2749540"/>
              <a:ext cx="996881" cy="29222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18363" y="3203467"/>
              <a:ext cx="40730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Mainline repo is advertised on Google Play (GP)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81198" y="2639423"/>
              <a:ext cx="13689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smtClean="0">
                  <a:solidFill>
                    <a:srgbClr val="C00000"/>
                  </a:solidFill>
                </a:rPr>
                <a:t>5,535</a:t>
              </a:r>
              <a:endParaRPr lang="en-US" sz="28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V="1">
              <a:off x="122266" y="4011134"/>
              <a:ext cx="4146748" cy="1191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124538" y="917504"/>
            <a:ext cx="4194754" cy="1805983"/>
            <a:chOff x="124538" y="917504"/>
            <a:chExt cx="4194754" cy="1347249"/>
          </a:xfrm>
        </p:grpSpPr>
        <p:sp>
          <p:nvSpPr>
            <p:cNvPr id="7" name="TextBox 6"/>
            <p:cNvSpPr txBox="1"/>
            <p:nvPr/>
          </p:nvSpPr>
          <p:spPr>
            <a:xfrm>
              <a:off x="2433005" y="968211"/>
              <a:ext cx="16761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smtClean="0">
                  <a:solidFill>
                    <a:srgbClr val="C00000"/>
                  </a:solidFill>
                </a:rPr>
                <a:t>55,939</a:t>
              </a:r>
              <a:endParaRPr lang="en-US" sz="2800" b="1" dirty="0">
                <a:solidFill>
                  <a:srgbClr val="C00000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68" t="17229" r="17442" b="13605"/>
            <a:stretch/>
          </p:blipFill>
          <p:spPr>
            <a:xfrm>
              <a:off x="515614" y="1062109"/>
              <a:ext cx="1265910" cy="369875"/>
            </a:xfrm>
            <a:prstGeom prst="rect">
              <a:avLst/>
            </a:prstGeom>
          </p:spPr>
        </p:pic>
        <p:cxnSp>
          <p:nvCxnSpPr>
            <p:cNvPr id="57" name="Straight Connector 56"/>
            <p:cNvCxnSpPr/>
            <p:nvPr/>
          </p:nvCxnSpPr>
          <p:spPr>
            <a:xfrm flipV="1">
              <a:off x="124538" y="2252843"/>
              <a:ext cx="4146748" cy="1191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53595" y="917504"/>
              <a:ext cx="4146748" cy="1191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46221" y="1547917"/>
              <a:ext cx="40730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Mainline Android repos</a:t>
              </a:r>
            </a:p>
            <a:p>
              <a:r>
                <a:rPr lang="en-US" sz="2000" b="1" dirty="0" smtClean="0"/>
                <a:t>&gt;1 Forks</a:t>
              </a:r>
              <a:endParaRPr lang="en-US" sz="2000" b="1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4686" y="4489403"/>
            <a:ext cx="4146748" cy="1969213"/>
            <a:chOff x="131038" y="5627089"/>
            <a:chExt cx="4146748" cy="1969213"/>
          </a:xfrm>
        </p:grpSpPr>
        <p:sp>
          <p:nvSpPr>
            <p:cNvPr id="35" name="TextBox 34"/>
            <p:cNvSpPr txBox="1"/>
            <p:nvPr/>
          </p:nvSpPr>
          <p:spPr>
            <a:xfrm>
              <a:off x="168179" y="6224722"/>
              <a:ext cx="39720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Mainline &amp; fork variants advertised on Google Play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163663" y="5627089"/>
              <a:ext cx="713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smtClean="0">
                  <a:solidFill>
                    <a:srgbClr val="C00000"/>
                  </a:solidFill>
                </a:rPr>
                <a:t>88</a:t>
              </a:r>
              <a:endParaRPr lang="en-US" sz="2800" b="1" dirty="0">
                <a:solidFill>
                  <a:srgbClr val="C00000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68" t="17229" r="17442" b="13605"/>
            <a:stretch/>
          </p:blipFill>
          <p:spPr>
            <a:xfrm>
              <a:off x="379209" y="5627592"/>
              <a:ext cx="1144018" cy="47093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1425" y="5754867"/>
              <a:ext cx="996881" cy="292222"/>
            </a:xfrm>
            <a:prstGeom prst="rect">
              <a:avLst/>
            </a:prstGeom>
          </p:spPr>
        </p:pic>
        <p:cxnSp>
          <p:nvCxnSpPr>
            <p:cNvPr id="39" name="Straight Connector 38"/>
            <p:cNvCxnSpPr/>
            <p:nvPr/>
          </p:nvCxnSpPr>
          <p:spPr>
            <a:xfrm flipV="1">
              <a:off x="131038" y="7584392"/>
              <a:ext cx="4146748" cy="1191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9239" y="615295"/>
            <a:ext cx="9084517" cy="5877373"/>
            <a:chOff x="109239" y="615295"/>
            <a:chExt cx="9084517" cy="5877373"/>
          </a:xfrm>
        </p:grpSpPr>
        <p:sp>
          <p:nvSpPr>
            <p:cNvPr id="42" name="TextBox 41"/>
            <p:cNvSpPr txBox="1"/>
            <p:nvPr/>
          </p:nvSpPr>
          <p:spPr>
            <a:xfrm>
              <a:off x="5158530" y="615295"/>
              <a:ext cx="40352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N</a:t>
              </a:r>
              <a:r>
                <a:rPr lang="en-US" sz="2000" b="1" dirty="0" smtClean="0"/>
                <a:t>umber of variants per family</a:t>
              </a:r>
              <a:endParaRPr lang="en-US" sz="2000" b="1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09239" y="1067702"/>
              <a:ext cx="8743654" cy="5424966"/>
              <a:chOff x="109239" y="1067702"/>
              <a:chExt cx="8743654" cy="5424966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09239" y="1067702"/>
                <a:ext cx="8743654" cy="5424966"/>
                <a:chOff x="103429" y="1110159"/>
                <a:chExt cx="8743654" cy="5424966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114184" y="6514169"/>
                  <a:ext cx="4175206" cy="20956"/>
                </a:xfrm>
                <a:prstGeom prst="line">
                  <a:avLst/>
                </a:prstGeom>
                <a:ln w="130175">
                  <a:solidFill>
                    <a:srgbClr val="00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03429" y="4352916"/>
                  <a:ext cx="4175805" cy="10979"/>
                </a:xfrm>
                <a:prstGeom prst="line">
                  <a:avLst/>
                </a:prstGeom>
                <a:ln w="130175">
                  <a:solidFill>
                    <a:srgbClr val="00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54837" y="1110159"/>
                  <a:ext cx="4092246" cy="3454428"/>
                </a:xfrm>
                <a:prstGeom prst="rect">
                  <a:avLst/>
                </a:prstGeom>
                <a:ln w="57150">
                  <a:solidFill>
                    <a:srgbClr val="006600"/>
                  </a:solidFill>
                </a:ln>
              </p:spPr>
            </p:pic>
          </p:grpSp>
          <p:sp>
            <p:nvSpPr>
              <p:cNvPr id="6" name="TextBox 5"/>
              <p:cNvSpPr txBox="1"/>
              <p:nvPr/>
            </p:nvSpPr>
            <p:spPr>
              <a:xfrm rot="16200000">
                <a:off x="4382459" y="1618279"/>
                <a:ext cx="9681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(Apps)</a:t>
                </a:r>
                <a:endParaRPr lang="en-US" sz="1600" b="1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4612341" y="4674026"/>
            <a:ext cx="4437530" cy="20005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u="sng" dirty="0" smtClean="0"/>
              <a:t>RQ1 – Characteristics of Android app families – </a:t>
            </a:r>
            <a:r>
              <a:rPr lang="en-US" sz="2200" b="1" u="sng" dirty="0" smtClean="0">
                <a:solidFill>
                  <a:srgbClr val="C00000"/>
                </a:solidFill>
              </a:rPr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Few app </a:t>
            </a:r>
            <a:r>
              <a:rPr lang="en-US" sz="2000" dirty="0" smtClean="0"/>
              <a:t>families found hosted both on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</a:t>
            </a:r>
            <a:r>
              <a:rPr lang="en-US" sz="2000" b="1" dirty="0" smtClean="0"/>
              <a:t>and</a:t>
            </a:r>
            <a:r>
              <a:rPr lang="en-US" sz="2000" dirty="0" smtClean="0"/>
              <a:t> Google </a:t>
            </a:r>
            <a:r>
              <a:rPr lang="en-US" sz="2000" dirty="0"/>
              <a:t>Play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These have rather </a:t>
            </a:r>
            <a:r>
              <a:rPr lang="en-US" sz="2000" dirty="0"/>
              <a:t>few </a:t>
            </a:r>
            <a:r>
              <a:rPr lang="en-US" sz="2000" dirty="0" smtClean="0"/>
              <a:t>variants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But we can study them in-depth</a:t>
            </a:r>
            <a:endParaRPr lang="en-US" sz="2000" dirty="0"/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88706" y="6447474"/>
            <a:ext cx="2057400" cy="365125"/>
          </a:xfrm>
        </p:spPr>
        <p:txBody>
          <a:bodyPr/>
          <a:lstStyle/>
          <a:p>
            <a:r>
              <a:rPr lang="en-US" sz="1600" dirty="0"/>
              <a:t>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221" y="5822577"/>
            <a:ext cx="3048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90000"/>
                </a:solidFill>
              </a:rPr>
              <a:t>88 App </a:t>
            </a:r>
            <a:r>
              <a:rPr lang="en-US" sz="3200" b="1" dirty="0" smtClean="0">
                <a:solidFill>
                  <a:srgbClr val="990000"/>
                </a:solidFill>
              </a:rPr>
              <a:t>Families</a:t>
            </a:r>
            <a:endParaRPr lang="en-US" sz="3200" b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90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4416"/>
            <a:ext cx="9144000" cy="653893"/>
          </a:xfr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    RQ2 </a:t>
            </a:r>
            <a:r>
              <a:rPr lang="en-US" sz="4000" b="1" dirty="0">
                <a:latin typeface="+mn-lt"/>
              </a:rPr>
              <a:t>- How are app families maintained?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53" y="1173420"/>
            <a:ext cx="88846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b="1" dirty="0" smtClean="0"/>
              <a:t>Understand how code is propagated between family variants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Are pull requests used as main code propagation technique?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Is code only propagated between mainline and fork variants?</a:t>
            </a:r>
            <a:endParaRPr lang="en-US" sz="28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88706" y="6447474"/>
            <a:ext cx="2057400" cy="365125"/>
          </a:xfrm>
        </p:spPr>
        <p:txBody>
          <a:bodyPr/>
          <a:lstStyle/>
          <a:p>
            <a:r>
              <a:rPr lang="en-US" sz="16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2797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-16669" y="1006106"/>
            <a:ext cx="8854282" cy="725502"/>
            <a:chOff x="-16669" y="1638115"/>
            <a:chExt cx="8854282" cy="725502"/>
          </a:xfrm>
        </p:grpSpPr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-16669" y="1868854"/>
              <a:ext cx="1113632" cy="354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eaLnBrk="1">
                <a:spcAft>
                  <a:spcPct val="0"/>
                </a:spcAft>
              </a:pPr>
              <a:r>
                <a:rPr lang="en-US" altLang="en-US" sz="1800" b="1" dirty="0" smtClean="0"/>
                <a:t>Mainline</a:t>
              </a:r>
            </a:p>
            <a:p>
              <a:pPr eaLnBrk="1">
                <a:spcAft>
                  <a:spcPct val="0"/>
                </a:spcAft>
              </a:pPr>
              <a:r>
                <a:rPr lang="en-US" altLang="en-US" sz="1800" b="1" dirty="0" smtClean="0"/>
                <a:t>Variant</a:t>
              </a:r>
              <a:endParaRPr lang="en-US" altLang="en-US" sz="1800" b="1" dirty="0"/>
            </a:p>
          </p:txBody>
        </p:sp>
        <p:sp>
          <p:nvSpPr>
            <p:cNvPr id="7" name="Line 1"/>
            <p:cNvSpPr>
              <a:spLocks noChangeShapeType="1"/>
            </p:cNvSpPr>
            <p:nvPr/>
          </p:nvSpPr>
          <p:spPr bwMode="auto">
            <a:xfrm>
              <a:off x="1014227" y="2212794"/>
              <a:ext cx="7407276" cy="1587"/>
            </a:xfrm>
            <a:prstGeom prst="line">
              <a:avLst/>
            </a:prstGeom>
            <a:noFill/>
            <a:ln w="7632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065212" y="1848477"/>
              <a:ext cx="7040564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8105776" y="1638115"/>
              <a:ext cx="731837" cy="354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eaLnBrk="1">
                <a:spcAft>
                  <a:spcPct val="0"/>
                </a:spcAft>
              </a:pPr>
              <a:r>
                <a:rPr lang="en-US" altLang="en-US" sz="1800" b="1" dirty="0"/>
                <a:t>Time</a:t>
              </a:r>
            </a:p>
          </p:txBody>
        </p:sp>
        <p:sp>
          <p:nvSpPr>
            <p:cNvPr id="45" name="Oval 66"/>
            <p:cNvSpPr>
              <a:spLocks noChangeArrowheads="1"/>
            </p:cNvSpPr>
            <p:nvPr/>
          </p:nvSpPr>
          <p:spPr bwMode="auto">
            <a:xfrm>
              <a:off x="2136752" y="2000053"/>
              <a:ext cx="374649" cy="334985"/>
            </a:xfrm>
            <a:prstGeom prst="ellipse">
              <a:avLst/>
            </a:prstGeom>
            <a:solidFill>
              <a:srgbClr val="9900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6" name="Oval 62"/>
            <p:cNvSpPr>
              <a:spLocks noChangeArrowheads="1"/>
            </p:cNvSpPr>
            <p:nvPr/>
          </p:nvSpPr>
          <p:spPr bwMode="auto">
            <a:xfrm>
              <a:off x="1059656" y="2000053"/>
              <a:ext cx="405607" cy="363564"/>
            </a:xfrm>
            <a:prstGeom prst="ellipse">
              <a:avLst/>
            </a:prstGeom>
            <a:solidFill>
              <a:srgbClr val="9900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4" name="Oval 62"/>
            <p:cNvSpPr>
              <a:spLocks noChangeArrowheads="1"/>
            </p:cNvSpPr>
            <p:nvPr/>
          </p:nvSpPr>
          <p:spPr bwMode="auto">
            <a:xfrm>
              <a:off x="1584325" y="2000053"/>
              <a:ext cx="407987" cy="339749"/>
            </a:xfrm>
            <a:prstGeom prst="ellipse">
              <a:avLst/>
            </a:prstGeom>
            <a:solidFill>
              <a:srgbClr val="9900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dirty="0">
                  <a:solidFill>
                    <a:srgbClr val="000000"/>
                  </a:solidFill>
                </a:rPr>
                <a:t>2</a:t>
              </a:r>
            </a:p>
          </p:txBody>
        </p:sp>
      </p:grp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4416"/>
            <a:ext cx="9144000" cy="653893"/>
          </a:xfr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+mn-lt"/>
              </a:rPr>
              <a:t>    RQ2 </a:t>
            </a:r>
            <a:r>
              <a:rPr lang="en-US" sz="3200" b="1" dirty="0">
                <a:latin typeface="+mn-lt"/>
              </a:rPr>
              <a:t>- How are app families </a:t>
            </a:r>
            <a:r>
              <a:rPr lang="en-US" sz="3200" b="1" dirty="0" smtClean="0">
                <a:latin typeface="+mn-lt"/>
              </a:rPr>
              <a:t>maintained?  - Approach</a:t>
            </a:r>
            <a:endParaRPr lang="en-US" sz="3200" b="1" dirty="0">
              <a:latin typeface="+mn-lt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222294" y="1284644"/>
            <a:ext cx="7577513" cy="2752724"/>
            <a:chOff x="222294" y="1903209"/>
            <a:chExt cx="7577513" cy="2752724"/>
          </a:xfrm>
        </p:grpSpPr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22294" y="3512688"/>
              <a:ext cx="972393" cy="354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b="1" dirty="0" smtClean="0">
                  <a:solidFill>
                    <a:srgbClr val="000000"/>
                  </a:solidFill>
                </a:rPr>
                <a:t>Fork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b="1" dirty="0" smtClean="0">
                  <a:solidFill>
                    <a:srgbClr val="000000"/>
                  </a:solidFill>
                </a:rPr>
                <a:t>Variant</a:t>
              </a:r>
              <a:endParaRPr lang="en-US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006476" y="3763893"/>
              <a:ext cx="6793331" cy="1111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632075" y="1903209"/>
              <a:ext cx="1588" cy="2724344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2011363" y="4290782"/>
              <a:ext cx="1371600" cy="3651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eaLnBrk="1">
                <a:spcAft>
                  <a:spcPct val="0"/>
                </a:spcAft>
              </a:pPr>
              <a:r>
                <a:rPr lang="en-US" altLang="en-US" sz="1800" b="1" dirty="0"/>
                <a:t>Fork Date</a:t>
              </a:r>
            </a:p>
          </p:txBody>
        </p:sp>
        <p:sp>
          <p:nvSpPr>
            <p:cNvPr id="26" name="Oval 35"/>
            <p:cNvSpPr>
              <a:spLocks noChangeArrowheads="1"/>
            </p:cNvSpPr>
            <p:nvPr/>
          </p:nvSpPr>
          <p:spPr bwMode="auto">
            <a:xfrm>
              <a:off x="2541588" y="2122299"/>
              <a:ext cx="171450" cy="21750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7" name="Oval 36"/>
            <p:cNvSpPr>
              <a:spLocks noChangeArrowheads="1"/>
            </p:cNvSpPr>
            <p:nvPr/>
          </p:nvSpPr>
          <p:spPr bwMode="auto">
            <a:xfrm>
              <a:off x="2541588" y="3633707"/>
              <a:ext cx="171450" cy="21750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sp>
        <p:nvSpPr>
          <p:cNvPr id="37" name="Text Box 50"/>
          <p:cNvSpPr txBox="1">
            <a:spLocks noChangeArrowheads="1"/>
          </p:cNvSpPr>
          <p:nvPr/>
        </p:nvSpPr>
        <p:spPr bwMode="auto">
          <a:xfrm>
            <a:off x="7108826" y="3338272"/>
            <a:ext cx="365125" cy="3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4219" y="5177130"/>
            <a:ext cx="2781856" cy="646986"/>
            <a:chOff x="104219" y="4894730"/>
            <a:chExt cx="2781856" cy="646986"/>
          </a:xfrm>
        </p:grpSpPr>
        <p:sp>
          <p:nvSpPr>
            <p:cNvPr id="54" name="Oval 82"/>
            <p:cNvSpPr>
              <a:spLocks noChangeArrowheads="1"/>
            </p:cNvSpPr>
            <p:nvPr/>
          </p:nvSpPr>
          <p:spPr bwMode="auto">
            <a:xfrm>
              <a:off x="104219" y="4894730"/>
              <a:ext cx="627409" cy="646986"/>
            </a:xfrm>
            <a:prstGeom prst="ellipse">
              <a:avLst/>
            </a:prstGeom>
            <a:solidFill>
              <a:srgbClr val="9900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55" name="Text Box 83"/>
            <p:cNvSpPr txBox="1">
              <a:spLocks noChangeArrowheads="1"/>
            </p:cNvSpPr>
            <p:nvPr/>
          </p:nvSpPr>
          <p:spPr bwMode="auto">
            <a:xfrm>
              <a:off x="688181" y="5010940"/>
              <a:ext cx="2197894" cy="320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pc="-150" dirty="0" err="1"/>
                <a:t>StartingCommits</a:t>
              </a:r>
              <a:endParaRPr lang="en-US" spc="-150" dirty="0" smtClean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539758" y="5210718"/>
            <a:ext cx="2681461" cy="633332"/>
            <a:chOff x="2759671" y="4964081"/>
            <a:chExt cx="2681461" cy="633332"/>
          </a:xfrm>
        </p:grpSpPr>
        <p:sp>
          <p:nvSpPr>
            <p:cNvPr id="56" name="Oval 84"/>
            <p:cNvSpPr>
              <a:spLocks noChangeArrowheads="1"/>
            </p:cNvSpPr>
            <p:nvPr/>
          </p:nvSpPr>
          <p:spPr bwMode="auto">
            <a:xfrm>
              <a:off x="2759671" y="4964081"/>
              <a:ext cx="627063" cy="6333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57" name="Text Box 85"/>
            <p:cNvSpPr txBox="1">
              <a:spLocks noChangeArrowheads="1"/>
            </p:cNvSpPr>
            <p:nvPr/>
          </p:nvSpPr>
          <p:spPr bwMode="auto">
            <a:xfrm>
              <a:off x="3312854" y="5074256"/>
              <a:ext cx="212827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pc="-150" dirty="0" smtClean="0"/>
                <a:t>MLV </a:t>
              </a:r>
              <a:r>
                <a:rPr lang="en-US" spc="-150" dirty="0" err="1" smtClean="0"/>
                <a:t>UniqueCommits</a:t>
              </a:r>
              <a:endParaRPr lang="en-US" spc="-150" dirty="0" smtClean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041759" y="5276663"/>
            <a:ext cx="3629011" cy="795156"/>
            <a:chOff x="5488979" y="4982899"/>
            <a:chExt cx="3629011" cy="795156"/>
          </a:xfrm>
        </p:grpSpPr>
        <p:sp>
          <p:nvSpPr>
            <p:cNvPr id="58" name="Oval 86"/>
            <p:cNvSpPr>
              <a:spLocks noChangeArrowheads="1"/>
            </p:cNvSpPr>
            <p:nvPr/>
          </p:nvSpPr>
          <p:spPr bwMode="auto">
            <a:xfrm>
              <a:off x="5488979" y="4982899"/>
              <a:ext cx="632423" cy="630825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59" name="Text Box 87"/>
            <p:cNvSpPr txBox="1">
              <a:spLocks noChangeArrowheads="1"/>
            </p:cNvSpPr>
            <p:nvPr/>
          </p:nvSpPr>
          <p:spPr bwMode="auto">
            <a:xfrm>
              <a:off x="6004533" y="5120783"/>
              <a:ext cx="3113457" cy="657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spcAft>
                  <a:spcPct val="0"/>
                </a:spcAft>
              </a:pPr>
              <a:r>
                <a:rPr lang="en-US" altLang="en-US" sz="1800" dirty="0" err="1" smtClean="0"/>
                <a:t>PullRequestCommits</a:t>
              </a:r>
              <a:r>
                <a:rPr lang="en-US" altLang="en-US" sz="1800" b="1" baseline="-33000" dirty="0" err="1" smtClean="0"/>
                <a:t>FV</a:t>
              </a:r>
              <a:r>
                <a:rPr lang="en-US" altLang="en-US" sz="1800" b="1" baseline="-33000" dirty="0" smtClean="0"/>
                <a:t>-to-MLV</a:t>
              </a:r>
              <a:endParaRPr lang="en-US" altLang="en-US" sz="1800" b="1" baseline="-330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5515" y="5965701"/>
            <a:ext cx="3562899" cy="821596"/>
            <a:chOff x="5534500" y="5772638"/>
            <a:chExt cx="3562899" cy="821596"/>
          </a:xfrm>
        </p:grpSpPr>
        <p:sp>
          <p:nvSpPr>
            <p:cNvPr id="61" name="Oval 89"/>
            <p:cNvSpPr>
              <a:spLocks noChangeArrowheads="1"/>
            </p:cNvSpPr>
            <p:nvPr/>
          </p:nvSpPr>
          <p:spPr bwMode="auto">
            <a:xfrm>
              <a:off x="5534500" y="5772638"/>
              <a:ext cx="646429" cy="675547"/>
            </a:xfrm>
            <a:prstGeom prst="ellipse">
              <a:avLst/>
            </a:prstGeom>
            <a:solidFill>
              <a:srgbClr val="579D1C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62" name="Text Box 90"/>
            <p:cNvSpPr txBox="1">
              <a:spLocks noChangeArrowheads="1"/>
            </p:cNvSpPr>
            <p:nvPr/>
          </p:nvSpPr>
          <p:spPr bwMode="auto">
            <a:xfrm>
              <a:off x="6067613" y="5937009"/>
              <a:ext cx="3029786" cy="657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 err="1" smtClean="0"/>
                <a:t>PullRequestCommits</a:t>
              </a:r>
              <a:r>
                <a:rPr lang="en-US" b="1" spc="-150" baseline="-33000" dirty="0" err="1" smtClean="0"/>
                <a:t>MLV</a:t>
              </a:r>
              <a:r>
                <a:rPr lang="en-US" b="1" spc="-150" baseline="-33000" dirty="0" smtClean="0"/>
                <a:t>-to-</a:t>
              </a:r>
              <a:r>
                <a:rPr lang="en-US" b="1" baseline="-33000" dirty="0" smtClean="0"/>
                <a:t>FV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526166" y="5945219"/>
            <a:ext cx="2718546" cy="576183"/>
            <a:chOff x="2842980" y="5965817"/>
            <a:chExt cx="2718546" cy="576183"/>
          </a:xfrm>
        </p:grpSpPr>
        <p:sp>
          <p:nvSpPr>
            <p:cNvPr id="60" name="Oval 88"/>
            <p:cNvSpPr>
              <a:spLocks noChangeArrowheads="1"/>
            </p:cNvSpPr>
            <p:nvPr/>
          </p:nvSpPr>
          <p:spPr bwMode="auto">
            <a:xfrm>
              <a:off x="2842980" y="5965817"/>
              <a:ext cx="607218" cy="57618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63" name="Text Box 91"/>
            <p:cNvSpPr txBox="1">
              <a:spLocks noChangeArrowheads="1"/>
            </p:cNvSpPr>
            <p:nvPr/>
          </p:nvSpPr>
          <p:spPr bwMode="auto">
            <a:xfrm>
              <a:off x="3382963" y="6083060"/>
              <a:ext cx="2178563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pc="-150" dirty="0" smtClean="0"/>
                <a:t>FV </a:t>
              </a:r>
              <a:r>
                <a:rPr lang="en-US" spc="-150" dirty="0" err="1" smtClean="0"/>
                <a:t>UniqueCommits</a:t>
              </a:r>
              <a:endParaRPr lang="en-US" spc="-150" dirty="0" smtClean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638392" y="6016389"/>
            <a:ext cx="2965143" cy="837430"/>
            <a:chOff x="22296" y="5850472"/>
            <a:chExt cx="2965143" cy="837430"/>
          </a:xfrm>
        </p:grpSpPr>
        <p:sp>
          <p:nvSpPr>
            <p:cNvPr id="64" name="Oval 92"/>
            <p:cNvSpPr>
              <a:spLocks noChangeArrowheads="1"/>
            </p:cNvSpPr>
            <p:nvPr/>
          </p:nvSpPr>
          <p:spPr bwMode="auto">
            <a:xfrm>
              <a:off x="22296" y="5850472"/>
              <a:ext cx="640133" cy="611231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65" name="Text Box 93"/>
            <p:cNvSpPr txBox="1">
              <a:spLocks noChangeArrowheads="1"/>
            </p:cNvSpPr>
            <p:nvPr/>
          </p:nvSpPr>
          <p:spPr bwMode="auto">
            <a:xfrm>
              <a:off x="519183" y="5976702"/>
              <a:ext cx="2468256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pc="-150" dirty="0" err="1" smtClean="0"/>
                <a:t>DirectPullCommits</a:t>
              </a:r>
              <a:r>
                <a:rPr lang="en-US" b="1" spc="-150" baseline="-33000" dirty="0" err="1" smtClean="0"/>
                <a:t>MLV</a:t>
              </a:r>
              <a:r>
                <a:rPr lang="en-US" b="1" spc="-150" baseline="-33000" dirty="0" smtClean="0"/>
                <a:t>-to-FV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799509" y="2919046"/>
            <a:ext cx="3975102" cy="476283"/>
            <a:chOff x="2786062" y="3524161"/>
            <a:chExt cx="3975102" cy="476283"/>
          </a:xfrm>
        </p:grpSpPr>
        <p:sp>
          <p:nvSpPr>
            <p:cNvPr id="46" name="Oval 70"/>
            <p:cNvSpPr>
              <a:spLocks noChangeArrowheads="1"/>
            </p:cNvSpPr>
            <p:nvPr/>
          </p:nvSpPr>
          <p:spPr bwMode="auto">
            <a:xfrm>
              <a:off x="4371321" y="3565440"/>
              <a:ext cx="476250" cy="43500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600" dirty="0">
                  <a:solidFill>
                    <a:srgbClr val="000000"/>
                  </a:solidFill>
                </a:rPr>
                <a:t>iii</a:t>
              </a:r>
            </a:p>
          </p:txBody>
        </p:sp>
        <p:sp>
          <p:nvSpPr>
            <p:cNvPr id="48" name="Oval 75"/>
            <p:cNvSpPr>
              <a:spLocks noChangeArrowheads="1"/>
            </p:cNvSpPr>
            <p:nvPr/>
          </p:nvSpPr>
          <p:spPr bwMode="auto">
            <a:xfrm>
              <a:off x="6264275" y="3565440"/>
              <a:ext cx="496889" cy="40166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iv</a:t>
              </a:r>
            </a:p>
          </p:txBody>
        </p:sp>
        <p:sp>
          <p:nvSpPr>
            <p:cNvPr id="49" name="Oval 76"/>
            <p:cNvSpPr>
              <a:spLocks noChangeArrowheads="1"/>
            </p:cNvSpPr>
            <p:nvPr/>
          </p:nvSpPr>
          <p:spPr bwMode="auto">
            <a:xfrm>
              <a:off x="3473449" y="3524161"/>
              <a:ext cx="454025" cy="44294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600" dirty="0">
                  <a:solidFill>
                    <a:srgbClr val="000000"/>
                  </a:solidFill>
                </a:rPr>
                <a:t>ii</a:t>
              </a:r>
            </a:p>
          </p:txBody>
        </p:sp>
        <p:sp>
          <p:nvSpPr>
            <p:cNvPr id="70" name="Oval 40"/>
            <p:cNvSpPr>
              <a:spLocks noChangeArrowheads="1"/>
            </p:cNvSpPr>
            <p:nvPr/>
          </p:nvSpPr>
          <p:spPr bwMode="auto">
            <a:xfrm>
              <a:off x="2786062" y="3524161"/>
              <a:ext cx="425450" cy="40007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dirty="0" err="1">
                  <a:solidFill>
                    <a:srgbClr val="000000"/>
                  </a:solidFill>
                </a:rPr>
                <a:t>i</a:t>
              </a:r>
              <a:endParaRPr lang="en-US" alt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287712" y="1368044"/>
            <a:ext cx="4191001" cy="435005"/>
            <a:chOff x="3287712" y="2000053"/>
            <a:chExt cx="4191001" cy="435005"/>
          </a:xfrm>
        </p:grpSpPr>
        <p:sp>
          <p:nvSpPr>
            <p:cNvPr id="51" name="Oval 79"/>
            <p:cNvSpPr>
              <a:spLocks noChangeArrowheads="1"/>
            </p:cNvSpPr>
            <p:nvPr/>
          </p:nvSpPr>
          <p:spPr bwMode="auto">
            <a:xfrm>
              <a:off x="3287712" y="2000053"/>
              <a:ext cx="436563" cy="41754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2" name="Oval 80"/>
            <p:cNvSpPr>
              <a:spLocks noChangeArrowheads="1"/>
            </p:cNvSpPr>
            <p:nvPr/>
          </p:nvSpPr>
          <p:spPr bwMode="auto">
            <a:xfrm>
              <a:off x="3897312" y="2000053"/>
              <a:ext cx="412753" cy="38896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71" name="Oval 78"/>
            <p:cNvSpPr>
              <a:spLocks noChangeArrowheads="1"/>
            </p:cNvSpPr>
            <p:nvPr/>
          </p:nvSpPr>
          <p:spPr bwMode="auto">
            <a:xfrm>
              <a:off x="4964113" y="2000053"/>
              <a:ext cx="463549" cy="43500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73" name="Oval 80"/>
            <p:cNvSpPr>
              <a:spLocks noChangeArrowheads="1"/>
            </p:cNvSpPr>
            <p:nvPr/>
          </p:nvSpPr>
          <p:spPr bwMode="auto">
            <a:xfrm>
              <a:off x="6227760" y="2000053"/>
              <a:ext cx="469904" cy="4127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74" name="Oval 74"/>
            <p:cNvSpPr>
              <a:spLocks noChangeArrowheads="1"/>
            </p:cNvSpPr>
            <p:nvPr/>
          </p:nvSpPr>
          <p:spPr bwMode="auto">
            <a:xfrm>
              <a:off x="5649913" y="2000053"/>
              <a:ext cx="471489" cy="40325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7007224" y="2000053"/>
              <a:ext cx="471489" cy="40325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f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077912" y="1846890"/>
            <a:ext cx="1438760" cy="1488206"/>
            <a:chOff x="1077912" y="2478899"/>
            <a:chExt cx="1438760" cy="1488206"/>
          </a:xfrm>
        </p:grpSpPr>
        <p:sp>
          <p:nvSpPr>
            <p:cNvPr id="67" name="Oval 62"/>
            <p:cNvSpPr>
              <a:spLocks noChangeArrowheads="1"/>
            </p:cNvSpPr>
            <p:nvPr/>
          </p:nvSpPr>
          <p:spPr bwMode="auto">
            <a:xfrm>
              <a:off x="1602581" y="3603541"/>
              <a:ext cx="407987" cy="339749"/>
            </a:xfrm>
            <a:prstGeom prst="ellipse">
              <a:avLst/>
            </a:prstGeom>
            <a:solidFill>
              <a:srgbClr val="9900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auto">
            <a:xfrm>
              <a:off x="2142023" y="3600366"/>
              <a:ext cx="374649" cy="334985"/>
            </a:xfrm>
            <a:prstGeom prst="ellipse">
              <a:avLst/>
            </a:prstGeom>
            <a:solidFill>
              <a:srgbClr val="9900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9" name="Oval 62"/>
            <p:cNvSpPr>
              <a:spLocks noChangeArrowheads="1"/>
            </p:cNvSpPr>
            <p:nvPr/>
          </p:nvSpPr>
          <p:spPr bwMode="auto">
            <a:xfrm>
              <a:off x="1077912" y="3603541"/>
              <a:ext cx="405607" cy="363564"/>
            </a:xfrm>
            <a:prstGeom prst="ellipse">
              <a:avLst/>
            </a:prstGeom>
            <a:solidFill>
              <a:srgbClr val="9900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7" name="Line 45"/>
            <p:cNvSpPr>
              <a:spLocks noChangeShapeType="1"/>
            </p:cNvSpPr>
            <p:nvPr/>
          </p:nvSpPr>
          <p:spPr bwMode="auto">
            <a:xfrm>
              <a:off x="2297112" y="2481100"/>
              <a:ext cx="14289" cy="966856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45"/>
            <p:cNvSpPr>
              <a:spLocks noChangeShapeType="1"/>
            </p:cNvSpPr>
            <p:nvPr/>
          </p:nvSpPr>
          <p:spPr bwMode="auto">
            <a:xfrm>
              <a:off x="1763712" y="2478899"/>
              <a:ext cx="14289" cy="966856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45"/>
            <p:cNvSpPr>
              <a:spLocks noChangeShapeType="1"/>
            </p:cNvSpPr>
            <p:nvPr/>
          </p:nvSpPr>
          <p:spPr bwMode="auto">
            <a:xfrm>
              <a:off x="1292223" y="2481100"/>
              <a:ext cx="14289" cy="966856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786062" y="1368044"/>
            <a:ext cx="2063753" cy="2017509"/>
            <a:chOff x="2786062" y="2000053"/>
            <a:chExt cx="2063753" cy="2017509"/>
          </a:xfrm>
        </p:grpSpPr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2786062" y="2033392"/>
              <a:ext cx="425450" cy="37070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dirty="0" err="1">
                  <a:solidFill>
                    <a:srgbClr val="000000"/>
                  </a:solidFill>
                </a:rPr>
                <a:t>i</a:t>
              </a: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 flipH="1" flipV="1">
              <a:off x="4632325" y="2476338"/>
              <a:ext cx="21432" cy="969092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3"/>
            <p:cNvSpPr>
              <a:spLocks noChangeShapeType="1"/>
            </p:cNvSpPr>
            <p:nvPr/>
          </p:nvSpPr>
          <p:spPr bwMode="auto">
            <a:xfrm flipV="1">
              <a:off x="2982913" y="2497626"/>
              <a:ext cx="19844" cy="970031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auto">
            <a:xfrm>
              <a:off x="4354512" y="2000053"/>
              <a:ext cx="476250" cy="435004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600" dirty="0">
                  <a:solidFill>
                    <a:srgbClr val="000000"/>
                  </a:solidFill>
                </a:rPr>
                <a:t>iii</a:t>
              </a:r>
            </a:p>
          </p:txBody>
        </p:sp>
        <p:sp>
          <p:nvSpPr>
            <p:cNvPr id="106" name="Oval 40"/>
            <p:cNvSpPr>
              <a:spLocks noChangeArrowheads="1"/>
            </p:cNvSpPr>
            <p:nvPr/>
          </p:nvSpPr>
          <p:spPr bwMode="auto">
            <a:xfrm>
              <a:off x="2803524" y="3545593"/>
              <a:ext cx="431099" cy="448405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dirty="0" err="1">
                  <a:solidFill>
                    <a:srgbClr val="000000"/>
                  </a:solidFill>
                </a:rPr>
                <a:t>i</a:t>
              </a: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7" name="Oval 70"/>
            <p:cNvSpPr>
              <a:spLocks noChangeArrowheads="1"/>
            </p:cNvSpPr>
            <p:nvPr/>
          </p:nvSpPr>
          <p:spPr bwMode="auto">
            <a:xfrm>
              <a:off x="4373565" y="3582558"/>
              <a:ext cx="476250" cy="435004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600" dirty="0">
                  <a:solidFill>
                    <a:srgbClr val="000000"/>
                  </a:solidFill>
                </a:rPr>
                <a:t>iii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966494" y="1371604"/>
            <a:ext cx="481805" cy="1996832"/>
            <a:chOff x="4966494" y="2003613"/>
            <a:chExt cx="481805" cy="1996832"/>
          </a:xfrm>
        </p:grpSpPr>
        <p:sp>
          <p:nvSpPr>
            <p:cNvPr id="33" name="Line 45"/>
            <p:cNvSpPr>
              <a:spLocks noChangeShapeType="1"/>
            </p:cNvSpPr>
            <p:nvPr/>
          </p:nvSpPr>
          <p:spPr bwMode="auto">
            <a:xfrm>
              <a:off x="5191125" y="2519203"/>
              <a:ext cx="14289" cy="966856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78"/>
            <p:cNvSpPr>
              <a:spLocks noChangeArrowheads="1"/>
            </p:cNvSpPr>
            <p:nvPr/>
          </p:nvSpPr>
          <p:spPr bwMode="auto">
            <a:xfrm>
              <a:off x="4984750" y="3565440"/>
              <a:ext cx="463549" cy="435005"/>
            </a:xfrm>
            <a:prstGeom prst="ellipse">
              <a:avLst/>
            </a:prstGeom>
            <a:solidFill>
              <a:srgbClr val="579D1C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10" name="Oval 78"/>
            <p:cNvSpPr>
              <a:spLocks noChangeArrowheads="1"/>
            </p:cNvSpPr>
            <p:nvPr/>
          </p:nvSpPr>
          <p:spPr bwMode="auto">
            <a:xfrm>
              <a:off x="4966494" y="2003613"/>
              <a:ext cx="463549" cy="435005"/>
            </a:xfrm>
            <a:prstGeom prst="ellipse">
              <a:avLst/>
            </a:prstGeom>
            <a:solidFill>
              <a:srgbClr val="579D1C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dirty="0">
                  <a:solidFill>
                    <a:srgbClr val="000000"/>
                  </a:solidFill>
                </a:rPr>
                <a:t>c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5635624" y="1356187"/>
            <a:ext cx="1843089" cy="2015422"/>
            <a:chOff x="5635624" y="1988196"/>
            <a:chExt cx="1843089" cy="2015422"/>
          </a:xfrm>
        </p:grpSpPr>
        <p:sp>
          <p:nvSpPr>
            <p:cNvPr id="39" name="Line 55"/>
            <p:cNvSpPr>
              <a:spLocks noChangeShapeType="1"/>
            </p:cNvSpPr>
            <p:nvPr/>
          </p:nvSpPr>
          <p:spPr bwMode="auto">
            <a:xfrm>
              <a:off x="5878513" y="2504913"/>
              <a:ext cx="1588" cy="1019247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6"/>
            <p:cNvSpPr>
              <a:spLocks noChangeShapeType="1"/>
            </p:cNvSpPr>
            <p:nvPr/>
          </p:nvSpPr>
          <p:spPr bwMode="auto">
            <a:xfrm flipH="1">
              <a:off x="7221538" y="2511265"/>
              <a:ext cx="20637" cy="1012896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Oval 74"/>
            <p:cNvSpPr>
              <a:spLocks noChangeArrowheads="1"/>
            </p:cNvSpPr>
            <p:nvPr/>
          </p:nvSpPr>
          <p:spPr bwMode="auto">
            <a:xfrm>
              <a:off x="5635624" y="3597192"/>
              <a:ext cx="471489" cy="403252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auto">
            <a:xfrm>
              <a:off x="6945313" y="3600366"/>
              <a:ext cx="471489" cy="403252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12" name="Oval 74"/>
            <p:cNvSpPr>
              <a:spLocks noChangeArrowheads="1"/>
            </p:cNvSpPr>
            <p:nvPr/>
          </p:nvSpPr>
          <p:spPr bwMode="auto">
            <a:xfrm>
              <a:off x="5657145" y="1988196"/>
              <a:ext cx="464257" cy="418669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7007224" y="1991297"/>
              <a:ext cx="471489" cy="443759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dirty="0">
                  <a:solidFill>
                    <a:srgbClr val="000000"/>
                  </a:solidFill>
                </a:rPr>
                <a:t>f</a:t>
              </a:r>
            </a:p>
          </p:txBody>
        </p:sp>
      </p:grpSp>
      <p:sp>
        <p:nvSpPr>
          <p:cNvPr id="8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88706" y="6447474"/>
            <a:ext cx="2057400" cy="365125"/>
          </a:xfrm>
        </p:spPr>
        <p:txBody>
          <a:bodyPr/>
          <a:lstStyle/>
          <a:p>
            <a:r>
              <a:rPr lang="en-US" sz="1600" dirty="0"/>
              <a:t>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7105" y="4132904"/>
            <a:ext cx="5571972" cy="70788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Mainline variant commits: </a:t>
            </a:r>
            <a:r>
              <a:rPr lang="en-US" sz="2000" dirty="0" smtClean="0"/>
              <a:t>1, 2, 3, a, b, c, d, e, and f</a:t>
            </a:r>
          </a:p>
          <a:p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76017" y="4462453"/>
            <a:ext cx="552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Fork variant commits: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, ii, iii, and </a:t>
            </a:r>
            <a:r>
              <a:rPr lang="en-US" sz="2000" dirty="0" smtClean="0"/>
              <a:t>iv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553941"/>
            <a:ext cx="5469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Code propagation scenario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55567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6899</TotalTime>
  <Words>1329</Words>
  <Application>Microsoft Office PowerPoint</Application>
  <PresentationFormat>On-screen Show (4:3)</PresentationFormat>
  <Paragraphs>270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Microsoft YaHei</vt:lpstr>
      <vt:lpstr>Arial</vt:lpstr>
      <vt:lpstr>Calibri</vt:lpstr>
      <vt:lpstr>Calibri Light</vt:lpstr>
      <vt:lpstr>Times New Roman</vt:lpstr>
      <vt:lpstr>Office Theme</vt:lpstr>
      <vt:lpstr>Clone-Based Variability Management in the Android Ecosystem</vt:lpstr>
      <vt:lpstr> Mobile-app variants</vt:lpstr>
      <vt:lpstr> Mobile App Variability Management</vt:lpstr>
      <vt:lpstr>     Goal</vt:lpstr>
      <vt:lpstr>     Research Questions</vt:lpstr>
      <vt:lpstr>     App Family Identification</vt:lpstr>
      <vt:lpstr>     App Family Identification – Search Statistics</vt:lpstr>
      <vt:lpstr>    RQ2 - How are app families maintained?</vt:lpstr>
      <vt:lpstr>    RQ2 - How are app families maintained?  - Approach</vt:lpstr>
      <vt:lpstr>    RQ2 - How are app families maintained?  - Results</vt:lpstr>
      <vt:lpstr>    RQ2 - How are app families maintained?  - Results</vt:lpstr>
      <vt:lpstr>    RQ2 - How are app families maintained?  - Results</vt:lpstr>
      <vt:lpstr> RQ2 - How are app families maintained?  -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Clone-Based Variability Management in the Android Ecosystem</dc:title>
  <dc:creator>Microsoft</dc:creator>
  <cp:lastModifiedBy>Microsoft</cp:lastModifiedBy>
  <cp:revision>390</cp:revision>
  <dcterms:created xsi:type="dcterms:W3CDTF">2018-09-14T17:11:04Z</dcterms:created>
  <dcterms:modified xsi:type="dcterms:W3CDTF">2018-09-27T09:30:32Z</dcterms:modified>
</cp:coreProperties>
</file>