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89" r:id="rId2"/>
    <p:sldId id="337" r:id="rId3"/>
    <p:sldId id="341" r:id="rId4"/>
    <p:sldId id="336" r:id="rId5"/>
    <p:sldId id="335" r:id="rId6"/>
    <p:sldId id="345" r:id="rId7"/>
    <p:sldId id="340" r:id="rId8"/>
    <p:sldId id="343" r:id="rId9"/>
    <p:sldId id="338" r:id="rId10"/>
    <p:sldId id="344" r:id="rId11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Muschner" initials="CM" lastIdx="2" clrIdx="0">
    <p:extLst>
      <p:ext uri="{19B8F6BF-5375-455C-9EA6-DF929625EA0E}">
        <p15:presenceInfo xmlns:p15="http://schemas.microsoft.com/office/powerpoint/2012/main" userId="S-1-5-21-1705170863-3198138723-245294295-131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A56"/>
    <a:srgbClr val="785B9C"/>
    <a:srgbClr val="4E7FBB"/>
    <a:srgbClr val="CF7A77"/>
    <a:srgbClr val="002E4F"/>
    <a:srgbClr val="1C2D51"/>
    <a:srgbClr val="4479B9"/>
    <a:srgbClr val="C55F5C"/>
    <a:srgbClr val="002E50"/>
    <a:srgbClr val="D1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96" autoAdjust="0"/>
    <p:restoredTop sz="89414" autoAdjust="0"/>
  </p:normalViewPr>
  <p:slideViewPr>
    <p:cSldViewPr snapToGrid="0" snapToObjects="1">
      <p:cViewPr>
        <p:scale>
          <a:sx n="200" d="100"/>
          <a:sy n="200" d="100"/>
        </p:scale>
        <p:origin x="138" y="4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06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27T11:21:30.442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10.06.2024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niedersachsen</a:t>
            </a:r>
            <a:endParaRPr lang="de-DE" dirty="0" smtClean="0"/>
          </a:p>
          <a:p>
            <a:r>
              <a:rPr lang="de-DE" dirty="0" err="1" smtClean="0"/>
              <a:t>schleswig</a:t>
            </a:r>
            <a:r>
              <a:rPr lang="de-DE" dirty="0" smtClean="0"/>
              <a:t> </a:t>
            </a:r>
            <a:r>
              <a:rPr lang="de-DE" dirty="0" err="1" smtClean="0"/>
              <a:t>holstein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ausbau</a:t>
            </a:r>
            <a:r>
              <a:rPr lang="de-DE" dirty="0" smtClean="0"/>
              <a:t> norden VS </a:t>
            </a:r>
            <a:r>
              <a:rPr lang="de-DE" dirty="0" err="1" smtClean="0"/>
              <a:t>ausbau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freiburg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20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113590"/>
            <a:ext cx="3702190" cy="1241822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002E50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&lt;Untertitel&gt;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0" y="1423873"/>
            <a:ext cx="4071169" cy="561898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2E50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de-DE" dirty="0" smtClean="0"/>
              <a:t>&lt;Titel in 24 Pt&gt;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EC16E31-4B70-4632-BC0A-ED66AFA7F179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457950" y="4382589"/>
            <a:ext cx="2686050" cy="477662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_Bild_rechts_Tex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CD7C-FD3C-4A00-939A-035A41EBB961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49" y="981041"/>
            <a:ext cx="3857626" cy="1432562"/>
          </a:xfrm>
        </p:spPr>
        <p:txBody>
          <a:bodyPr wrap="square" tIns="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49" y="2586568"/>
            <a:ext cx="7886699" cy="2042581"/>
          </a:xfrm>
        </p:spPr>
        <p:txBody>
          <a:bodyPr wrap="square" tIns="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73221" y="981040"/>
            <a:ext cx="3857626" cy="12069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70425" y="2188029"/>
            <a:ext cx="3852863" cy="225573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  <p:cxnSp>
        <p:nvCxnSpPr>
          <p:cNvPr id="14" name="Gerade Verbindung 8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el 12"/>
          <p:cNvSpPr>
            <a:spLocks noGrp="1"/>
          </p:cNvSpPr>
          <p:nvPr>
            <p:ph type="title"/>
          </p:nvPr>
        </p:nvSpPr>
        <p:spPr>
          <a:xfrm>
            <a:off x="628651" y="282710"/>
            <a:ext cx="7165520" cy="521262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81039"/>
            <a:ext cx="7886700" cy="353653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1" y="535435"/>
            <a:ext cx="7730159" cy="263022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8325-756F-4910-8639-D0AC72688628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28650" y="4517571"/>
            <a:ext cx="7886700" cy="187326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  <p:cxnSp>
        <p:nvCxnSpPr>
          <p:cNvPr id="11" name="Gerade Verbindung 8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el 12"/>
          <p:cNvSpPr>
            <a:spLocks noGrp="1"/>
          </p:cNvSpPr>
          <p:nvPr>
            <p:ph type="title"/>
          </p:nvPr>
        </p:nvSpPr>
        <p:spPr>
          <a:xfrm>
            <a:off x="628651" y="282710"/>
            <a:ext cx="7165520" cy="521262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FDDCCA6-33F1-458D-BE42-4CF8763BD975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984420"/>
            <a:ext cx="3809535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1" y="984420"/>
            <a:ext cx="3842990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el 12"/>
          <p:cNvSpPr>
            <a:spLocks noGrp="1"/>
          </p:cNvSpPr>
          <p:nvPr>
            <p:ph type="title"/>
          </p:nvPr>
        </p:nvSpPr>
        <p:spPr>
          <a:xfrm>
            <a:off x="628651" y="282710"/>
            <a:ext cx="7165520" cy="521262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744E-25AA-4BE0-A701-CBBA324314BB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2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5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0" name="Gerade Verbindung 8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el 12"/>
          <p:cNvSpPr>
            <a:spLocks noGrp="1"/>
          </p:cNvSpPr>
          <p:nvPr>
            <p:ph type="title"/>
          </p:nvPr>
        </p:nvSpPr>
        <p:spPr>
          <a:xfrm>
            <a:off x="628651" y="282710"/>
            <a:ext cx="7165520" cy="521262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0" y="1329168"/>
            <a:ext cx="3877359" cy="3124431"/>
          </a:xfrm>
        </p:spPr>
        <p:txBody>
          <a:bodyPr lIns="0"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329168"/>
            <a:ext cx="3877359" cy="3112204"/>
          </a:xfrm>
        </p:spPr>
        <p:txBody>
          <a:bodyPr lIns="0"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E8116788-C102-4388-8B16-B41A7219A281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28651" y="4441372"/>
            <a:ext cx="3877358" cy="172831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647523" y="4453599"/>
            <a:ext cx="3877358" cy="172831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  <p:cxnSp>
        <p:nvCxnSpPr>
          <p:cNvPr id="16" name="Gerade Verbindung 8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2"/>
          <p:cNvSpPr>
            <a:spLocks noGrp="1"/>
          </p:cNvSpPr>
          <p:nvPr>
            <p:ph type="title"/>
          </p:nvPr>
        </p:nvSpPr>
        <p:spPr>
          <a:xfrm>
            <a:off x="628651" y="282710"/>
            <a:ext cx="7165520" cy="521262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22" hasCustomPrompt="1"/>
          </p:nvPr>
        </p:nvSpPr>
        <p:spPr>
          <a:xfrm>
            <a:off x="628650" y="90821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/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90154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2D3D4AB-8EE0-4558-A71C-B5B94D16F8DF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2" name="Gerade Verbindung 8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628651" y="282710"/>
            <a:ext cx="7165520" cy="521262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24"/>
          </p:nvPr>
        </p:nvSpPr>
        <p:spPr>
          <a:xfrm>
            <a:off x="2547937" y="1528762"/>
            <a:ext cx="3702639" cy="302364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457950" y="4382589"/>
            <a:ext cx="2686050" cy="477662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E81C-AE16-4378-A13A-73CE2FF36D39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Gerade Verbindung 8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el 12"/>
          <p:cNvSpPr>
            <a:spLocks noGrp="1"/>
          </p:cNvSpPr>
          <p:nvPr>
            <p:ph type="title"/>
          </p:nvPr>
        </p:nvSpPr>
        <p:spPr>
          <a:xfrm>
            <a:off x="628651" y="282710"/>
            <a:ext cx="7165520" cy="521262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926B-B475-4F6C-8383-E780EBFAA06B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3"/>
          </p:nvPr>
        </p:nvSpPr>
        <p:spPr>
          <a:xfrm>
            <a:off x="628650" y="1012370"/>
            <a:ext cx="8123464" cy="3505201"/>
          </a:xfrm>
        </p:spPr>
        <p:txBody>
          <a:bodyPr/>
          <a:lstStyle/>
          <a:p>
            <a:r>
              <a:rPr lang="de-DE" smtClean="0"/>
              <a:t>Tabelle durch Klicken auf Symbol hinzufügen</a:t>
            </a:r>
            <a:endParaRPr lang="de-DE"/>
          </a:p>
        </p:txBody>
      </p:sp>
      <p:cxnSp>
        <p:nvCxnSpPr>
          <p:cNvPr id="10" name="Gerade Verbindung 8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el 12"/>
          <p:cNvSpPr>
            <a:spLocks noGrp="1"/>
          </p:cNvSpPr>
          <p:nvPr>
            <p:ph type="title"/>
          </p:nvPr>
        </p:nvSpPr>
        <p:spPr>
          <a:xfrm>
            <a:off x="628651" y="282710"/>
            <a:ext cx="7165520" cy="521262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457950" y="4382589"/>
            <a:ext cx="2686050" cy="477662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98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1775123"/>
            <a:ext cx="7902198" cy="520913"/>
          </a:xfrm>
        </p:spPr>
        <p:txBody>
          <a:bodyPr/>
          <a:lstStyle>
            <a:lvl1pPr>
              <a:defRPr i="1" baseline="0">
                <a:solidFill>
                  <a:srgbClr val="002E50"/>
                </a:solidFill>
              </a:defRPr>
            </a:lvl1pPr>
          </a:lstStyle>
          <a:p>
            <a:r>
              <a:rPr lang="de-DE" dirty="0" smtClean="0"/>
              <a:t>&lt; Begrüßung , Zitat oder Kommentar... &gt;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7AC-5FF4-4DE8-83BA-5951AE1C7C42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8" y="1320155"/>
            <a:ext cx="7886699" cy="3192664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892175" indent="0">
              <a:buFont typeface="Wingdings 3" panose="05040102010807070707" pitchFamily="18" charset="2"/>
              <a:buNone/>
              <a:defRPr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4"/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45B6-796B-44F7-8353-2031783C3B2D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0" y="90821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</p:txBody>
      </p:sp>
      <p:sp>
        <p:nvSpPr>
          <p:cNvPr id="16" name="Titel 12"/>
          <p:cNvSpPr>
            <a:spLocks noGrp="1"/>
          </p:cNvSpPr>
          <p:nvPr>
            <p:ph type="title"/>
          </p:nvPr>
        </p:nvSpPr>
        <p:spPr>
          <a:xfrm>
            <a:off x="628651" y="282710"/>
            <a:ext cx="7165520" cy="521262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rnbotscha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0AD6-3899-4363-A3FB-21978A1D6E57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36398" y="4248267"/>
            <a:ext cx="7886699" cy="3261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de-DE" dirty="0" smtClean="0"/>
              <a:t>Kernbotschaft</a:t>
            </a:r>
          </a:p>
          <a:p>
            <a:pPr lvl="0"/>
            <a:endParaRPr lang="de-DE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0" y="90821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</p:txBody>
      </p:sp>
      <p:sp>
        <p:nvSpPr>
          <p:cNvPr id="1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8" y="1320155"/>
            <a:ext cx="7886699" cy="2859959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892175" indent="0">
              <a:buFont typeface="Wingdings 3" panose="05040102010807070707" pitchFamily="18" charset="2"/>
              <a:buNone/>
              <a:defRPr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4"/>
            <a:endParaRPr lang="en-US" dirty="0"/>
          </a:p>
        </p:txBody>
      </p:sp>
      <p:cxnSp>
        <p:nvCxnSpPr>
          <p:cNvPr id="20" name="Gerade Verbindung 8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el 12"/>
          <p:cNvSpPr>
            <a:spLocks noGrp="1"/>
          </p:cNvSpPr>
          <p:nvPr>
            <p:ph type="title"/>
          </p:nvPr>
        </p:nvSpPr>
        <p:spPr>
          <a:xfrm>
            <a:off x="628651" y="282710"/>
            <a:ext cx="7165520" cy="521262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397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links_2/3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AC73D-37C3-4D64-87D0-88C86DB16F82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329168"/>
            <a:ext cx="2617470" cy="3110125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3455126" y="1329168"/>
            <a:ext cx="5075721" cy="3354342"/>
          </a:xfrm>
        </p:spPr>
        <p:txBody>
          <a:bodyPr wrap="square" tIns="0" bIns="0"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0" y="90821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4438650"/>
            <a:ext cx="2617470" cy="244475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  <p:cxnSp>
        <p:nvCxnSpPr>
          <p:cNvPr id="13" name="Gerade Verbindung 8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el 12"/>
          <p:cNvSpPr>
            <a:spLocks noGrp="1"/>
          </p:cNvSpPr>
          <p:nvPr>
            <p:ph type="title"/>
          </p:nvPr>
        </p:nvSpPr>
        <p:spPr>
          <a:xfrm>
            <a:off x="628651" y="282710"/>
            <a:ext cx="7165520" cy="521262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524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rechts_2/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398C-F4C9-40F8-BE1E-89F4B6B24735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49" y="1333583"/>
            <a:ext cx="5060225" cy="3349927"/>
          </a:xfrm>
        </p:spPr>
        <p:txBody>
          <a:bodyPr wrap="square" tIns="0" bIns="0"/>
          <a:lstStyle>
            <a:lvl1pPr>
              <a:defRPr>
                <a:solidFill>
                  <a:srgbClr val="002E50"/>
                </a:solidFill>
              </a:defRPr>
            </a:lvl1pPr>
            <a:lvl2pPr>
              <a:defRPr>
                <a:solidFill>
                  <a:srgbClr val="002E50"/>
                </a:solidFill>
              </a:defRPr>
            </a:lvl2pPr>
            <a:lvl3pPr>
              <a:defRPr>
                <a:solidFill>
                  <a:srgbClr val="002E50"/>
                </a:solidFill>
              </a:defRPr>
            </a:lvl3pPr>
            <a:lvl4pPr>
              <a:defRPr>
                <a:solidFill>
                  <a:srgbClr val="002E50"/>
                </a:solidFill>
              </a:defRPr>
            </a:lvl4pPr>
            <a:lvl5pPr>
              <a:defRPr>
                <a:solidFill>
                  <a:srgbClr val="002E50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628650" y="90821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</p:txBody>
      </p:sp>
      <p:cxnSp>
        <p:nvCxnSpPr>
          <p:cNvPr id="12" name="Gerade Verbindung 8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2"/>
          <p:cNvSpPr>
            <a:spLocks noGrp="1"/>
          </p:cNvSpPr>
          <p:nvPr>
            <p:ph type="title"/>
          </p:nvPr>
        </p:nvSpPr>
        <p:spPr>
          <a:xfrm>
            <a:off x="628651" y="282710"/>
            <a:ext cx="7165520" cy="521262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5897880" y="1329168"/>
            <a:ext cx="2617470" cy="3110125"/>
          </a:xfrm>
        </p:spPr>
        <p:txBody>
          <a:bodyPr/>
          <a:lstStyle/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5897880" y="4466809"/>
            <a:ext cx="2617470" cy="244475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17EE-C55D-4119-AE14-FB37CF657216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990021"/>
            <a:ext cx="3837804" cy="3700321"/>
          </a:xfrm>
        </p:spPr>
        <p:txBody>
          <a:bodyPr wrap="square" tIns="0" bIns="0"/>
          <a:lstStyle>
            <a:lvl1pPr>
              <a:defRPr>
                <a:solidFill>
                  <a:srgbClr val="002E50"/>
                </a:solidFill>
              </a:defRPr>
            </a:lvl1pPr>
            <a:lvl2pPr>
              <a:defRPr>
                <a:solidFill>
                  <a:srgbClr val="002E50"/>
                </a:solidFill>
              </a:defRPr>
            </a:lvl2pPr>
            <a:lvl3pPr>
              <a:defRPr>
                <a:solidFill>
                  <a:srgbClr val="002E50"/>
                </a:solidFill>
              </a:defRPr>
            </a:lvl3pPr>
            <a:lvl4pPr>
              <a:defRPr>
                <a:solidFill>
                  <a:srgbClr val="002E50"/>
                </a:solidFill>
              </a:defRPr>
            </a:lvl4pPr>
            <a:lvl5pPr>
              <a:defRPr>
                <a:solidFill>
                  <a:srgbClr val="002E50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77607" y="990023"/>
            <a:ext cx="3853240" cy="1402568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5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74204" y="2904507"/>
            <a:ext cx="3853240" cy="1395351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70425" y="4299858"/>
            <a:ext cx="3852863" cy="383267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81537" y="2392590"/>
            <a:ext cx="3852863" cy="383267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  <p:cxnSp>
        <p:nvCxnSpPr>
          <p:cNvPr id="16" name="Gerade Verbindung 8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el 12"/>
          <p:cNvSpPr>
            <a:spLocks noGrp="1"/>
          </p:cNvSpPr>
          <p:nvPr>
            <p:ph type="title"/>
          </p:nvPr>
        </p:nvSpPr>
        <p:spPr>
          <a:xfrm>
            <a:off x="628651" y="282710"/>
            <a:ext cx="7165520" cy="521262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60F2-136E-41A8-AD2C-ED975085D424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5" y="3229063"/>
            <a:ext cx="7886697" cy="125053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49" y="1012494"/>
            <a:ext cx="7886699" cy="2042581"/>
          </a:xfrm>
        </p:spPr>
        <p:txBody>
          <a:bodyPr wrap="square" tIns="0" bIns="0"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47" y="4479593"/>
            <a:ext cx="7886701" cy="182031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  <p:cxnSp>
        <p:nvCxnSpPr>
          <p:cNvPr id="12" name="Gerade Verbindung 8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628651" y="282710"/>
            <a:ext cx="7165520" cy="521262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06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_Bild_links_Text/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4FA2-9D9F-4C88-975D-CCF5A44175E4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1" y="981040"/>
            <a:ext cx="3857626" cy="122226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57723" y="981040"/>
            <a:ext cx="3857626" cy="3648109"/>
          </a:xfrm>
        </p:spPr>
        <p:txBody>
          <a:bodyPr wrap="square" tIns="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2586568"/>
            <a:ext cx="3857626" cy="2042581"/>
          </a:xfrm>
        </p:spPr>
        <p:txBody>
          <a:bodyPr wrap="square" tIns="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2203301"/>
            <a:ext cx="3852863" cy="210301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  <p:cxnSp>
        <p:nvCxnSpPr>
          <p:cNvPr id="12" name="Gerade Verbindung 8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2"/>
          <p:cNvSpPr>
            <a:spLocks noGrp="1"/>
          </p:cNvSpPr>
          <p:nvPr>
            <p:ph type="title"/>
          </p:nvPr>
        </p:nvSpPr>
        <p:spPr>
          <a:xfrm>
            <a:off x="628651" y="282710"/>
            <a:ext cx="7165520" cy="521262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4860250"/>
            <a:ext cx="9144000" cy="28324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7630"/>
            <a:ext cx="7165520" cy="52126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de-DE" dirty="0" smtClean="0"/>
              <a:t>Header: </a:t>
            </a:r>
            <a:r>
              <a:rPr lang="de-DE" dirty="0" err="1" smtClean="0"/>
              <a:t>Roboto</a:t>
            </a:r>
            <a:r>
              <a:rPr lang="de-DE" dirty="0" smtClean="0"/>
              <a:t> </a:t>
            </a:r>
            <a:r>
              <a:rPr lang="de-DE" dirty="0" err="1" smtClean="0"/>
              <a:t>Bold</a:t>
            </a:r>
            <a:r>
              <a:rPr lang="de-DE" dirty="0" smtClean="0"/>
              <a:t> | 20Pt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54479"/>
            <a:ext cx="7165521" cy="353933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 smtClean="0"/>
              <a:t>Text einfügen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6025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82F32252-31E9-4F57-9D69-BCFB4D275564}" type="datetime1">
              <a:rPr lang="de-DE" smtClean="0"/>
              <a:t>10.06.2024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571" y="278310"/>
            <a:ext cx="813427" cy="59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6025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60251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smtClean="0"/>
              <a:t>Reiner Lemoine Institut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670" r:id="rId3"/>
    <p:sldLayoutId id="2147483708" r:id="rId4"/>
    <p:sldLayoutId id="2147483705" r:id="rId5"/>
    <p:sldLayoutId id="2147483690" r:id="rId6"/>
    <p:sldLayoutId id="2147483691" r:id="rId7"/>
    <p:sldLayoutId id="2147483706" r:id="rId8"/>
    <p:sldLayoutId id="2147483696" r:id="rId9"/>
    <p:sldLayoutId id="2147483697" r:id="rId10"/>
    <p:sldLayoutId id="2147483662" r:id="rId11"/>
    <p:sldLayoutId id="2147483676" r:id="rId12"/>
    <p:sldLayoutId id="2147483686" r:id="rId13"/>
    <p:sldLayoutId id="2147483674" r:id="rId14"/>
    <p:sldLayoutId id="2147483665" r:id="rId15"/>
    <p:sldLayoutId id="2147483688" r:id="rId16"/>
    <p:sldLayoutId id="2147483702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750"/>
        </a:spcBef>
        <a:buClr>
          <a:srgbClr val="002E4F"/>
        </a:buClr>
        <a:buSzPct val="50000"/>
        <a:buFontTx/>
        <a:buNone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685800" rtl="0" eaLnBrk="1" latinLnBrk="0" hangingPunct="1">
        <a:lnSpc>
          <a:spcPct val="100000"/>
        </a:lnSpc>
        <a:spcBef>
          <a:spcPts val="375"/>
        </a:spcBef>
        <a:buClr>
          <a:srgbClr val="002E4F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685800" rtl="0" eaLnBrk="1" latinLnBrk="0" hangingPunct="1">
        <a:lnSpc>
          <a:spcPct val="100000"/>
        </a:lnSpc>
        <a:spcBef>
          <a:spcPts val="375"/>
        </a:spcBef>
        <a:buClr>
          <a:srgbClr val="002E4F"/>
        </a:buClr>
        <a:buSzPct val="50000"/>
        <a:buFont typeface="LucidaGrande" charset="0"/>
        <a:buChar char="▶︎"/>
        <a:defRPr sz="16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685800" rtl="0" eaLnBrk="1" latinLnBrk="0" hangingPunct="1">
        <a:lnSpc>
          <a:spcPct val="100000"/>
        </a:lnSpc>
        <a:spcBef>
          <a:spcPts val="375"/>
        </a:spcBef>
        <a:buClr>
          <a:srgbClr val="002E4F"/>
        </a:buClr>
        <a:buSzPct val="50000"/>
        <a:buFont typeface="LucidaGrande" charset="0"/>
        <a:buChar char="▶︎"/>
        <a:defRPr sz="1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685800" rtl="0" eaLnBrk="1" latinLnBrk="0" hangingPunct="1">
        <a:lnSpc>
          <a:spcPct val="100000"/>
        </a:lnSpc>
        <a:spcBef>
          <a:spcPts val="375"/>
        </a:spcBef>
        <a:buClr>
          <a:srgbClr val="002E4F"/>
        </a:buClr>
        <a:buSzPct val="50000"/>
        <a:buFont typeface="LucidaGrande" charset="0"/>
        <a:buChar char="▶︎"/>
        <a:defRPr sz="12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4.png"/><Relationship Id="rId18" Type="http://schemas.openxmlformats.org/officeDocument/2006/relationships/image" Target="../media/image390.png"/><Relationship Id="rId3" Type="http://schemas.openxmlformats.org/officeDocument/2006/relationships/image" Target="../media/image250.png"/><Relationship Id="rId21" Type="http://schemas.openxmlformats.org/officeDocument/2006/relationships/image" Target="../media/image51.png"/><Relationship Id="rId7" Type="http://schemas.openxmlformats.org/officeDocument/2006/relationships/image" Target="../media/image29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40.png"/><Relationship Id="rId16" Type="http://schemas.openxmlformats.org/officeDocument/2006/relationships/image" Target="../media/image37.png"/><Relationship Id="rId20" Type="http://schemas.openxmlformats.org/officeDocument/2006/relationships/hyperlink" Target="https://pvlib-python.readthedocs.io/en/stable/reference/generated/pvlib.pvsystem.Array.get_aoi.html?highlight=Angle%20of%20incidence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0.png"/><Relationship Id="rId11" Type="http://schemas.openxmlformats.org/officeDocument/2006/relationships/image" Target="../media/image32.png"/><Relationship Id="rId5" Type="http://schemas.openxmlformats.org/officeDocument/2006/relationships/image" Target="../media/image27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60.png"/><Relationship Id="rId9" Type="http://schemas.openxmlformats.org/officeDocument/2006/relationships/image" Target="../media/image300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10.png"/><Relationship Id="rId2" Type="http://schemas.openxmlformats.org/officeDocument/2006/relationships/image" Target="../media/image7.png"/><Relationship Id="rId16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21.png"/><Relationship Id="rId10" Type="http://schemas.openxmlformats.org/officeDocument/2006/relationships/image" Target="../media/image15.png"/><Relationship Id="rId19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29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40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0.png"/><Relationship Id="rId11" Type="http://schemas.openxmlformats.org/officeDocument/2006/relationships/image" Target="../media/image32.png"/><Relationship Id="rId5" Type="http://schemas.openxmlformats.org/officeDocument/2006/relationships/image" Target="../media/image27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60.png"/><Relationship Id="rId9" Type="http://schemas.openxmlformats.org/officeDocument/2006/relationships/image" Target="../media/image30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emf"/><Relationship Id="rId5" Type="http://schemas.openxmlformats.org/officeDocument/2006/relationships/image" Target="../media/image10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28651" y="1525473"/>
            <a:ext cx="3600413" cy="1106308"/>
          </a:xfrm>
        </p:spPr>
        <p:txBody>
          <a:bodyPr tIns="0" anchor="t" anchorCtr="0">
            <a:normAutofit/>
          </a:bodyPr>
          <a:lstStyle/>
          <a:p>
            <a:r>
              <a:rPr lang="de-DE" b="1" dirty="0" smtClean="0">
                <a:latin typeface="Roboto" charset="0"/>
                <a:ea typeface="Roboto" charset="0"/>
                <a:cs typeface="Roboto" charset="0"/>
              </a:rPr>
              <a:t>Stromerzeugungs-</a:t>
            </a:r>
            <a:br>
              <a:rPr lang="de-DE" b="1" dirty="0" smtClean="0">
                <a:latin typeface="Roboto" charset="0"/>
                <a:ea typeface="Roboto" charset="0"/>
                <a:cs typeface="Roboto" charset="0"/>
              </a:rPr>
            </a:br>
            <a:r>
              <a:rPr lang="de-DE" b="1" dirty="0" err="1" smtClean="0">
                <a:latin typeface="Roboto" charset="0"/>
                <a:ea typeface="Roboto" charset="0"/>
                <a:cs typeface="Roboto" charset="0"/>
              </a:rPr>
              <a:t>modellierung</a:t>
            </a:r>
            <a:endParaRPr lang="de-DE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Rechteck 4"/>
          <p:cNvSpPr/>
          <p:nvPr/>
        </p:nvSpPr>
        <p:spPr>
          <a:xfrm rot="2700000">
            <a:off x="5040558" y="-1168742"/>
            <a:ext cx="1973323" cy="3112630"/>
          </a:xfrm>
          <a:custGeom>
            <a:avLst/>
            <a:gdLst>
              <a:gd name="connsiteX0" fmla="*/ 0 w 1968500"/>
              <a:gd name="connsiteY0" fmla="*/ 0 h 3581400"/>
              <a:gd name="connsiteX1" fmla="*/ 1968500 w 1968500"/>
              <a:gd name="connsiteY1" fmla="*/ 0 h 3581400"/>
              <a:gd name="connsiteX2" fmla="*/ 1968500 w 1968500"/>
              <a:gd name="connsiteY2" fmla="*/ 3581400 h 3581400"/>
              <a:gd name="connsiteX3" fmla="*/ 0 w 1968500"/>
              <a:gd name="connsiteY3" fmla="*/ 3581400 h 3581400"/>
              <a:gd name="connsiteX4" fmla="*/ 0 w 1968500"/>
              <a:gd name="connsiteY4" fmla="*/ 0 h 3581400"/>
              <a:gd name="connsiteX0" fmla="*/ 0 w 1968500"/>
              <a:gd name="connsiteY0" fmla="*/ 1648775 h 3581400"/>
              <a:gd name="connsiteX1" fmla="*/ 1968500 w 1968500"/>
              <a:gd name="connsiteY1" fmla="*/ 0 h 3581400"/>
              <a:gd name="connsiteX2" fmla="*/ 1968500 w 1968500"/>
              <a:gd name="connsiteY2" fmla="*/ 3581400 h 3581400"/>
              <a:gd name="connsiteX3" fmla="*/ 0 w 1968500"/>
              <a:gd name="connsiteY3" fmla="*/ 3581400 h 3581400"/>
              <a:gd name="connsiteX4" fmla="*/ 0 w 1968500"/>
              <a:gd name="connsiteY4" fmla="*/ 1648775 h 3581400"/>
              <a:gd name="connsiteX0" fmla="*/ 0 w 1968500"/>
              <a:gd name="connsiteY0" fmla="*/ 2376176 h 3581400"/>
              <a:gd name="connsiteX1" fmla="*/ 1968500 w 1968500"/>
              <a:gd name="connsiteY1" fmla="*/ 0 h 3581400"/>
              <a:gd name="connsiteX2" fmla="*/ 1968500 w 1968500"/>
              <a:gd name="connsiteY2" fmla="*/ 3581400 h 3581400"/>
              <a:gd name="connsiteX3" fmla="*/ 0 w 1968500"/>
              <a:gd name="connsiteY3" fmla="*/ 3581400 h 3581400"/>
              <a:gd name="connsiteX4" fmla="*/ 0 w 1968500"/>
              <a:gd name="connsiteY4" fmla="*/ 2376176 h 3581400"/>
              <a:gd name="connsiteX0" fmla="*/ 0 w 1968500"/>
              <a:gd name="connsiteY0" fmla="*/ 2004394 h 3209618"/>
              <a:gd name="connsiteX1" fmla="*/ 1968500 w 1968500"/>
              <a:gd name="connsiteY1" fmla="*/ 0 h 3209618"/>
              <a:gd name="connsiteX2" fmla="*/ 1968500 w 1968500"/>
              <a:gd name="connsiteY2" fmla="*/ 3209618 h 3209618"/>
              <a:gd name="connsiteX3" fmla="*/ 0 w 1968500"/>
              <a:gd name="connsiteY3" fmla="*/ 3209618 h 3209618"/>
              <a:gd name="connsiteX4" fmla="*/ 0 w 1968500"/>
              <a:gd name="connsiteY4" fmla="*/ 2004394 h 3209618"/>
              <a:gd name="connsiteX0" fmla="*/ 0 w 1968500"/>
              <a:gd name="connsiteY0" fmla="*/ 1870460 h 3075684"/>
              <a:gd name="connsiteX1" fmla="*/ 1963882 w 1968500"/>
              <a:gd name="connsiteY1" fmla="*/ 0 h 3075684"/>
              <a:gd name="connsiteX2" fmla="*/ 1968500 w 1968500"/>
              <a:gd name="connsiteY2" fmla="*/ 3075684 h 3075684"/>
              <a:gd name="connsiteX3" fmla="*/ 0 w 1968500"/>
              <a:gd name="connsiteY3" fmla="*/ 3075684 h 3075684"/>
              <a:gd name="connsiteX4" fmla="*/ 0 w 1968500"/>
              <a:gd name="connsiteY4" fmla="*/ 1870460 h 3075684"/>
              <a:gd name="connsiteX0" fmla="*/ 0 w 1968500"/>
              <a:gd name="connsiteY0" fmla="*/ 1935118 h 3075684"/>
              <a:gd name="connsiteX1" fmla="*/ 1963882 w 1968500"/>
              <a:gd name="connsiteY1" fmla="*/ 0 h 3075684"/>
              <a:gd name="connsiteX2" fmla="*/ 1968500 w 1968500"/>
              <a:gd name="connsiteY2" fmla="*/ 3075684 h 3075684"/>
              <a:gd name="connsiteX3" fmla="*/ 0 w 1968500"/>
              <a:gd name="connsiteY3" fmla="*/ 3075684 h 3075684"/>
              <a:gd name="connsiteX4" fmla="*/ 0 w 1968500"/>
              <a:gd name="connsiteY4" fmla="*/ 1935118 h 3075684"/>
              <a:gd name="connsiteX0" fmla="*/ 0 w 1968500"/>
              <a:gd name="connsiteY0" fmla="*/ 1953592 h 3094158"/>
              <a:gd name="connsiteX1" fmla="*/ 1963882 w 1968500"/>
              <a:gd name="connsiteY1" fmla="*/ 0 h 3094158"/>
              <a:gd name="connsiteX2" fmla="*/ 1968500 w 1968500"/>
              <a:gd name="connsiteY2" fmla="*/ 3094158 h 3094158"/>
              <a:gd name="connsiteX3" fmla="*/ 0 w 1968500"/>
              <a:gd name="connsiteY3" fmla="*/ 3094158 h 3094158"/>
              <a:gd name="connsiteX4" fmla="*/ 0 w 1968500"/>
              <a:gd name="connsiteY4" fmla="*/ 1953592 h 3094158"/>
              <a:gd name="connsiteX0" fmla="*/ 0 w 1973323"/>
              <a:gd name="connsiteY0" fmla="*/ 1972064 h 3112630"/>
              <a:gd name="connsiteX1" fmla="*/ 1973119 w 1973323"/>
              <a:gd name="connsiteY1" fmla="*/ 0 h 3112630"/>
              <a:gd name="connsiteX2" fmla="*/ 1968500 w 1973323"/>
              <a:gd name="connsiteY2" fmla="*/ 3112630 h 3112630"/>
              <a:gd name="connsiteX3" fmla="*/ 0 w 1973323"/>
              <a:gd name="connsiteY3" fmla="*/ 3112630 h 3112630"/>
              <a:gd name="connsiteX4" fmla="*/ 0 w 1973323"/>
              <a:gd name="connsiteY4" fmla="*/ 1972064 h 311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323" h="3112630">
                <a:moveTo>
                  <a:pt x="0" y="1972064"/>
                </a:moveTo>
                <a:lnTo>
                  <a:pt x="1973119" y="0"/>
                </a:lnTo>
                <a:cubicBezTo>
                  <a:pt x="1974658" y="1025228"/>
                  <a:pt x="1966961" y="2087402"/>
                  <a:pt x="1968500" y="3112630"/>
                </a:cubicBezTo>
                <a:lnTo>
                  <a:pt x="0" y="3112630"/>
                </a:lnTo>
                <a:lnTo>
                  <a:pt x="0" y="1972064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ung 5"/>
          <p:cNvGrpSpPr/>
          <p:nvPr/>
        </p:nvGrpSpPr>
        <p:grpSpPr>
          <a:xfrm>
            <a:off x="3413793" y="1205797"/>
            <a:ext cx="4796722" cy="5619839"/>
            <a:chOff x="3413793" y="1188864"/>
            <a:chExt cx="4796722" cy="5619839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7" name="Rechteck 6"/>
            <p:cNvSpPr/>
            <p:nvPr userDrawn="1"/>
          </p:nvSpPr>
          <p:spPr>
            <a:xfrm rot="18900000">
              <a:off x="6242015" y="1188864"/>
              <a:ext cx="1968500" cy="24138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>
            <a:xfrm rot="18900000">
              <a:off x="3413793" y="3218741"/>
              <a:ext cx="4059359" cy="3589962"/>
            </a:xfrm>
            <a:custGeom>
              <a:avLst/>
              <a:gdLst>
                <a:gd name="connsiteX0" fmla="*/ 0 w 4059359"/>
                <a:gd name="connsiteY0" fmla="*/ 0 h 3581400"/>
                <a:gd name="connsiteX1" fmla="*/ 4059359 w 4059359"/>
                <a:gd name="connsiteY1" fmla="*/ 0 h 3581400"/>
                <a:gd name="connsiteX2" fmla="*/ 4059359 w 4059359"/>
                <a:gd name="connsiteY2" fmla="*/ 3581400 h 3581400"/>
                <a:gd name="connsiteX3" fmla="*/ 0 w 4059359"/>
                <a:gd name="connsiteY3" fmla="*/ 3581400 h 3581400"/>
                <a:gd name="connsiteX4" fmla="*/ 0 w 4059359"/>
                <a:gd name="connsiteY4" fmla="*/ 0 h 3581400"/>
                <a:gd name="connsiteX0" fmla="*/ 0 w 4059359"/>
                <a:gd name="connsiteY0" fmla="*/ 0 h 3581400"/>
                <a:gd name="connsiteX1" fmla="*/ 4059359 w 4059359"/>
                <a:gd name="connsiteY1" fmla="*/ 0 h 3581400"/>
                <a:gd name="connsiteX2" fmla="*/ 4059359 w 4059359"/>
                <a:gd name="connsiteY2" fmla="*/ 3581400 h 3581400"/>
                <a:gd name="connsiteX3" fmla="*/ 1608458 w 4059359"/>
                <a:gd name="connsiteY3" fmla="*/ 3550173 h 3581400"/>
                <a:gd name="connsiteX4" fmla="*/ 0 w 4059359"/>
                <a:gd name="connsiteY4" fmla="*/ 3581400 h 3581400"/>
                <a:gd name="connsiteX5" fmla="*/ 0 w 4059359"/>
                <a:gd name="connsiteY5" fmla="*/ 0 h 3581400"/>
                <a:gd name="connsiteX0" fmla="*/ 3015 w 4062374"/>
                <a:gd name="connsiteY0" fmla="*/ 0 h 3581400"/>
                <a:gd name="connsiteX1" fmla="*/ 4062374 w 4062374"/>
                <a:gd name="connsiteY1" fmla="*/ 0 h 3581400"/>
                <a:gd name="connsiteX2" fmla="*/ 4062374 w 4062374"/>
                <a:gd name="connsiteY2" fmla="*/ 3581400 h 3581400"/>
                <a:gd name="connsiteX3" fmla="*/ 1611473 w 4062374"/>
                <a:gd name="connsiteY3" fmla="*/ 3550173 h 3581400"/>
                <a:gd name="connsiteX4" fmla="*/ 3015 w 4062374"/>
                <a:gd name="connsiteY4" fmla="*/ 3581400 h 3581400"/>
                <a:gd name="connsiteX5" fmla="*/ 0 w 4062374"/>
                <a:gd name="connsiteY5" fmla="*/ 1461228 h 3581400"/>
                <a:gd name="connsiteX6" fmla="*/ 3015 w 4062374"/>
                <a:gd name="connsiteY6" fmla="*/ 0 h 3581400"/>
                <a:gd name="connsiteX0" fmla="*/ 3015 w 4062374"/>
                <a:gd name="connsiteY0" fmla="*/ 0 h 3581400"/>
                <a:gd name="connsiteX1" fmla="*/ 4062374 w 4062374"/>
                <a:gd name="connsiteY1" fmla="*/ 0 h 3581400"/>
                <a:gd name="connsiteX2" fmla="*/ 4062374 w 4062374"/>
                <a:gd name="connsiteY2" fmla="*/ 3581400 h 3581400"/>
                <a:gd name="connsiteX3" fmla="*/ 1611473 w 4062374"/>
                <a:gd name="connsiteY3" fmla="*/ 3550173 h 3581400"/>
                <a:gd name="connsiteX4" fmla="*/ 0 w 4062374"/>
                <a:gd name="connsiteY4" fmla="*/ 1461228 h 3581400"/>
                <a:gd name="connsiteX5" fmla="*/ 3015 w 4062374"/>
                <a:gd name="connsiteY5" fmla="*/ 0 h 3581400"/>
                <a:gd name="connsiteX0" fmla="*/ 3015 w 4062374"/>
                <a:gd name="connsiteY0" fmla="*/ 0 h 3599910"/>
                <a:gd name="connsiteX1" fmla="*/ 4062374 w 4062374"/>
                <a:gd name="connsiteY1" fmla="*/ 0 h 3599910"/>
                <a:gd name="connsiteX2" fmla="*/ 4062374 w 4062374"/>
                <a:gd name="connsiteY2" fmla="*/ 3581400 h 3599910"/>
                <a:gd name="connsiteX3" fmla="*/ 3431840 w 4062374"/>
                <a:gd name="connsiteY3" fmla="*/ 3599910 h 3599910"/>
                <a:gd name="connsiteX4" fmla="*/ 0 w 4062374"/>
                <a:gd name="connsiteY4" fmla="*/ 1461228 h 3599910"/>
                <a:gd name="connsiteX5" fmla="*/ 3015 w 4062374"/>
                <a:gd name="connsiteY5" fmla="*/ 0 h 3599910"/>
                <a:gd name="connsiteX0" fmla="*/ 3015 w 4062374"/>
                <a:gd name="connsiteY0" fmla="*/ 0 h 3599910"/>
                <a:gd name="connsiteX1" fmla="*/ 4062374 w 4062374"/>
                <a:gd name="connsiteY1" fmla="*/ 0 h 3599910"/>
                <a:gd name="connsiteX2" fmla="*/ 4062374 w 4062374"/>
                <a:gd name="connsiteY2" fmla="*/ 3581400 h 3599910"/>
                <a:gd name="connsiteX3" fmla="*/ 3431840 w 4062374"/>
                <a:gd name="connsiteY3" fmla="*/ 3599910 h 3599910"/>
                <a:gd name="connsiteX4" fmla="*/ 0 w 4062374"/>
                <a:gd name="connsiteY4" fmla="*/ 287439 h 3599910"/>
                <a:gd name="connsiteX5" fmla="*/ 3015 w 4062374"/>
                <a:gd name="connsiteY5" fmla="*/ 0 h 3599910"/>
                <a:gd name="connsiteX0" fmla="*/ 0 w 4059359"/>
                <a:gd name="connsiteY0" fmla="*/ 0 h 3599910"/>
                <a:gd name="connsiteX1" fmla="*/ 4059359 w 4059359"/>
                <a:gd name="connsiteY1" fmla="*/ 0 h 3599910"/>
                <a:gd name="connsiteX2" fmla="*/ 4059359 w 4059359"/>
                <a:gd name="connsiteY2" fmla="*/ 3581400 h 3599910"/>
                <a:gd name="connsiteX3" fmla="*/ 3428825 w 4059359"/>
                <a:gd name="connsiteY3" fmla="*/ 3599910 h 3599910"/>
                <a:gd name="connsiteX4" fmla="*/ 96459 w 4059359"/>
                <a:gd name="connsiteY4" fmla="*/ 307334 h 3599910"/>
                <a:gd name="connsiteX5" fmla="*/ 0 w 4059359"/>
                <a:gd name="connsiteY5" fmla="*/ 0 h 3599910"/>
                <a:gd name="connsiteX0" fmla="*/ 0 w 4059359"/>
                <a:gd name="connsiteY0" fmla="*/ 0 h 3599910"/>
                <a:gd name="connsiteX1" fmla="*/ 4059359 w 4059359"/>
                <a:gd name="connsiteY1" fmla="*/ 0 h 3599910"/>
                <a:gd name="connsiteX2" fmla="*/ 4059359 w 4059359"/>
                <a:gd name="connsiteY2" fmla="*/ 3581400 h 3599910"/>
                <a:gd name="connsiteX3" fmla="*/ 3428825 w 4059359"/>
                <a:gd name="connsiteY3" fmla="*/ 3599910 h 3599910"/>
                <a:gd name="connsiteX4" fmla="*/ 0 w 4059359"/>
                <a:gd name="connsiteY4" fmla="*/ 0 h 3599910"/>
                <a:gd name="connsiteX0" fmla="*/ 0 w 4059359"/>
                <a:gd name="connsiteY0" fmla="*/ 0 h 3589962"/>
                <a:gd name="connsiteX1" fmla="*/ 4059359 w 4059359"/>
                <a:gd name="connsiteY1" fmla="*/ 0 h 3589962"/>
                <a:gd name="connsiteX2" fmla="*/ 4059359 w 4059359"/>
                <a:gd name="connsiteY2" fmla="*/ 3581400 h 3589962"/>
                <a:gd name="connsiteX3" fmla="*/ 3617825 w 4059359"/>
                <a:gd name="connsiteY3" fmla="*/ 3589962 h 3589962"/>
                <a:gd name="connsiteX4" fmla="*/ 0 w 4059359"/>
                <a:gd name="connsiteY4" fmla="*/ 0 h 358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9359" h="3589962">
                  <a:moveTo>
                    <a:pt x="0" y="0"/>
                  </a:moveTo>
                  <a:lnTo>
                    <a:pt x="4059359" y="0"/>
                  </a:lnTo>
                  <a:lnTo>
                    <a:pt x="4059359" y="3581400"/>
                  </a:lnTo>
                  <a:lnTo>
                    <a:pt x="3617825" y="35899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7796049" y="2880937"/>
            <a:ext cx="2457755" cy="2019133"/>
          </a:xfrm>
          <a:custGeom>
            <a:avLst/>
            <a:gdLst>
              <a:gd name="connsiteX0" fmla="*/ 0 w 4059359"/>
              <a:gd name="connsiteY0" fmla="*/ 0 h 3581400"/>
              <a:gd name="connsiteX1" fmla="*/ 4059359 w 4059359"/>
              <a:gd name="connsiteY1" fmla="*/ 0 h 3581400"/>
              <a:gd name="connsiteX2" fmla="*/ 4059359 w 4059359"/>
              <a:gd name="connsiteY2" fmla="*/ 3581400 h 3581400"/>
              <a:gd name="connsiteX3" fmla="*/ 0 w 4059359"/>
              <a:gd name="connsiteY3" fmla="*/ 3581400 h 3581400"/>
              <a:gd name="connsiteX4" fmla="*/ 0 w 4059359"/>
              <a:gd name="connsiteY4" fmla="*/ 0 h 3581400"/>
              <a:gd name="connsiteX0" fmla="*/ 0 w 4059359"/>
              <a:gd name="connsiteY0" fmla="*/ 0 h 3581400"/>
              <a:gd name="connsiteX1" fmla="*/ 4059359 w 4059359"/>
              <a:gd name="connsiteY1" fmla="*/ 0 h 3581400"/>
              <a:gd name="connsiteX2" fmla="*/ 2354009 w 4059359"/>
              <a:gd name="connsiteY2" fmla="*/ 1488102 h 3581400"/>
              <a:gd name="connsiteX3" fmla="*/ 0 w 4059359"/>
              <a:gd name="connsiteY3" fmla="*/ 3581400 h 3581400"/>
              <a:gd name="connsiteX4" fmla="*/ 0 w 4059359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2354009 w 2442913"/>
              <a:gd name="connsiteY2" fmla="*/ 1488102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49757 w 2442913"/>
              <a:gd name="connsiteY2" fmla="*/ 1253717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65922 w 2442913"/>
              <a:gd name="connsiteY2" fmla="*/ 1269882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33593 w 2442913"/>
              <a:gd name="connsiteY2" fmla="*/ 1269882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57840 w 2442913"/>
              <a:gd name="connsiteY2" fmla="*/ 1310293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17429 w 2442913"/>
              <a:gd name="connsiteY2" fmla="*/ 1302211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17429 w 2442913"/>
              <a:gd name="connsiteY2" fmla="*/ 1318376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2078105"/>
              <a:gd name="connsiteX1" fmla="*/ 2442913 w 2442913"/>
              <a:gd name="connsiteY1" fmla="*/ 1 h 2078105"/>
              <a:gd name="connsiteX2" fmla="*/ 1117429 w 2442913"/>
              <a:gd name="connsiteY2" fmla="*/ 1318376 h 2078105"/>
              <a:gd name="connsiteX3" fmla="*/ 339454 w 2442913"/>
              <a:gd name="connsiteY3" fmla="*/ 2078105 h 2078105"/>
              <a:gd name="connsiteX4" fmla="*/ 0 w 2442913"/>
              <a:gd name="connsiteY4" fmla="*/ 0 h 2078105"/>
              <a:gd name="connsiteX0" fmla="*/ 0 w 2442913"/>
              <a:gd name="connsiteY0" fmla="*/ 0 h 1898129"/>
              <a:gd name="connsiteX1" fmla="*/ 2442913 w 2442913"/>
              <a:gd name="connsiteY1" fmla="*/ 1 h 1898129"/>
              <a:gd name="connsiteX2" fmla="*/ 1117429 w 2442913"/>
              <a:gd name="connsiteY2" fmla="*/ 1318376 h 1898129"/>
              <a:gd name="connsiteX3" fmla="*/ 306125 w 2442913"/>
              <a:gd name="connsiteY3" fmla="*/ 1898129 h 1898129"/>
              <a:gd name="connsiteX4" fmla="*/ 0 w 2442913"/>
              <a:gd name="connsiteY4" fmla="*/ 0 h 1898129"/>
              <a:gd name="connsiteX0" fmla="*/ 0 w 2442913"/>
              <a:gd name="connsiteY0" fmla="*/ 0 h 1998283"/>
              <a:gd name="connsiteX1" fmla="*/ 2442913 w 2442913"/>
              <a:gd name="connsiteY1" fmla="*/ 1 h 1998283"/>
              <a:gd name="connsiteX2" fmla="*/ 410860 w 2442913"/>
              <a:gd name="connsiteY2" fmla="*/ 1998283 h 1998283"/>
              <a:gd name="connsiteX3" fmla="*/ 306125 w 2442913"/>
              <a:gd name="connsiteY3" fmla="*/ 1898129 h 1998283"/>
              <a:gd name="connsiteX4" fmla="*/ 0 w 2442913"/>
              <a:gd name="connsiteY4" fmla="*/ 0 h 1998283"/>
              <a:gd name="connsiteX0" fmla="*/ 0 w 2442913"/>
              <a:gd name="connsiteY0" fmla="*/ 0 h 1998283"/>
              <a:gd name="connsiteX1" fmla="*/ 2442913 w 2442913"/>
              <a:gd name="connsiteY1" fmla="*/ 1 h 1998283"/>
              <a:gd name="connsiteX2" fmla="*/ 410860 w 2442913"/>
              <a:gd name="connsiteY2" fmla="*/ 1998283 h 1998283"/>
              <a:gd name="connsiteX3" fmla="*/ 6166 w 2442913"/>
              <a:gd name="connsiteY3" fmla="*/ 1571507 h 1998283"/>
              <a:gd name="connsiteX4" fmla="*/ 0 w 2442913"/>
              <a:gd name="connsiteY4" fmla="*/ 0 h 1998283"/>
              <a:gd name="connsiteX0" fmla="*/ 7416 w 2450329"/>
              <a:gd name="connsiteY0" fmla="*/ 0 h 1998283"/>
              <a:gd name="connsiteX1" fmla="*/ 2450329 w 2450329"/>
              <a:gd name="connsiteY1" fmla="*/ 1 h 1998283"/>
              <a:gd name="connsiteX2" fmla="*/ 418276 w 2450329"/>
              <a:gd name="connsiteY2" fmla="*/ 1998283 h 1998283"/>
              <a:gd name="connsiteX3" fmla="*/ 251 w 2450329"/>
              <a:gd name="connsiteY3" fmla="*/ 1584838 h 1998283"/>
              <a:gd name="connsiteX4" fmla="*/ 7416 w 2450329"/>
              <a:gd name="connsiteY4" fmla="*/ 0 h 1998283"/>
              <a:gd name="connsiteX0" fmla="*/ 1041 w 2443954"/>
              <a:gd name="connsiteY0" fmla="*/ 0 h 1998283"/>
              <a:gd name="connsiteX1" fmla="*/ 2443954 w 2443954"/>
              <a:gd name="connsiteY1" fmla="*/ 1 h 1998283"/>
              <a:gd name="connsiteX2" fmla="*/ 411901 w 2443954"/>
              <a:gd name="connsiteY2" fmla="*/ 1998283 h 1998283"/>
              <a:gd name="connsiteX3" fmla="*/ 542 w 2443954"/>
              <a:gd name="connsiteY3" fmla="*/ 1604836 h 1998283"/>
              <a:gd name="connsiteX4" fmla="*/ 1041 w 2443954"/>
              <a:gd name="connsiteY4" fmla="*/ 0 h 1998283"/>
              <a:gd name="connsiteX0" fmla="*/ 20619 w 2463532"/>
              <a:gd name="connsiteY0" fmla="*/ 0 h 1998283"/>
              <a:gd name="connsiteX1" fmla="*/ 2463532 w 2463532"/>
              <a:gd name="connsiteY1" fmla="*/ 1 h 1998283"/>
              <a:gd name="connsiteX2" fmla="*/ 431479 w 2463532"/>
              <a:gd name="connsiteY2" fmla="*/ 1998283 h 1998283"/>
              <a:gd name="connsiteX3" fmla="*/ 122 w 2463532"/>
              <a:gd name="connsiteY3" fmla="*/ 1598169 h 1998283"/>
              <a:gd name="connsiteX4" fmla="*/ 20619 w 2463532"/>
              <a:gd name="connsiteY4" fmla="*/ 0 h 1998283"/>
              <a:gd name="connsiteX0" fmla="*/ 7418 w 2450331"/>
              <a:gd name="connsiteY0" fmla="*/ 0 h 1998283"/>
              <a:gd name="connsiteX1" fmla="*/ 2450331 w 2450331"/>
              <a:gd name="connsiteY1" fmla="*/ 1 h 1998283"/>
              <a:gd name="connsiteX2" fmla="*/ 418278 w 2450331"/>
              <a:gd name="connsiteY2" fmla="*/ 1998283 h 1998283"/>
              <a:gd name="connsiteX3" fmla="*/ 252 w 2450331"/>
              <a:gd name="connsiteY3" fmla="*/ 1624832 h 1998283"/>
              <a:gd name="connsiteX4" fmla="*/ 7418 w 2450331"/>
              <a:gd name="connsiteY4" fmla="*/ 0 h 1998283"/>
              <a:gd name="connsiteX0" fmla="*/ 1041 w 2443954"/>
              <a:gd name="connsiteY0" fmla="*/ 0 h 1998283"/>
              <a:gd name="connsiteX1" fmla="*/ 2443954 w 2443954"/>
              <a:gd name="connsiteY1" fmla="*/ 1 h 1998283"/>
              <a:gd name="connsiteX2" fmla="*/ 411901 w 2443954"/>
              <a:gd name="connsiteY2" fmla="*/ 1998283 h 1998283"/>
              <a:gd name="connsiteX3" fmla="*/ 541 w 2443954"/>
              <a:gd name="connsiteY3" fmla="*/ 1631498 h 1998283"/>
              <a:gd name="connsiteX4" fmla="*/ 1041 w 2443954"/>
              <a:gd name="connsiteY4" fmla="*/ 0 h 1998283"/>
              <a:gd name="connsiteX0" fmla="*/ 7417 w 2450330"/>
              <a:gd name="connsiteY0" fmla="*/ 0 h 1998283"/>
              <a:gd name="connsiteX1" fmla="*/ 2450330 w 2450330"/>
              <a:gd name="connsiteY1" fmla="*/ 1 h 1998283"/>
              <a:gd name="connsiteX2" fmla="*/ 418277 w 2450330"/>
              <a:gd name="connsiteY2" fmla="*/ 1998283 h 1998283"/>
              <a:gd name="connsiteX3" fmla="*/ 251 w 2450330"/>
              <a:gd name="connsiteY3" fmla="*/ 1638163 h 1998283"/>
              <a:gd name="connsiteX4" fmla="*/ 7417 w 2450330"/>
              <a:gd name="connsiteY4" fmla="*/ 0 h 1998283"/>
              <a:gd name="connsiteX0" fmla="*/ 7417 w 2450330"/>
              <a:gd name="connsiteY0" fmla="*/ 0 h 2011614"/>
              <a:gd name="connsiteX1" fmla="*/ 2450330 w 2450330"/>
              <a:gd name="connsiteY1" fmla="*/ 1 h 2011614"/>
              <a:gd name="connsiteX2" fmla="*/ 391614 w 2450330"/>
              <a:gd name="connsiteY2" fmla="*/ 2011614 h 2011614"/>
              <a:gd name="connsiteX3" fmla="*/ 251 w 2450330"/>
              <a:gd name="connsiteY3" fmla="*/ 1638163 h 2011614"/>
              <a:gd name="connsiteX4" fmla="*/ 7417 w 2450330"/>
              <a:gd name="connsiteY4" fmla="*/ 0 h 2011614"/>
              <a:gd name="connsiteX0" fmla="*/ 14842 w 2457755"/>
              <a:gd name="connsiteY0" fmla="*/ 0 h 2011614"/>
              <a:gd name="connsiteX1" fmla="*/ 2457755 w 2457755"/>
              <a:gd name="connsiteY1" fmla="*/ 1 h 2011614"/>
              <a:gd name="connsiteX2" fmla="*/ 399039 w 2457755"/>
              <a:gd name="connsiteY2" fmla="*/ 2011614 h 2011614"/>
              <a:gd name="connsiteX3" fmla="*/ 157 w 2457755"/>
              <a:gd name="connsiteY3" fmla="*/ 1600571 h 2011614"/>
              <a:gd name="connsiteX4" fmla="*/ 14842 w 2457755"/>
              <a:gd name="connsiteY4" fmla="*/ 0 h 2011614"/>
              <a:gd name="connsiteX0" fmla="*/ 14842 w 2457755"/>
              <a:gd name="connsiteY0" fmla="*/ 0 h 2019133"/>
              <a:gd name="connsiteX1" fmla="*/ 2457755 w 2457755"/>
              <a:gd name="connsiteY1" fmla="*/ 1 h 2019133"/>
              <a:gd name="connsiteX2" fmla="*/ 421593 w 2457755"/>
              <a:gd name="connsiteY2" fmla="*/ 2019133 h 2019133"/>
              <a:gd name="connsiteX3" fmla="*/ 157 w 2457755"/>
              <a:gd name="connsiteY3" fmla="*/ 1600571 h 2019133"/>
              <a:gd name="connsiteX4" fmla="*/ 14842 w 2457755"/>
              <a:gd name="connsiteY4" fmla="*/ 0 h 201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755" h="2019133">
                <a:moveTo>
                  <a:pt x="14842" y="0"/>
                </a:moveTo>
                <a:lnTo>
                  <a:pt x="2457755" y="1"/>
                </a:lnTo>
                <a:lnTo>
                  <a:pt x="421593" y="2019133"/>
                </a:lnTo>
                <a:lnTo>
                  <a:pt x="157" y="1600571"/>
                </a:lnTo>
                <a:cubicBezTo>
                  <a:pt x="-1898" y="1076735"/>
                  <a:pt x="16897" y="523836"/>
                  <a:pt x="14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1325552"/>
            <a:ext cx="3695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1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r>
              <a:rPr lang="de-DE" sz="700" dirty="0" smtClean="0"/>
              <a:t>Reiner </a:t>
            </a:r>
            <a:r>
              <a:rPr lang="de-DE" sz="700" dirty="0" err="1" smtClean="0"/>
              <a:t>Lemoine</a:t>
            </a:r>
            <a:r>
              <a:rPr lang="de-DE" sz="700" dirty="0" smtClean="0"/>
              <a:t> Institut</a:t>
            </a:r>
            <a:endParaRPr lang="de-DE" sz="7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de-DE" sz="1800" dirty="0" smtClean="0"/>
              <a:t>Modellierung </a:t>
            </a:r>
            <a:r>
              <a:rPr lang="de-DE" sz="1800" dirty="0"/>
              <a:t>Bestrahlung auf einer geneigten Fläche</a:t>
            </a:r>
          </a:p>
        </p:txBody>
      </p:sp>
      <p:sp>
        <p:nvSpPr>
          <p:cNvPr id="11" name="Rechteck 6">
            <a:extLst>
              <a:ext uri="{FF2B5EF4-FFF2-40B4-BE49-F238E27FC236}">
                <a16:creationId xmlns:a16="http://schemas.microsoft.com/office/drawing/2014/main" id="{D3723263-E40F-4E99-BE39-ED94F8EFDBD0}"/>
              </a:ext>
            </a:extLst>
          </p:cNvPr>
          <p:cNvSpPr/>
          <p:nvPr/>
        </p:nvSpPr>
        <p:spPr>
          <a:xfrm>
            <a:off x="228464" y="1064920"/>
            <a:ext cx="2679700" cy="276999"/>
          </a:xfrm>
          <a:prstGeom prst="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ERA 5 Data</a:t>
            </a:r>
          </a:p>
        </p:txBody>
      </p:sp>
      <p:graphicFrame>
        <p:nvGraphicFramePr>
          <p:cNvPr id="12" name="Tabelle 7">
            <a:extLst>
              <a:ext uri="{FF2B5EF4-FFF2-40B4-BE49-F238E27FC236}">
                <a16:creationId xmlns:a16="http://schemas.microsoft.com/office/drawing/2014/main" id="{A82E730B-370C-4A94-A51A-3106864E1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95575"/>
              </p:ext>
            </p:extLst>
          </p:nvPr>
        </p:nvGraphicFramePr>
        <p:xfrm>
          <a:off x="247514" y="1372284"/>
          <a:ext cx="2660650" cy="769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0325">
                  <a:extLst>
                    <a:ext uri="{9D8B030D-6E8A-4147-A177-3AD203B41FA5}">
                      <a16:colId xmlns:a16="http://schemas.microsoft.com/office/drawing/2014/main" val="2050081014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3051642443"/>
                    </a:ext>
                  </a:extLst>
                </a:gridCol>
              </a:tblGrid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de-DE" sz="800" b="0" i="0" u="none" strike="noStrike" baseline="30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US" sz="800" b="0" i="0" u="none" strike="noStrike" baseline="30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Global horizontal irradiation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9519942"/>
                  </a:ext>
                </a:extLst>
              </a:tr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de-DE" sz="800" b="0" i="0" u="none" strike="noStrike" baseline="300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  <a:endParaRPr lang="en-US" sz="800" b="0" i="0" u="none" strike="noStrike" baseline="300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Direct horizontal irradiation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2852634"/>
                  </a:ext>
                </a:extLst>
              </a:tr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ALB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Albedo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56314330"/>
                  </a:ext>
                </a:extLst>
              </a:tr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Pressure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6287174"/>
                  </a:ext>
                </a:extLst>
              </a:tr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Temperature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0919858"/>
                  </a:ext>
                </a:extLst>
              </a:tr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Wind speed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0297244"/>
                  </a:ext>
                </a:extLst>
              </a:tr>
            </a:tbl>
          </a:graphicData>
        </a:graphic>
      </p:graphicFrame>
      <p:sp>
        <p:nvSpPr>
          <p:cNvPr id="13" name="Rechteck 5">
            <a:extLst>
              <a:ext uri="{FF2B5EF4-FFF2-40B4-BE49-F238E27FC236}">
                <a16:creationId xmlns:a16="http://schemas.microsoft.com/office/drawing/2014/main" id="{12E38F0A-DBC3-4DE7-88D9-AB4B2F727D88}"/>
              </a:ext>
            </a:extLst>
          </p:cNvPr>
          <p:cNvSpPr/>
          <p:nvPr/>
        </p:nvSpPr>
        <p:spPr>
          <a:xfrm>
            <a:off x="228465" y="1359585"/>
            <a:ext cx="2679700" cy="782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Rechteck 8">
            <a:extLst>
              <a:ext uri="{FF2B5EF4-FFF2-40B4-BE49-F238E27FC236}">
                <a16:creationId xmlns:a16="http://schemas.microsoft.com/office/drawing/2014/main" id="{E4DE9E7A-E763-48D1-8D5F-E7498DFC5BC5}"/>
              </a:ext>
            </a:extLst>
          </p:cNvPr>
          <p:cNvSpPr/>
          <p:nvPr/>
        </p:nvSpPr>
        <p:spPr>
          <a:xfrm>
            <a:off x="3159525" y="1080082"/>
            <a:ext cx="2679700" cy="276999"/>
          </a:xfrm>
          <a:prstGeom prst="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Location/Time</a:t>
            </a:r>
          </a:p>
        </p:txBody>
      </p:sp>
      <p:graphicFrame>
        <p:nvGraphicFramePr>
          <p:cNvPr id="15" name="Tabelle 9">
            <a:extLst>
              <a:ext uri="{FF2B5EF4-FFF2-40B4-BE49-F238E27FC236}">
                <a16:creationId xmlns:a16="http://schemas.microsoft.com/office/drawing/2014/main" id="{20BE3CD4-7857-4E29-AED5-453D78C18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40461"/>
              </p:ext>
            </p:extLst>
          </p:nvPr>
        </p:nvGraphicFramePr>
        <p:xfrm>
          <a:off x="3178575" y="1387446"/>
          <a:ext cx="2660650" cy="292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364">
                  <a:extLst>
                    <a:ext uri="{9D8B030D-6E8A-4147-A177-3AD203B41FA5}">
                      <a16:colId xmlns:a16="http://schemas.microsoft.com/office/drawing/2014/main" val="2050081014"/>
                    </a:ext>
                  </a:extLst>
                </a:gridCol>
                <a:gridCol w="1048286">
                  <a:extLst>
                    <a:ext uri="{9D8B030D-6E8A-4147-A177-3AD203B41FA5}">
                      <a16:colId xmlns:a16="http://schemas.microsoft.com/office/drawing/2014/main" val="3051642443"/>
                    </a:ext>
                  </a:extLst>
                </a:gridCol>
              </a:tblGrid>
              <a:tr h="16437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loc [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latitude, longitude, altitude]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Location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9519942"/>
                  </a:ext>
                </a:extLst>
              </a:tr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time [</a:t>
                      </a:r>
                      <a:r>
                        <a:rPr lang="en-US" sz="800" u="none" strike="noStrike" noProof="0" dirty="0">
                          <a:effectLst/>
                        </a:rPr>
                        <a:t>year, month, day, hour</a:t>
                      </a:r>
                      <a:r>
                        <a:rPr lang="en-US" sz="800" u="none" strike="noStrike" dirty="0">
                          <a:effectLst/>
                        </a:rPr>
                        <a:t>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2852634"/>
                  </a:ext>
                </a:extLst>
              </a:tr>
            </a:tbl>
          </a:graphicData>
        </a:graphic>
      </p:graphicFrame>
      <p:sp>
        <p:nvSpPr>
          <p:cNvPr id="16" name="Rechteck 10">
            <a:extLst>
              <a:ext uri="{FF2B5EF4-FFF2-40B4-BE49-F238E27FC236}">
                <a16:creationId xmlns:a16="http://schemas.microsoft.com/office/drawing/2014/main" id="{FCA64B31-EA1F-4666-81F0-9B9D5B76BBDC}"/>
              </a:ext>
            </a:extLst>
          </p:cNvPr>
          <p:cNvSpPr/>
          <p:nvPr/>
        </p:nvSpPr>
        <p:spPr>
          <a:xfrm>
            <a:off x="3159526" y="1374748"/>
            <a:ext cx="2679700" cy="305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32">
                <a:extLst>
                  <a:ext uri="{FF2B5EF4-FFF2-40B4-BE49-F238E27FC236}">
                    <a16:creationId xmlns:a16="http://schemas.microsoft.com/office/drawing/2014/main" id="{D9D4B448-48CA-44BF-883F-F63851C02705}"/>
                  </a:ext>
                </a:extLst>
              </p:cNvPr>
              <p:cNvSpPr txBox="1"/>
              <p:nvPr/>
            </p:nvSpPr>
            <p:spPr>
              <a:xfrm>
                <a:off x="247514" y="2527089"/>
                <a:ext cx="2464037" cy="3354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7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7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sz="7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7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de-DE" sz="7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𝑨𝑶𝑰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7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7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𝑆𝑢𝑛𝑍𝑒𝑛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de-DE" sz="7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7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de-DE" sz="700" b="0" i="1" smtClean="0">
                                      <a:latin typeface="Cambria Math" panose="02040503050406030204" pitchFamily="18" charset="0"/>
                                    </a:rPr>
                                    <m:t>𝑆𝑢𝑟𝑓𝑇𝑖𝑙𝑡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7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7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7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𝑆𝑢𝑟𝑓𝑇𝑖𝑙𝑡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de-DE" sz="7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7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𝑆𝑢𝑛</m:t>
                                  </m:r>
                                  <m:r>
                                    <a:rPr lang="de-DE" sz="700" b="0" i="1" smtClean="0">
                                      <a:latin typeface="Cambria Math" panose="02040503050406030204" pitchFamily="18" charset="0"/>
                                    </a:rPr>
                                    <m:t>𝑍𝑒𝑛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sz="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de-DE" sz="700" i="1">
                              <a:latin typeface="Cambria Math" panose="02040503050406030204" pitchFamily="18" charset="0"/>
                            </a:rPr>
                            <m:t>𝑆𝑢𝑛𝐴𝑧</m:t>
                          </m:r>
                        </m:sup>
                      </m:sSup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sz="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de-DE" sz="700" b="0" i="1" smtClean="0">
                              <a:latin typeface="Cambria Math" panose="02040503050406030204" pitchFamily="18" charset="0"/>
                            </a:rPr>
                            <m:t>𝑆𝑢𝑟𝑓</m:t>
                          </m:r>
                          <m:r>
                            <a:rPr lang="de-DE" sz="700" i="1">
                              <a:latin typeface="Cambria Math" panose="02040503050406030204" pitchFamily="18" charset="0"/>
                            </a:rPr>
                            <m:t>𝐴𝑧</m:t>
                          </m:r>
                        </m:sup>
                      </m:sSup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23" name="Textfeld 32">
                <a:extLst>
                  <a:ext uri="{FF2B5EF4-FFF2-40B4-BE49-F238E27FC236}">
                    <a16:creationId xmlns:a16="http://schemas.microsoft.com/office/drawing/2014/main" id="{D9D4B448-48CA-44BF-883F-F63851C0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4" y="2527089"/>
                <a:ext cx="2464037" cy="335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34">
            <a:extLst>
              <a:ext uri="{FF2B5EF4-FFF2-40B4-BE49-F238E27FC236}">
                <a16:creationId xmlns:a16="http://schemas.microsoft.com/office/drawing/2014/main" id="{0A0DA991-1391-43E7-A668-047A10FAF04E}"/>
              </a:ext>
            </a:extLst>
          </p:cNvPr>
          <p:cNvCxnSpPr>
            <a:cxnSpLocks/>
          </p:cNvCxnSpPr>
          <p:nvPr/>
        </p:nvCxnSpPr>
        <p:spPr>
          <a:xfrm>
            <a:off x="2971131" y="2016052"/>
            <a:ext cx="188394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36">
            <a:extLst>
              <a:ext uri="{FF2B5EF4-FFF2-40B4-BE49-F238E27FC236}">
                <a16:creationId xmlns:a16="http://schemas.microsoft.com/office/drawing/2014/main" id="{D7C8F214-0E90-40AA-A25E-FE58C5F71F32}"/>
              </a:ext>
            </a:extLst>
          </p:cNvPr>
          <p:cNvCxnSpPr/>
          <p:nvPr/>
        </p:nvCxnSpPr>
        <p:spPr>
          <a:xfrm>
            <a:off x="4470800" y="1709407"/>
            <a:ext cx="0" cy="14400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38">
            <a:extLst>
              <a:ext uri="{FF2B5EF4-FFF2-40B4-BE49-F238E27FC236}">
                <a16:creationId xmlns:a16="http://schemas.microsoft.com/office/drawing/2014/main" id="{F77ABB6E-5C91-43CB-A294-B15B1C6ACC81}"/>
              </a:ext>
            </a:extLst>
          </p:cNvPr>
          <p:cNvCxnSpPr/>
          <p:nvPr/>
        </p:nvCxnSpPr>
        <p:spPr>
          <a:xfrm>
            <a:off x="4842556" y="2369841"/>
            <a:ext cx="0" cy="14400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43">
            <a:extLst>
              <a:ext uri="{FF2B5EF4-FFF2-40B4-BE49-F238E27FC236}">
                <a16:creationId xmlns:a16="http://schemas.microsoft.com/office/drawing/2014/main" id="{BEB56088-DCB3-4F13-95D1-17DBE3CB9AAD}"/>
              </a:ext>
            </a:extLst>
          </p:cNvPr>
          <p:cNvCxnSpPr/>
          <p:nvPr/>
        </p:nvCxnSpPr>
        <p:spPr>
          <a:xfrm>
            <a:off x="7172418" y="1692610"/>
            <a:ext cx="0" cy="14400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44">
                <a:extLst>
                  <a:ext uri="{FF2B5EF4-FFF2-40B4-BE49-F238E27FC236}">
                    <a16:creationId xmlns:a16="http://schemas.microsoft.com/office/drawing/2014/main" id="{3FD939A2-AEFE-4B92-8C44-464B25623891}"/>
                  </a:ext>
                </a:extLst>
              </p:cNvPr>
              <p:cNvSpPr txBox="1"/>
              <p:nvPr/>
            </p:nvSpPr>
            <p:spPr>
              <a:xfrm>
                <a:off x="5142673" y="2904900"/>
                <a:ext cx="1059174" cy="236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7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a:rPr lang="de-DE" sz="7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𝑫𝑵</m:t>
                          </m:r>
                        </m:sup>
                      </m:sSup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7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7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de-DE" sz="7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𝐷𝐻</m:t>
                          </m:r>
                        </m:sup>
                      </m:sSup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7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e-DE" sz="7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de-DE" sz="7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7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7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𝐴𝑂𝐼</m:t>
                              </m:r>
                            </m:sup>
                          </m:sSup>
                          <m:r>
                            <a:rPr lang="de-DE" sz="7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7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e-DE" sz="7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de-DE" sz="7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𝑆𝑢𝑛𝑍𝑒𝑛</m:t>
                              </m:r>
                            </m:sup>
                          </m:sSup>
                          <m:r>
                            <a:rPr lang="de-DE" sz="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32" name="Textfeld 44">
                <a:extLst>
                  <a:ext uri="{FF2B5EF4-FFF2-40B4-BE49-F238E27FC236}">
                    <a16:creationId xmlns:a16="http://schemas.microsoft.com/office/drawing/2014/main" id="{3FD939A2-AEFE-4B92-8C44-464B25623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673" y="2904900"/>
                <a:ext cx="1059174" cy="236027"/>
              </a:xfrm>
              <a:prstGeom prst="rect">
                <a:avLst/>
              </a:prstGeom>
              <a:blipFill>
                <a:blip r:embed="rId3"/>
                <a:stretch>
                  <a:fillRect t="-2632" r="-1156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45">
                <a:extLst>
                  <a:ext uri="{FF2B5EF4-FFF2-40B4-BE49-F238E27FC236}">
                    <a16:creationId xmlns:a16="http://schemas.microsoft.com/office/drawing/2014/main" id="{E3C3769A-50CA-45E9-AFF9-1D3256C77979}"/>
                  </a:ext>
                </a:extLst>
              </p:cNvPr>
              <p:cNvSpPr txBox="1"/>
              <p:nvPr/>
            </p:nvSpPr>
            <p:spPr>
              <a:xfrm>
                <a:off x="298956" y="3596799"/>
                <a:ext cx="2516258" cy="111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70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7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de-DE" sz="7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𝐷𝑖𝑓𝐻</m:t>
                        </m:r>
                      </m:sup>
                    </m:sSup>
                    <m:r>
                      <a:rPr lang="de-DE" sz="7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de-DE" sz="7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de-DE" sz="7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de-DE" sz="7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𝐷𝐻</m:t>
                        </m:r>
                      </m:sup>
                    </m:sSup>
                  </m:oMath>
                </a14:m>
                <a:r>
                  <a:rPr lang="en-US" sz="700" dirty="0"/>
                  <a:t> </a:t>
                </a:r>
                <a:r>
                  <a:rPr lang="en-US" sz="700" dirty="0">
                    <a:sym typeface="Wingdings" panose="05000000000000000000" pitchFamily="2" charset="2"/>
                  </a:rPr>
                  <a:t> Diffuse Horizontal Irradiation</a:t>
                </a:r>
                <a:endParaRPr lang="en-US" sz="700" dirty="0"/>
              </a:p>
            </p:txBody>
          </p:sp>
        </mc:Choice>
        <mc:Fallback xmlns="">
          <p:sp>
            <p:nvSpPr>
              <p:cNvPr id="33" name="Textfeld 45">
                <a:extLst>
                  <a:ext uri="{FF2B5EF4-FFF2-40B4-BE49-F238E27FC236}">
                    <a16:creationId xmlns:a16="http://schemas.microsoft.com/office/drawing/2014/main" id="{E3C3769A-50CA-45E9-AFF9-1D3256C77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56" y="3596799"/>
                <a:ext cx="2516258" cy="111249"/>
              </a:xfrm>
              <a:prstGeom prst="rect">
                <a:avLst/>
              </a:prstGeom>
              <a:blipFill>
                <a:blip r:embed="rId4"/>
                <a:stretch>
                  <a:fillRect l="-1211" t="-27778" b="-6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54">
                <a:extLst>
                  <a:ext uri="{FF2B5EF4-FFF2-40B4-BE49-F238E27FC236}">
                    <a16:creationId xmlns:a16="http://schemas.microsoft.com/office/drawing/2014/main" id="{526EE2ED-8103-47E5-AB20-F81C1C50B739}"/>
                  </a:ext>
                </a:extLst>
              </p:cNvPr>
              <p:cNvSpPr txBox="1"/>
              <p:nvPr/>
            </p:nvSpPr>
            <p:spPr>
              <a:xfrm>
                <a:off x="6488394" y="2964133"/>
                <a:ext cx="1019056" cy="1119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7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a:rPr lang="de-DE" sz="7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𝑫𝒊𝒇𝒇</m:t>
                          </m:r>
                        </m:sup>
                      </m:sSup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7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de-DE" sz="700" b="0" i="1">
                              <a:latin typeface="Cambria Math" panose="02040503050406030204" pitchFamily="18" charset="0"/>
                            </a:rPr>
                            <m:t>𝐷𝐺𝑟𝑜𝑢𝑛𝑑</m:t>
                          </m:r>
                        </m:sup>
                      </m:sSup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7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de-DE" sz="700" b="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700" b="0" i="1" smtClean="0">
                              <a:latin typeface="Cambria Math" panose="02040503050406030204" pitchFamily="18" charset="0"/>
                            </a:rPr>
                            <m:t>𝑆𝑘𝑦</m:t>
                          </m:r>
                        </m:sup>
                      </m:sSup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35" name="Textfeld 54">
                <a:extLst>
                  <a:ext uri="{FF2B5EF4-FFF2-40B4-BE49-F238E27FC236}">
                    <a16:creationId xmlns:a16="http://schemas.microsoft.com/office/drawing/2014/main" id="{526EE2ED-8103-47E5-AB20-F81C1C50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394" y="2964133"/>
                <a:ext cx="1019056" cy="111954"/>
              </a:xfrm>
              <a:prstGeom prst="rect">
                <a:avLst/>
              </a:prstGeom>
              <a:blipFill>
                <a:blip r:embed="rId5"/>
                <a:stretch>
                  <a:fillRect t="-5263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 55">
            <a:extLst>
              <a:ext uri="{FF2B5EF4-FFF2-40B4-BE49-F238E27FC236}">
                <a16:creationId xmlns:a16="http://schemas.microsoft.com/office/drawing/2014/main" id="{069C1D13-5953-4BA8-A324-852CA992F951}"/>
              </a:ext>
            </a:extLst>
          </p:cNvPr>
          <p:cNvSpPr/>
          <p:nvPr/>
        </p:nvSpPr>
        <p:spPr>
          <a:xfrm>
            <a:off x="209824" y="3407214"/>
            <a:ext cx="3579812" cy="550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62">
                <a:extLst>
                  <a:ext uri="{FF2B5EF4-FFF2-40B4-BE49-F238E27FC236}">
                    <a16:creationId xmlns:a16="http://schemas.microsoft.com/office/drawing/2014/main" id="{614D740C-FF2D-4232-B012-7FBAD5C6D74A}"/>
                  </a:ext>
                </a:extLst>
              </p:cNvPr>
              <p:cNvSpPr txBox="1"/>
              <p:nvPr/>
            </p:nvSpPr>
            <p:spPr>
              <a:xfrm>
                <a:off x="2078664" y="4502035"/>
                <a:ext cx="2747699" cy="223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7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7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700" b="0" i="1" smtClean="0">
                              <a:latin typeface="Cambria Math" panose="02040503050406030204" pitchFamily="18" charset="0"/>
                            </a:rPr>
                            <m:t>/101325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7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e-DE" sz="7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de-DE" sz="7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𝑆𝑢𝑛𝑍𝑒𝑛</m:t>
                              </m:r>
                            </m:sup>
                          </m:sSup>
                          <m:r>
                            <a:rPr lang="de-DE" sz="7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0.5(93.885−</m:t>
                              </m:r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𝑆𝑢𝑛𝑍𝑒𝑛</m:t>
                                  </m:r>
                                </m:sup>
                              </m:sSup>
                              <m: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  <m:t>−1.253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42" name="Textfeld 62">
                <a:extLst>
                  <a:ext uri="{FF2B5EF4-FFF2-40B4-BE49-F238E27FC236}">
                    <a16:creationId xmlns:a16="http://schemas.microsoft.com/office/drawing/2014/main" id="{614D740C-FF2D-4232-B012-7FBAD5C6D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664" y="4502035"/>
                <a:ext cx="2747699" cy="223716"/>
              </a:xfrm>
              <a:prstGeom prst="rect">
                <a:avLst/>
              </a:prstGeom>
              <a:blipFill>
                <a:blip r:embed="rId6"/>
                <a:stretch>
                  <a:fillRect t="-8333" b="-19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76">
                <a:extLst>
                  <a:ext uri="{FF2B5EF4-FFF2-40B4-BE49-F238E27FC236}">
                    <a16:creationId xmlns:a16="http://schemas.microsoft.com/office/drawing/2014/main" id="{79F9DC0D-6389-4431-B6EF-7FA8A330FB94}"/>
                  </a:ext>
                </a:extLst>
              </p:cNvPr>
              <p:cNvSpPr txBox="1"/>
              <p:nvPr/>
            </p:nvSpPr>
            <p:spPr>
              <a:xfrm>
                <a:off x="7931800" y="2972712"/>
                <a:ext cx="827211" cy="111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7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a:rPr lang="de-DE" sz="7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𝒕𝒐𝒕</m:t>
                          </m:r>
                        </m:sup>
                      </m:sSup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7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de-DE" sz="700" b="0" i="1" smtClean="0">
                              <a:latin typeface="Cambria Math" panose="02040503050406030204" pitchFamily="18" charset="0"/>
                            </a:rPr>
                            <m:t>𝐷𝑁</m:t>
                          </m:r>
                        </m:sup>
                      </m:sSup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7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de-DE" sz="700" b="0" i="1" smtClean="0">
                              <a:latin typeface="Cambria Math" panose="02040503050406030204" pitchFamily="18" charset="0"/>
                            </a:rPr>
                            <m:t>𝐷𝑖𝑓𝑓</m:t>
                          </m:r>
                        </m:sup>
                      </m:sSup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48" name="Textfeld 76">
                <a:extLst>
                  <a:ext uri="{FF2B5EF4-FFF2-40B4-BE49-F238E27FC236}">
                    <a16:creationId xmlns:a16="http://schemas.microsoft.com/office/drawing/2014/main" id="{79F9DC0D-6389-4431-B6EF-7FA8A330F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800" y="2972712"/>
                <a:ext cx="827211" cy="111249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 77">
            <a:extLst>
              <a:ext uri="{FF2B5EF4-FFF2-40B4-BE49-F238E27FC236}">
                <a16:creationId xmlns:a16="http://schemas.microsoft.com/office/drawing/2014/main" id="{EE0D27F0-58D8-46C3-B168-3FE961D8E17D}"/>
              </a:ext>
            </a:extLst>
          </p:cNvPr>
          <p:cNvSpPr/>
          <p:nvPr/>
        </p:nvSpPr>
        <p:spPr>
          <a:xfrm>
            <a:off x="5930763" y="1077984"/>
            <a:ext cx="2679700" cy="276999"/>
          </a:xfrm>
          <a:prstGeom prst="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Technology Specification</a:t>
            </a:r>
          </a:p>
        </p:txBody>
      </p:sp>
      <p:graphicFrame>
        <p:nvGraphicFramePr>
          <p:cNvPr id="50" name="Tabelle 78">
            <a:extLst>
              <a:ext uri="{FF2B5EF4-FFF2-40B4-BE49-F238E27FC236}">
                <a16:creationId xmlns:a16="http://schemas.microsoft.com/office/drawing/2014/main" id="{C2064B43-D48E-4068-ABB4-ABB3311D5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74138"/>
              </p:ext>
            </p:extLst>
          </p:nvPr>
        </p:nvGraphicFramePr>
        <p:xfrm>
          <a:off x="5949813" y="1385348"/>
          <a:ext cx="2660650" cy="292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364">
                  <a:extLst>
                    <a:ext uri="{9D8B030D-6E8A-4147-A177-3AD203B41FA5}">
                      <a16:colId xmlns:a16="http://schemas.microsoft.com/office/drawing/2014/main" val="2050081014"/>
                    </a:ext>
                  </a:extLst>
                </a:gridCol>
                <a:gridCol w="1048286">
                  <a:extLst>
                    <a:ext uri="{9D8B030D-6E8A-4147-A177-3AD203B41FA5}">
                      <a16:colId xmlns:a16="http://schemas.microsoft.com/office/drawing/2014/main" val="3051642443"/>
                    </a:ext>
                  </a:extLst>
                </a:gridCol>
              </a:tblGrid>
              <a:tr h="16437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surf [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tilt, azimuth]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Surface orientation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9519942"/>
                  </a:ext>
                </a:extLst>
              </a:tr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par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Module parameter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2852634"/>
                  </a:ext>
                </a:extLst>
              </a:tr>
            </a:tbl>
          </a:graphicData>
        </a:graphic>
      </p:graphicFrame>
      <p:sp>
        <p:nvSpPr>
          <p:cNvPr id="51" name="Rechteck 79">
            <a:extLst>
              <a:ext uri="{FF2B5EF4-FFF2-40B4-BE49-F238E27FC236}">
                <a16:creationId xmlns:a16="http://schemas.microsoft.com/office/drawing/2014/main" id="{5DE8D536-9DCD-4D88-B8E7-32D0D14E6EE0}"/>
              </a:ext>
            </a:extLst>
          </p:cNvPr>
          <p:cNvSpPr/>
          <p:nvPr/>
        </p:nvSpPr>
        <p:spPr>
          <a:xfrm>
            <a:off x="5930764" y="1372650"/>
            <a:ext cx="2679700" cy="305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52" name="Gerade Verbindung mit Pfeil 80">
            <a:extLst>
              <a:ext uri="{FF2B5EF4-FFF2-40B4-BE49-F238E27FC236}">
                <a16:creationId xmlns:a16="http://schemas.microsoft.com/office/drawing/2014/main" id="{2B043382-1B1E-4B6D-9EBE-D0E2A03C8A06}"/>
              </a:ext>
            </a:extLst>
          </p:cNvPr>
          <p:cNvCxnSpPr/>
          <p:nvPr/>
        </p:nvCxnSpPr>
        <p:spPr>
          <a:xfrm>
            <a:off x="5650831" y="2154604"/>
            <a:ext cx="188394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hteck 126">
            <a:extLst>
              <a:ext uri="{FF2B5EF4-FFF2-40B4-BE49-F238E27FC236}">
                <a16:creationId xmlns:a16="http://schemas.microsoft.com/office/drawing/2014/main" id="{EBF68FE6-71AC-4F93-9768-0B000B8DF428}"/>
              </a:ext>
            </a:extLst>
          </p:cNvPr>
          <p:cNvSpPr/>
          <p:nvPr/>
        </p:nvSpPr>
        <p:spPr>
          <a:xfrm>
            <a:off x="2795744" y="4701243"/>
            <a:ext cx="2365522" cy="58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600" dirty="0"/>
          </a:p>
        </p:txBody>
      </p:sp>
      <p:sp>
        <p:nvSpPr>
          <p:cNvPr id="77" name="Rechteck 132">
            <a:extLst>
              <a:ext uri="{FF2B5EF4-FFF2-40B4-BE49-F238E27FC236}">
                <a16:creationId xmlns:a16="http://schemas.microsoft.com/office/drawing/2014/main" id="{49CD9351-ACCE-4EEC-AC97-B50015168601}"/>
              </a:ext>
            </a:extLst>
          </p:cNvPr>
          <p:cNvSpPr/>
          <p:nvPr/>
        </p:nvSpPr>
        <p:spPr>
          <a:xfrm>
            <a:off x="5099066" y="5042791"/>
            <a:ext cx="3416284" cy="195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600" dirty="0"/>
          </a:p>
        </p:txBody>
      </p:sp>
      <p:sp>
        <p:nvSpPr>
          <p:cNvPr id="78" name="Rechteck 133">
            <a:extLst>
              <a:ext uri="{FF2B5EF4-FFF2-40B4-BE49-F238E27FC236}">
                <a16:creationId xmlns:a16="http://schemas.microsoft.com/office/drawing/2014/main" id="{FE02723F-6728-4067-9BE5-22A5DD19FAB8}"/>
              </a:ext>
            </a:extLst>
          </p:cNvPr>
          <p:cNvSpPr/>
          <p:nvPr/>
        </p:nvSpPr>
        <p:spPr>
          <a:xfrm>
            <a:off x="5102643" y="3848957"/>
            <a:ext cx="3412708" cy="1386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600" dirty="0"/>
          </a:p>
        </p:txBody>
      </p:sp>
      <p:sp>
        <p:nvSpPr>
          <p:cNvPr id="83" name="Rechteck 139">
            <a:extLst>
              <a:ext uri="{FF2B5EF4-FFF2-40B4-BE49-F238E27FC236}">
                <a16:creationId xmlns:a16="http://schemas.microsoft.com/office/drawing/2014/main" id="{739BA7B3-65A3-4C2B-A843-8137ECA4A1ED}"/>
              </a:ext>
            </a:extLst>
          </p:cNvPr>
          <p:cNvSpPr/>
          <p:nvPr/>
        </p:nvSpPr>
        <p:spPr>
          <a:xfrm>
            <a:off x="206385" y="4539413"/>
            <a:ext cx="4951997" cy="1207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600" dirty="0"/>
          </a:p>
        </p:txBody>
      </p:sp>
      <p:sp>
        <p:nvSpPr>
          <p:cNvPr id="88" name="AutoShape 3">
            <a:extLst>
              <a:ext uri="{FF2B5EF4-FFF2-40B4-BE49-F238E27FC236}">
                <a16:creationId xmlns:a16="http://schemas.microsoft.com/office/drawing/2014/main" id="{BA1CA6BB-AC0D-4B2E-BA26-268A7CAC30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511625" y="-24544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grpSp>
        <p:nvGrpSpPr>
          <p:cNvPr id="94" name="Group 93"/>
          <p:cNvGrpSpPr/>
          <p:nvPr/>
        </p:nvGrpSpPr>
        <p:grpSpPr>
          <a:xfrm>
            <a:off x="3220010" y="1075041"/>
            <a:ext cx="506388" cy="320104"/>
            <a:chOff x="181664" y="1358984"/>
            <a:chExt cx="875412" cy="968346"/>
          </a:xfrm>
        </p:grpSpPr>
        <p:pic>
          <p:nvPicPr>
            <p:cNvPr id="95" name="Picture 2">
              <a:extLst>
                <a:ext uri="{FF2B5EF4-FFF2-40B4-BE49-F238E27FC236}">
                  <a16:creationId xmlns:a16="http://schemas.microsoft.com/office/drawing/2014/main" id="{F9F16F8D-1D7B-404F-8A2F-F043F29B7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64" y="1358984"/>
              <a:ext cx="816364" cy="968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Textfeld 8">
              <a:extLst>
                <a:ext uri="{FF2B5EF4-FFF2-40B4-BE49-F238E27FC236}">
                  <a16:creationId xmlns:a16="http://schemas.microsoft.com/office/drawing/2014/main" id="{137E8742-4CB0-44B5-8A21-18992E529405}"/>
                </a:ext>
              </a:extLst>
            </p:cNvPr>
            <p:cNvSpPr txBox="1"/>
            <p:nvPr/>
          </p:nvSpPr>
          <p:spPr>
            <a:xfrm>
              <a:off x="282424" y="1707502"/>
              <a:ext cx="774652" cy="2616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 err="1" smtClean="0">
                  <a:solidFill>
                    <a:srgbClr val="FFFFFF"/>
                  </a:solidFill>
                  <a:latin typeface="Arial" charset="0"/>
                </a:rPr>
                <a:t>MaStR</a:t>
              </a:r>
              <a:endParaRPr lang="en-US" sz="5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950741" y="1075041"/>
            <a:ext cx="506388" cy="320104"/>
            <a:chOff x="181664" y="1358984"/>
            <a:chExt cx="875412" cy="968346"/>
          </a:xfrm>
        </p:grpSpPr>
        <p:pic>
          <p:nvPicPr>
            <p:cNvPr id="98" name="Picture 2">
              <a:extLst>
                <a:ext uri="{FF2B5EF4-FFF2-40B4-BE49-F238E27FC236}">
                  <a16:creationId xmlns:a16="http://schemas.microsoft.com/office/drawing/2014/main" id="{F9F16F8D-1D7B-404F-8A2F-F043F29B7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64" y="1358984"/>
              <a:ext cx="816364" cy="968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feld 8">
              <a:extLst>
                <a:ext uri="{FF2B5EF4-FFF2-40B4-BE49-F238E27FC236}">
                  <a16:creationId xmlns:a16="http://schemas.microsoft.com/office/drawing/2014/main" id="{137E8742-4CB0-44B5-8A21-18992E529405}"/>
                </a:ext>
              </a:extLst>
            </p:cNvPr>
            <p:cNvSpPr txBox="1"/>
            <p:nvPr/>
          </p:nvSpPr>
          <p:spPr>
            <a:xfrm>
              <a:off x="282424" y="1707502"/>
              <a:ext cx="774652" cy="2616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rmAutofit fontScale="25000" lnSpcReduction="20000"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400" dirty="0" err="1" smtClean="0">
                  <a:solidFill>
                    <a:srgbClr val="FFFFFF"/>
                  </a:solidFill>
                  <a:latin typeface="Arial" charset="0"/>
                </a:rPr>
                <a:t>MaStR</a:t>
              </a:r>
              <a:endParaRPr lang="en-US" sz="4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67684" y="1075041"/>
            <a:ext cx="506388" cy="320104"/>
            <a:chOff x="181664" y="1358984"/>
            <a:chExt cx="875412" cy="968346"/>
          </a:xfrm>
        </p:grpSpPr>
        <p:pic>
          <p:nvPicPr>
            <p:cNvPr id="104" name="Picture 2">
              <a:extLst>
                <a:ext uri="{FF2B5EF4-FFF2-40B4-BE49-F238E27FC236}">
                  <a16:creationId xmlns:a16="http://schemas.microsoft.com/office/drawing/2014/main" id="{F9F16F8D-1D7B-404F-8A2F-F043F29B7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64" y="1358984"/>
              <a:ext cx="816364" cy="968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" name="Textfeld 8">
              <a:extLst>
                <a:ext uri="{FF2B5EF4-FFF2-40B4-BE49-F238E27FC236}">
                  <a16:creationId xmlns:a16="http://schemas.microsoft.com/office/drawing/2014/main" id="{137E8742-4CB0-44B5-8A21-18992E529405}"/>
                </a:ext>
              </a:extLst>
            </p:cNvPr>
            <p:cNvSpPr txBox="1"/>
            <p:nvPr/>
          </p:nvSpPr>
          <p:spPr>
            <a:xfrm>
              <a:off x="282424" y="1707502"/>
              <a:ext cx="774652" cy="2616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 smtClean="0">
                  <a:solidFill>
                    <a:srgbClr val="FFFFFF"/>
                  </a:solidFill>
                  <a:latin typeface="Arial" charset="0"/>
                </a:rPr>
                <a:t>ERA5</a:t>
              </a:r>
              <a:endParaRPr lang="en-US" sz="4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cxnSp>
        <p:nvCxnSpPr>
          <p:cNvPr id="106" name="Gerade Verbindung mit Pfeil 34">
            <a:extLst>
              <a:ext uri="{FF2B5EF4-FFF2-40B4-BE49-F238E27FC236}">
                <a16:creationId xmlns:a16="http://schemas.microsoft.com/office/drawing/2014/main" id="{0A0DA991-1391-43E7-A668-047A10FAF04E}"/>
              </a:ext>
            </a:extLst>
          </p:cNvPr>
          <p:cNvCxnSpPr>
            <a:cxnSpLocks/>
          </p:cNvCxnSpPr>
          <p:nvPr/>
        </p:nvCxnSpPr>
        <p:spPr>
          <a:xfrm>
            <a:off x="2931906" y="1958397"/>
            <a:ext cx="188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3023787" y="1875128"/>
            <a:ext cx="1820399" cy="824006"/>
            <a:chOff x="2985212" y="1881631"/>
            <a:chExt cx="1820399" cy="824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27">
                  <a:extLst>
                    <a:ext uri="{FF2B5EF4-FFF2-40B4-BE49-F238E27FC236}">
                      <a16:creationId xmlns:a16="http://schemas.microsoft.com/office/drawing/2014/main" id="{1A1E5F26-5217-4DA7-A232-20DA02E88B63}"/>
                    </a:ext>
                  </a:extLst>
                </p:cNvPr>
                <p:cNvSpPr txBox="1"/>
                <p:nvPr/>
              </p:nvSpPr>
              <p:spPr>
                <a:xfrm>
                  <a:off x="3099952" y="2115393"/>
                  <a:ext cx="1401898" cy="2173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de-DE" sz="700" b="0" i="1" smtClean="0">
                                    <a:latin typeface="Cambria Math" panose="02040503050406030204" pitchFamily="18" charset="0"/>
                                  </a:rPr>
                                  <m:t>𝑆𝑢𝑛𝐴𝑧</m:t>
                                </m:r>
                              </m:sup>
                            </m:sSup>
                            <m: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de-DE" sz="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de-DE" sz="700" i="1">
                                    <a:latin typeface="Cambria Math" panose="02040503050406030204" pitchFamily="18" charset="0"/>
                                  </a:rPr>
                                  <m:t>𝑆𝑢𝑛</m:t>
                                </m:r>
                                <m:r>
                                  <a:rPr lang="de-DE" sz="700" b="0" i="1" smtClean="0">
                                    <a:latin typeface="Cambria Math" panose="02040503050406030204" pitchFamily="18" charset="0"/>
                                  </a:rPr>
                                  <m:t>𝐸𝑙</m:t>
                                </m:r>
                              </m:sup>
                            </m:sSup>
                            <m: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de-DE" sz="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de-DE" sz="700" b="0" i="1" smtClean="0">
                                    <a:latin typeface="Cambria Math" panose="02040503050406030204" pitchFamily="18" charset="0"/>
                                  </a:rPr>
                                  <m:t>𝐴𝑆𝑢𝑛𝐸𝑙</m:t>
                                </m:r>
                              </m:sup>
                            </m:sSup>
                          </m:e>
                        </m:d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𝑙𝑜𝑐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19" name="Textfeld 27">
                  <a:extLst>
                    <a:ext uri="{FF2B5EF4-FFF2-40B4-BE49-F238E27FC236}">
                      <a16:creationId xmlns:a16="http://schemas.microsoft.com/office/drawing/2014/main" id="{1A1E5F26-5217-4DA7-A232-20DA02E88B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952" y="2115393"/>
                  <a:ext cx="1401898" cy="217367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29">
                  <a:extLst>
                    <a:ext uri="{FF2B5EF4-FFF2-40B4-BE49-F238E27FC236}">
                      <a16:creationId xmlns:a16="http://schemas.microsoft.com/office/drawing/2014/main" id="{D22EB680-24F2-4F02-A126-B9949AE27639}"/>
                    </a:ext>
                  </a:extLst>
                </p:cNvPr>
                <p:cNvSpPr txBox="1"/>
                <p:nvPr/>
              </p:nvSpPr>
              <p:spPr>
                <a:xfrm>
                  <a:off x="3093483" y="2340274"/>
                  <a:ext cx="1333500" cy="2019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  <m:t>𝑆𝑢𝑛𝑍𝑒𝑛</m:t>
                            </m:r>
                          </m:sup>
                        </m:sSup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=90−</m:t>
                        </m:r>
                        <m:sSup>
                          <m:sSupPr>
                            <m:ctrlPr>
                              <a:rPr lang="de-DE" sz="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de-DE" sz="700" i="1">
                                <a:latin typeface="Cambria Math" panose="02040503050406030204" pitchFamily="18" charset="0"/>
                              </a:rPr>
                              <m:t>𝑆𝑢𝑛𝐸𝑙</m:t>
                            </m:r>
                          </m:sup>
                        </m:sSup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20" name="Textfeld 29">
                  <a:extLst>
                    <a:ext uri="{FF2B5EF4-FFF2-40B4-BE49-F238E27FC236}">
                      <a16:creationId xmlns:a16="http://schemas.microsoft.com/office/drawing/2014/main" id="{D22EB680-24F2-4F02-A126-B9949AE27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483" y="2340274"/>
                  <a:ext cx="1333500" cy="20197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30">
                  <a:extLst>
                    <a:ext uri="{FF2B5EF4-FFF2-40B4-BE49-F238E27FC236}">
                      <a16:creationId xmlns:a16="http://schemas.microsoft.com/office/drawing/2014/main" id="{A3250F16-89DC-4BBF-8780-71D2F9D1515C}"/>
                    </a:ext>
                  </a:extLst>
                </p:cNvPr>
                <p:cNvSpPr txBox="1"/>
                <p:nvPr/>
              </p:nvSpPr>
              <p:spPr>
                <a:xfrm>
                  <a:off x="2985212" y="2503659"/>
                  <a:ext cx="1619250" cy="2019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de-DE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  <m:t>𝑆𝑢𝑛𝑍𝑒𝑛</m:t>
                            </m:r>
                          </m:sup>
                        </m:sSup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=90−</m:t>
                        </m:r>
                        <m:sSup>
                          <m:sSupPr>
                            <m:ctrlPr>
                              <a:rPr lang="de-DE" sz="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de-DE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sz="700" i="1">
                                <a:latin typeface="Cambria Math" panose="02040503050406030204" pitchFamily="18" charset="0"/>
                              </a:rPr>
                              <m:t>𝑆𝑢𝑛𝐸𝑙</m:t>
                            </m:r>
                          </m:sup>
                        </m:sSup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21" name="Textfeld 30">
                  <a:extLst>
                    <a:ext uri="{FF2B5EF4-FFF2-40B4-BE49-F238E27FC236}">
                      <a16:creationId xmlns:a16="http://schemas.microsoft.com/office/drawing/2014/main" id="{A3250F16-89DC-4BBF-8780-71D2F9D151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5212" y="2503659"/>
                  <a:ext cx="1619250" cy="20197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7" name="Gruppierung 19"/>
            <p:cNvGrpSpPr/>
            <p:nvPr/>
          </p:nvGrpSpPr>
          <p:grpSpPr>
            <a:xfrm>
              <a:off x="3161636" y="1881631"/>
              <a:ext cx="1643975" cy="787278"/>
              <a:chOff x="5900118" y="2391791"/>
              <a:chExt cx="1643975" cy="855783"/>
            </a:xfrm>
          </p:grpSpPr>
          <p:sp>
            <p:nvSpPr>
              <p:cNvPr id="108" name="Abgerundetes Rechteck 20"/>
              <p:cNvSpPr/>
              <p:nvPr/>
            </p:nvSpPr>
            <p:spPr>
              <a:xfrm>
                <a:off x="5900119" y="2391791"/>
                <a:ext cx="1643974" cy="855783"/>
              </a:xfrm>
              <a:prstGeom prst="roundRect">
                <a:avLst>
                  <a:gd name="adj" fmla="val 7508"/>
                </a:avLst>
              </a:prstGeom>
              <a:noFill/>
              <a:ln>
                <a:solidFill>
                  <a:srgbClr val="1C2D5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9" name="Abgerundetes Rechteck 21"/>
              <p:cNvSpPr/>
              <p:nvPr/>
            </p:nvSpPr>
            <p:spPr>
              <a:xfrm>
                <a:off x="5900118" y="2391792"/>
                <a:ext cx="1643974" cy="186954"/>
              </a:xfrm>
              <a:prstGeom prst="roundRect">
                <a:avLst>
                  <a:gd name="adj" fmla="val 24725"/>
                </a:avLst>
              </a:prstGeom>
              <a:solidFill>
                <a:srgbClr val="1C2D51"/>
              </a:solidFill>
              <a:ln>
                <a:solidFill>
                  <a:srgbClr val="1C2D5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 err="1">
                    <a:latin typeface="Roboto Light" charset="0"/>
                    <a:ea typeface="Roboto Light" charset="0"/>
                    <a:cs typeface="Roboto Light" charset="0"/>
                  </a:rPr>
                  <a:t>pvl_spa</a:t>
                </a:r>
                <a:r>
                  <a:rPr lang="en-GB" sz="600" dirty="0">
                    <a:latin typeface="Roboto Light" charset="0"/>
                    <a:ea typeface="Roboto Light" charset="0"/>
                    <a:cs typeface="Roboto Light" charset="0"/>
                  </a:rPr>
                  <a:t>   (</a:t>
                </a:r>
                <a:r>
                  <a:rPr lang="en-GB" sz="600" dirty="0" err="1">
                    <a:latin typeface="Roboto Light" charset="0"/>
                    <a:ea typeface="Roboto Light" charset="0"/>
                    <a:cs typeface="Roboto Light" charset="0"/>
                  </a:rPr>
                  <a:t>Reda</a:t>
                </a:r>
                <a:r>
                  <a:rPr lang="en-GB" sz="600" dirty="0">
                    <a:latin typeface="Roboto Light" charset="0"/>
                    <a:ea typeface="Roboto Light" charset="0"/>
                    <a:cs typeface="Roboto Light" charset="0"/>
                  </a:rPr>
                  <a:t> and Andreas 2004)</a:t>
                </a:r>
              </a:p>
            </p:txBody>
          </p:sp>
        </p:grpSp>
      </p:grpSp>
      <p:grpSp>
        <p:nvGrpSpPr>
          <p:cNvPr id="116" name="Group 115"/>
          <p:cNvGrpSpPr/>
          <p:nvPr/>
        </p:nvGrpSpPr>
        <p:grpSpPr>
          <a:xfrm>
            <a:off x="5839226" y="1871499"/>
            <a:ext cx="2317750" cy="598446"/>
            <a:chOff x="5851308" y="1873842"/>
            <a:chExt cx="2317750" cy="598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41">
                  <a:extLst>
                    <a:ext uri="{FF2B5EF4-FFF2-40B4-BE49-F238E27FC236}">
                      <a16:creationId xmlns:a16="http://schemas.microsoft.com/office/drawing/2014/main" id="{0501ABD8-C358-4540-854E-F1158704A687}"/>
                    </a:ext>
                  </a:extLst>
                </p:cNvPr>
                <p:cNvSpPr txBox="1"/>
                <p:nvPr/>
              </p:nvSpPr>
              <p:spPr>
                <a:xfrm>
                  <a:off x="5851308" y="2122320"/>
                  <a:ext cx="2317750" cy="2328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de-DE" sz="700" b="0" i="1" smtClean="0">
                                    <a:latin typeface="Cambria Math" panose="02040503050406030204" pitchFamily="18" charset="0"/>
                                  </a:rPr>
                                  <m:t>𝑇𝑟𝑎𝑐𝑘</m:t>
                                </m:r>
                              </m:sup>
                            </m:sSup>
                            <m: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de-DE" sz="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de-DE" sz="7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7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p>
                                    <m:r>
                                      <a:rPr lang="de-DE" sz="7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𝑨𝑶𝑰</m:t>
                                    </m:r>
                                  </m:sup>
                                </m:sSup>
                                <m:r>
                                  <a:rPr lang="de-DE" sz="7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de-DE" sz="70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de-DE" sz="700" b="0" i="1" smtClean="0">
                                    <a:latin typeface="Cambria Math" panose="02040503050406030204" pitchFamily="18" charset="0"/>
                                  </a:rPr>
                                  <m:t>𝑢𝑟𝑓𝑇𝑖𝑙𝑡</m:t>
                                </m:r>
                              </m:sup>
                            </m:sSup>
                            <m: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de-DE" sz="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de-DE" sz="700" b="0" i="1" smtClean="0">
                                    <a:latin typeface="Cambria Math" panose="02040503050406030204" pitchFamily="18" charset="0"/>
                                  </a:rPr>
                                  <m:t>𝑆𝑢𝑟𝑓𝐴𝑧</m:t>
                                </m:r>
                              </m:sup>
                            </m:sSup>
                          </m:e>
                        </m:d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DE" sz="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de-DE" sz="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sz="700" i="1">
                                <a:latin typeface="Cambria Math" panose="02040503050406030204" pitchFamily="18" charset="0"/>
                              </a:rPr>
                              <m:t>𝑆𝑢𝑛𝑍𝑒𝑛</m:t>
                            </m:r>
                          </m:sup>
                        </m:sSup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sz="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de-DE" sz="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sz="700" i="1">
                                <a:latin typeface="Cambria Math" panose="02040503050406030204" pitchFamily="18" charset="0"/>
                              </a:rPr>
                              <m:t>𝑆𝑢𝑛</m:t>
                            </m:r>
                            <m: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  <m:t>𝐴𝑧</m:t>
                            </m:r>
                          </m:sup>
                        </m:sSup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𝑙𝑎𝑡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sz="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de-DE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𝐴𝑥𝑖𝑠𝑇𝑖𝑙𝑡</m:t>
                            </m:r>
                          </m:sup>
                        </m:sSup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sz="7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de-DE" sz="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𝐴𝑥𝑖𝑠</m:t>
                            </m:r>
                            <m:r>
                              <a:rPr lang="de-DE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𝐴𝑧</m:t>
                            </m:r>
                          </m:sup>
                        </m:sSup>
                        <m:r>
                          <a:rPr lang="de-DE" sz="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sz="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de-DE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p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29" name="Textfeld 41">
                  <a:extLst>
                    <a:ext uri="{FF2B5EF4-FFF2-40B4-BE49-F238E27FC236}">
                      <a16:creationId xmlns:a16="http://schemas.microsoft.com/office/drawing/2014/main" id="{0501ABD8-C358-4540-854E-F1158704A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308" y="2122320"/>
                  <a:ext cx="2317750" cy="232821"/>
                </a:xfrm>
                <a:prstGeom prst="rect">
                  <a:avLst/>
                </a:prstGeom>
                <a:blipFill>
                  <a:blip r:embed="rId12"/>
                  <a:stretch>
                    <a:fillRect b="-157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uppierung 19"/>
            <p:cNvGrpSpPr/>
            <p:nvPr/>
          </p:nvGrpSpPr>
          <p:grpSpPr>
            <a:xfrm>
              <a:off x="5954726" y="1873842"/>
              <a:ext cx="2039928" cy="598446"/>
              <a:chOff x="5900117" y="2391791"/>
              <a:chExt cx="1643976" cy="650520"/>
            </a:xfrm>
          </p:grpSpPr>
          <p:sp>
            <p:nvSpPr>
              <p:cNvPr id="112" name="Abgerundetes Rechteck 20"/>
              <p:cNvSpPr/>
              <p:nvPr/>
            </p:nvSpPr>
            <p:spPr>
              <a:xfrm>
                <a:off x="5900119" y="2391792"/>
                <a:ext cx="1643974" cy="650519"/>
              </a:xfrm>
              <a:prstGeom prst="roundRect">
                <a:avLst>
                  <a:gd name="adj" fmla="val 7508"/>
                </a:avLst>
              </a:prstGeom>
              <a:noFill/>
              <a:ln>
                <a:solidFill>
                  <a:srgbClr val="1C2D5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3" name="Abgerundetes Rechteck 21"/>
              <p:cNvSpPr/>
              <p:nvPr/>
            </p:nvSpPr>
            <p:spPr>
              <a:xfrm>
                <a:off x="5900117" y="2391791"/>
                <a:ext cx="1643974" cy="186954"/>
              </a:xfrm>
              <a:prstGeom prst="roundRect">
                <a:avLst>
                  <a:gd name="adj" fmla="val 24725"/>
                </a:avLst>
              </a:prstGeom>
              <a:solidFill>
                <a:srgbClr val="1C2D51"/>
              </a:solidFill>
              <a:ln>
                <a:solidFill>
                  <a:srgbClr val="1C2D5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err="1">
                    <a:solidFill>
                      <a:schemeClr val="bg1"/>
                    </a:solidFill>
                  </a:rPr>
                  <a:t>pvl_singleaxis</a:t>
                </a:r>
                <a:r>
                  <a:rPr lang="en-US" sz="6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600" dirty="0">
                    <a:solidFill>
                      <a:schemeClr val="bg1"/>
                    </a:solidFill>
                  </a:rPr>
                  <a:t>(Lorenzo, E et al., 2011)</a:t>
                </a:r>
              </a:p>
            </p:txBody>
          </p:sp>
        </p:grpSp>
      </p:grpSp>
      <p:cxnSp>
        <p:nvCxnSpPr>
          <p:cNvPr id="118" name="Gerade Verbindung mit Pfeil 34">
            <a:extLst>
              <a:ext uri="{FF2B5EF4-FFF2-40B4-BE49-F238E27FC236}">
                <a16:creationId xmlns:a16="http://schemas.microsoft.com/office/drawing/2014/main" id="{0A0DA991-1391-43E7-A668-047A10FAF04E}"/>
              </a:ext>
            </a:extLst>
          </p:cNvPr>
          <p:cNvCxnSpPr>
            <a:cxnSpLocks/>
          </p:cNvCxnSpPr>
          <p:nvPr/>
        </p:nvCxnSpPr>
        <p:spPr>
          <a:xfrm>
            <a:off x="4914495" y="1958397"/>
            <a:ext cx="92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 Verbindung mit Pfeil 34">
            <a:extLst>
              <a:ext uri="{FF2B5EF4-FFF2-40B4-BE49-F238E27FC236}">
                <a16:creationId xmlns:a16="http://schemas.microsoft.com/office/drawing/2014/main" id="{0A0DA991-1391-43E7-A668-047A10FAF04E}"/>
              </a:ext>
            </a:extLst>
          </p:cNvPr>
          <p:cNvCxnSpPr>
            <a:cxnSpLocks/>
          </p:cNvCxnSpPr>
          <p:nvPr/>
        </p:nvCxnSpPr>
        <p:spPr>
          <a:xfrm>
            <a:off x="6245105" y="1688595"/>
            <a:ext cx="0" cy="15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8" name="Gruppierung 19"/>
          <p:cNvGrpSpPr/>
          <p:nvPr/>
        </p:nvGrpSpPr>
        <p:grpSpPr>
          <a:xfrm>
            <a:off x="267684" y="2282966"/>
            <a:ext cx="2578804" cy="561668"/>
            <a:chOff x="5900118" y="2391791"/>
            <a:chExt cx="1643975" cy="522231"/>
          </a:xfrm>
        </p:grpSpPr>
        <p:sp>
          <p:nvSpPr>
            <p:cNvPr id="129" name="Abgerundetes Rechteck 20"/>
            <p:cNvSpPr/>
            <p:nvPr/>
          </p:nvSpPr>
          <p:spPr>
            <a:xfrm>
              <a:off x="5900119" y="2391791"/>
              <a:ext cx="1643974" cy="522231"/>
            </a:xfrm>
            <a:prstGeom prst="roundRect">
              <a:avLst>
                <a:gd name="adj" fmla="val 7508"/>
              </a:avLst>
            </a:prstGeom>
            <a:noFill/>
            <a:ln>
              <a:solidFill>
                <a:srgbClr val="1C2D5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0" name="Abgerundetes Rechteck 21"/>
            <p:cNvSpPr/>
            <p:nvPr/>
          </p:nvSpPr>
          <p:spPr>
            <a:xfrm>
              <a:off x="5900118" y="2391792"/>
              <a:ext cx="1643974" cy="186954"/>
            </a:xfrm>
            <a:prstGeom prst="roundRect">
              <a:avLst>
                <a:gd name="adj" fmla="val 24725"/>
              </a:avLst>
            </a:prstGeom>
            <a:solidFill>
              <a:srgbClr val="1C2D51"/>
            </a:solidFill>
            <a:ln>
              <a:solidFill>
                <a:srgbClr val="1C2D5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 err="1" smtClean="0">
                  <a:solidFill>
                    <a:schemeClr val="bg1"/>
                  </a:solidFill>
                </a:rPr>
                <a:t>pvl_get_aoi</a:t>
              </a:r>
              <a:r>
                <a:rPr lang="en-US" sz="600" b="1" dirty="0" smtClean="0">
                  <a:solidFill>
                    <a:schemeClr val="bg1"/>
                  </a:solidFill>
                </a:rPr>
                <a:t> </a:t>
              </a:r>
              <a:r>
                <a:rPr lang="en-US" sz="600" b="1" dirty="0">
                  <a:solidFill>
                    <a:schemeClr val="bg1"/>
                  </a:solidFill>
                </a:rPr>
                <a:t>(</a:t>
              </a:r>
              <a:r>
                <a:rPr lang="en-US" sz="600" dirty="0">
                  <a:solidFill>
                    <a:schemeClr val="bg1"/>
                  </a:solidFill>
                </a:rPr>
                <a:t>King et al. 1997)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81215" y="3813419"/>
            <a:ext cx="2925193" cy="561668"/>
            <a:chOff x="353101" y="4170537"/>
            <a:chExt cx="2925193" cy="5616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48">
                  <a:extLst>
                    <a:ext uri="{FF2B5EF4-FFF2-40B4-BE49-F238E27FC236}">
                      <a16:creationId xmlns:a16="http://schemas.microsoft.com/office/drawing/2014/main" id="{9019763F-7583-46EE-931C-1217365A511E}"/>
                    </a:ext>
                  </a:extLst>
                </p:cNvPr>
                <p:cNvSpPr txBox="1"/>
                <p:nvPr/>
              </p:nvSpPr>
              <p:spPr>
                <a:xfrm>
                  <a:off x="476471" y="4434601"/>
                  <a:ext cx="2317750" cy="2481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700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de-DE" sz="700" b="0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de-DE" sz="7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de-DE" sz="7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de-DE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sz="7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de-DE" sz="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e-DE" sz="7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de-DE" sz="700" i="1">
                                                  <a:latin typeface="Cambria Math" panose="02040503050406030204" pitchFamily="18" charset="0"/>
                                                </a:rPr>
                                                <m:t>𝑆𝑢𝑟𝑓𝑇𝑖𝑙𝑡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de-DE" sz="700">
                                  <a:latin typeface="Cambria Math" panose="02040503050406030204" pitchFamily="18" charset="0"/>
                                </a:rPr>
                                <m:t>∗0.5</m:t>
                              </m:r>
                            </m:e>
                            <m:e>
                              <m: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  <m:t>𝑠𝑖𝑚𝑝𝑙𝑒</m:t>
                              </m:r>
                              <m: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𝑃𝑒𝑟𝑒𝑧</m:t>
                                  </m:r>
                                </m:sup>
                              </m:sSup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𝑆𝑢𝑟𝑓𝑇𝑖𝑙𝑡</m:t>
                                  </m:r>
                                </m:sup>
                              </m:sSup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𝑆𝑢𝑟𝑓𝐴𝑧</m:t>
                                  </m:r>
                                </m:sup>
                              </m:sSup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de-DE" sz="700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𝐸𝑥𝑡𝑟</m:t>
                                  </m:r>
                                </m:sup>
                              </m:sSup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𝑆𝑢𝑛𝑍𝑒𝑛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700" dirty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de-DE" sz="700" dirty="0"/>
                                <m:t> </m:t>
                              </m:r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𝑆𝑢𝑛𝐴𝑧</m:t>
                                  </m:r>
                                </m:sup>
                              </m:sSup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7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𝐴𝑀</m:t>
                              </m:r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  <m:t>𝑃𝑒𝑟𝑒𝑧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34" name="Textfeld 48">
                  <a:extLst>
                    <a:ext uri="{FF2B5EF4-FFF2-40B4-BE49-F238E27FC236}">
                      <a16:creationId xmlns:a16="http://schemas.microsoft.com/office/drawing/2014/main" id="{9019763F-7583-46EE-931C-1217365A5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471" y="4434601"/>
                  <a:ext cx="2317750" cy="248145"/>
                </a:xfrm>
                <a:prstGeom prst="rect">
                  <a:avLst/>
                </a:prstGeom>
                <a:blipFill>
                  <a:blip r:embed="rId13"/>
                  <a:stretch>
                    <a:fillRect l="-787" r="-20472" b="-146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1" name="Gruppierung 19"/>
            <p:cNvGrpSpPr/>
            <p:nvPr/>
          </p:nvGrpSpPr>
          <p:grpSpPr>
            <a:xfrm>
              <a:off x="353101" y="4170537"/>
              <a:ext cx="2925193" cy="561668"/>
              <a:chOff x="5900118" y="2391791"/>
              <a:chExt cx="1643975" cy="522231"/>
            </a:xfrm>
          </p:grpSpPr>
          <p:sp>
            <p:nvSpPr>
              <p:cNvPr id="132" name="Abgerundetes Rechteck 20"/>
              <p:cNvSpPr/>
              <p:nvPr/>
            </p:nvSpPr>
            <p:spPr>
              <a:xfrm>
                <a:off x="5900119" y="2391791"/>
                <a:ext cx="1643974" cy="522231"/>
              </a:xfrm>
              <a:prstGeom prst="roundRect">
                <a:avLst>
                  <a:gd name="adj" fmla="val 7508"/>
                </a:avLst>
              </a:prstGeom>
              <a:noFill/>
              <a:ln>
                <a:solidFill>
                  <a:srgbClr val="1C2D5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Abgerundetes Rechteck 21"/>
                  <p:cNvSpPr/>
                  <p:nvPr/>
                </p:nvSpPr>
                <p:spPr>
                  <a:xfrm>
                    <a:off x="5900118" y="2391792"/>
                    <a:ext cx="1643974" cy="186954"/>
                  </a:xfrm>
                  <a:prstGeom prst="roundRect">
                    <a:avLst>
                      <a:gd name="adj" fmla="val 24725"/>
                    </a:avLst>
                  </a:prstGeom>
                  <a:solidFill>
                    <a:srgbClr val="1C2D51"/>
                  </a:solidFill>
                  <a:ln>
                    <a:solidFill>
                      <a:srgbClr val="1C2D51"/>
                    </a:solidFill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de-DE" sz="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de-DE" sz="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𝑫𝑺𝒌𝒚</m:t>
                            </m:r>
                          </m:sup>
                        </m:sSup>
                      </m:oMath>
                    </a14:m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 - Sky Diffuse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Abgerundetes Rechteck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0118" y="2391792"/>
                    <a:ext cx="1643974" cy="186954"/>
                  </a:xfrm>
                  <a:prstGeom prst="roundRect">
                    <a:avLst>
                      <a:gd name="adj" fmla="val 24725"/>
                    </a:avLst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rgbClr val="1C2D51"/>
                    </a:solidFill>
                  </a:ln>
                  <a:effectLst>
                    <a:softEdge rad="0"/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40" name="Group 139"/>
          <p:cNvGrpSpPr/>
          <p:nvPr/>
        </p:nvGrpSpPr>
        <p:grpSpPr>
          <a:xfrm>
            <a:off x="0" y="2960191"/>
            <a:ext cx="2421989" cy="561668"/>
            <a:chOff x="643339" y="4285917"/>
            <a:chExt cx="2421989" cy="5616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51">
                  <a:extLst>
                    <a:ext uri="{FF2B5EF4-FFF2-40B4-BE49-F238E27FC236}">
                      <a16:creationId xmlns:a16="http://schemas.microsoft.com/office/drawing/2014/main" id="{2D7782F6-BE3F-4CF9-B348-D7352776F6FC}"/>
                    </a:ext>
                  </a:extLst>
                </p:cNvPr>
                <p:cNvSpPr txBox="1"/>
                <p:nvPr/>
              </p:nvSpPr>
              <p:spPr>
                <a:xfrm>
                  <a:off x="643339" y="4590934"/>
                  <a:ext cx="2421989" cy="1215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de-DE" sz="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de-DE" sz="7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de-DE" sz="7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de-DE" sz="700" b="0" i="0" smtClean="0">
                            <a:latin typeface="Cambria Math" panose="02040503050406030204" pitchFamily="18" charset="0"/>
                          </a:rPr>
                          <m:t>ALB</m:t>
                        </m:r>
                        <m:r>
                          <a:rPr lang="de-DE" sz="7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de-DE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sz="7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de-DE" sz="700" i="1">
                                            <a:latin typeface="Cambria Math" panose="02040503050406030204" pitchFamily="18" charset="0"/>
                                          </a:rPr>
                                          <m:t>𝑆𝑢𝑟𝑓𝑇𝑖𝑙𝑡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de-DE" sz="700" b="0" i="0" smtClean="0">
                            <a:latin typeface="Cambria Math" panose="02040503050406030204" pitchFamily="18" charset="0"/>
                          </a:rPr>
                          <m:t>∗0.5</m:t>
                        </m:r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39" name="Textfeld 51">
                  <a:extLst>
                    <a:ext uri="{FF2B5EF4-FFF2-40B4-BE49-F238E27FC236}">
                      <a16:creationId xmlns:a16="http://schemas.microsoft.com/office/drawing/2014/main" id="{2D7782F6-BE3F-4CF9-B348-D7352776F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339" y="4590934"/>
                  <a:ext cx="2421989" cy="121572"/>
                </a:xfrm>
                <a:prstGeom prst="rect">
                  <a:avLst/>
                </a:prstGeom>
                <a:blipFill>
                  <a:blip r:embed="rId15"/>
                  <a:stretch>
                    <a:fillRect b="-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7" name="Gruppierung 19"/>
            <p:cNvGrpSpPr/>
            <p:nvPr/>
          </p:nvGrpSpPr>
          <p:grpSpPr>
            <a:xfrm>
              <a:off x="924553" y="4285917"/>
              <a:ext cx="1983611" cy="561668"/>
              <a:chOff x="5900118" y="2391791"/>
              <a:chExt cx="1643975" cy="522231"/>
            </a:xfrm>
          </p:grpSpPr>
          <p:sp>
            <p:nvSpPr>
              <p:cNvPr id="138" name="Abgerundetes Rechteck 20"/>
              <p:cNvSpPr/>
              <p:nvPr/>
            </p:nvSpPr>
            <p:spPr>
              <a:xfrm>
                <a:off x="5900119" y="2391791"/>
                <a:ext cx="1643974" cy="522231"/>
              </a:xfrm>
              <a:prstGeom prst="roundRect">
                <a:avLst>
                  <a:gd name="adj" fmla="val 7508"/>
                </a:avLst>
              </a:prstGeom>
              <a:noFill/>
              <a:ln>
                <a:solidFill>
                  <a:srgbClr val="1C2D5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Abgerundetes Rechteck 21"/>
                  <p:cNvSpPr/>
                  <p:nvPr/>
                </p:nvSpPr>
                <p:spPr>
                  <a:xfrm>
                    <a:off x="5900118" y="2391792"/>
                    <a:ext cx="1643974" cy="186954"/>
                  </a:xfrm>
                  <a:prstGeom prst="roundRect">
                    <a:avLst>
                      <a:gd name="adj" fmla="val 24725"/>
                    </a:avLst>
                  </a:prstGeom>
                  <a:solidFill>
                    <a:srgbClr val="1C2D51"/>
                  </a:solidFill>
                  <a:ln>
                    <a:solidFill>
                      <a:srgbClr val="1C2D51"/>
                    </a:solidFill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de-DE" sz="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de-DE" sz="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𝑫𝑮𝒓𝒐𝒖𝒏𝒅</m:t>
                            </m:r>
                          </m:sup>
                        </m:sSup>
                      </m:oMath>
                    </a14:m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 - Ground Diffuse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Abgerundetes Rechteck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0118" y="2391792"/>
                    <a:ext cx="1643974" cy="186954"/>
                  </a:xfrm>
                  <a:prstGeom prst="roundRect">
                    <a:avLst>
                      <a:gd name="adj" fmla="val 24725"/>
                    </a:avLst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rgbClr val="1C2D51"/>
                    </a:solidFill>
                  </a:ln>
                  <a:effectLst>
                    <a:softEdge rad="0"/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43" name="Gruppierung 19"/>
          <p:cNvGrpSpPr/>
          <p:nvPr/>
        </p:nvGrpSpPr>
        <p:grpSpPr>
          <a:xfrm>
            <a:off x="5023399" y="2664389"/>
            <a:ext cx="1244550" cy="598446"/>
            <a:chOff x="5900117" y="2391791"/>
            <a:chExt cx="1643976" cy="650520"/>
          </a:xfrm>
        </p:grpSpPr>
        <p:sp>
          <p:nvSpPr>
            <p:cNvPr id="144" name="Abgerundetes Rechteck 20"/>
            <p:cNvSpPr/>
            <p:nvPr/>
          </p:nvSpPr>
          <p:spPr>
            <a:xfrm>
              <a:off x="5900119" y="2391792"/>
              <a:ext cx="1643974" cy="650519"/>
            </a:xfrm>
            <a:prstGeom prst="roundRect">
              <a:avLst>
                <a:gd name="adj" fmla="val 7508"/>
              </a:avLst>
            </a:prstGeom>
            <a:noFill/>
            <a:ln>
              <a:solidFill>
                <a:srgbClr val="1C2D5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5" name="Abgerundetes Rechteck 21"/>
            <p:cNvSpPr/>
            <p:nvPr/>
          </p:nvSpPr>
          <p:spPr>
            <a:xfrm>
              <a:off x="5900117" y="2391791"/>
              <a:ext cx="1643974" cy="186954"/>
            </a:xfrm>
            <a:prstGeom prst="roundRect">
              <a:avLst>
                <a:gd name="adj" fmla="val 24725"/>
              </a:avLst>
            </a:prstGeom>
            <a:solidFill>
              <a:srgbClr val="1C2D51"/>
            </a:solidFill>
            <a:ln>
              <a:solidFill>
                <a:srgbClr val="1C2D5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>
                  <a:solidFill>
                    <a:schemeClr val="bg1"/>
                  </a:solidFill>
                </a:rPr>
                <a:t>Direct</a:t>
              </a:r>
              <a:r>
                <a:rPr lang="de-DE" sz="600" b="1" dirty="0">
                  <a:solidFill>
                    <a:schemeClr val="bg1"/>
                  </a:solidFill>
                </a:rPr>
                <a:t> Normal Irradiation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6" name="Gruppierung 19"/>
          <p:cNvGrpSpPr/>
          <p:nvPr/>
        </p:nvGrpSpPr>
        <p:grpSpPr>
          <a:xfrm>
            <a:off x="6375648" y="2664389"/>
            <a:ext cx="1244550" cy="598446"/>
            <a:chOff x="5900117" y="2391791"/>
            <a:chExt cx="1643976" cy="650520"/>
          </a:xfrm>
        </p:grpSpPr>
        <p:sp>
          <p:nvSpPr>
            <p:cNvPr id="147" name="Abgerundetes Rechteck 20"/>
            <p:cNvSpPr/>
            <p:nvPr/>
          </p:nvSpPr>
          <p:spPr>
            <a:xfrm>
              <a:off x="5900119" y="2391792"/>
              <a:ext cx="1643974" cy="650519"/>
            </a:xfrm>
            <a:prstGeom prst="roundRect">
              <a:avLst>
                <a:gd name="adj" fmla="val 7508"/>
              </a:avLst>
            </a:prstGeom>
            <a:noFill/>
            <a:ln>
              <a:solidFill>
                <a:srgbClr val="1C2D5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8" name="Abgerundetes Rechteck 21"/>
            <p:cNvSpPr/>
            <p:nvPr/>
          </p:nvSpPr>
          <p:spPr>
            <a:xfrm>
              <a:off x="5900117" y="2391791"/>
              <a:ext cx="1643974" cy="186954"/>
            </a:xfrm>
            <a:prstGeom prst="roundRect">
              <a:avLst>
                <a:gd name="adj" fmla="val 24725"/>
              </a:avLst>
            </a:prstGeom>
            <a:solidFill>
              <a:srgbClr val="1C2D51"/>
            </a:solidFill>
            <a:ln>
              <a:solidFill>
                <a:srgbClr val="1C2D5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600" b="1" dirty="0" smtClean="0">
                  <a:solidFill>
                    <a:schemeClr val="bg1"/>
                  </a:solidFill>
                </a:rPr>
                <a:t>Diffuse Irradiation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9" name="Gruppierung 19"/>
          <p:cNvGrpSpPr/>
          <p:nvPr/>
        </p:nvGrpSpPr>
        <p:grpSpPr>
          <a:xfrm>
            <a:off x="7705575" y="2664389"/>
            <a:ext cx="1244550" cy="598446"/>
            <a:chOff x="5900117" y="2391791"/>
            <a:chExt cx="1643976" cy="650520"/>
          </a:xfrm>
        </p:grpSpPr>
        <p:sp>
          <p:nvSpPr>
            <p:cNvPr id="150" name="Abgerundetes Rechteck 20"/>
            <p:cNvSpPr/>
            <p:nvPr/>
          </p:nvSpPr>
          <p:spPr>
            <a:xfrm>
              <a:off x="5900119" y="2391792"/>
              <a:ext cx="1643974" cy="650519"/>
            </a:xfrm>
            <a:prstGeom prst="roundRect">
              <a:avLst>
                <a:gd name="adj" fmla="val 7508"/>
              </a:avLst>
            </a:prstGeom>
            <a:noFill/>
            <a:ln>
              <a:solidFill>
                <a:srgbClr val="1C2D5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1" name="Abgerundetes Rechteck 21"/>
            <p:cNvSpPr/>
            <p:nvPr/>
          </p:nvSpPr>
          <p:spPr>
            <a:xfrm>
              <a:off x="5900117" y="2391791"/>
              <a:ext cx="1643974" cy="186954"/>
            </a:xfrm>
            <a:prstGeom prst="roundRect">
              <a:avLst>
                <a:gd name="adj" fmla="val 24725"/>
              </a:avLst>
            </a:prstGeom>
            <a:solidFill>
              <a:srgbClr val="1C2D51"/>
            </a:solidFill>
            <a:ln>
              <a:solidFill>
                <a:srgbClr val="1C2D5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600" b="1" dirty="0" smtClean="0">
                  <a:solidFill>
                    <a:schemeClr val="bg1"/>
                  </a:solidFill>
                </a:rPr>
                <a:t>Total Irradiation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2" name="Gerade Verbindung mit Pfeil 34">
            <a:extLst>
              <a:ext uri="{FF2B5EF4-FFF2-40B4-BE49-F238E27FC236}">
                <a16:creationId xmlns:a16="http://schemas.microsoft.com/office/drawing/2014/main" id="{0A0DA991-1391-43E7-A668-047A10FAF04E}"/>
              </a:ext>
            </a:extLst>
          </p:cNvPr>
          <p:cNvCxnSpPr>
            <a:cxnSpLocks/>
          </p:cNvCxnSpPr>
          <p:nvPr/>
        </p:nvCxnSpPr>
        <p:spPr>
          <a:xfrm>
            <a:off x="3851155" y="1688595"/>
            <a:ext cx="0" cy="15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Abgerundetes Rechteck 20"/>
          <p:cNvSpPr/>
          <p:nvPr/>
        </p:nvSpPr>
        <p:spPr>
          <a:xfrm>
            <a:off x="4951559" y="2598089"/>
            <a:ext cx="4057806" cy="719046"/>
          </a:xfrm>
          <a:prstGeom prst="roundRect">
            <a:avLst>
              <a:gd name="adj" fmla="val 7508"/>
            </a:avLst>
          </a:prstGeom>
          <a:noFill/>
          <a:ln>
            <a:solidFill>
              <a:srgbClr val="1C2D5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7" name="Elbow Connector 156"/>
          <p:cNvCxnSpPr>
            <a:stCxn id="129" idx="3"/>
          </p:cNvCxnSpPr>
          <p:nvPr/>
        </p:nvCxnSpPr>
        <p:spPr>
          <a:xfrm>
            <a:off x="2846488" y="2563800"/>
            <a:ext cx="2033862" cy="262097"/>
          </a:xfrm>
          <a:prstGeom prst="bentConnector3">
            <a:avLst>
              <a:gd name="adj1" fmla="val 50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32" idx="3"/>
          </p:cNvCxnSpPr>
          <p:nvPr/>
        </p:nvCxnSpPr>
        <p:spPr>
          <a:xfrm flipV="1">
            <a:off x="3206408" y="3149173"/>
            <a:ext cx="1673942" cy="945080"/>
          </a:xfrm>
          <a:prstGeom prst="bentConnector3">
            <a:avLst>
              <a:gd name="adj1" fmla="val 54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Gerade Verbindung mit Pfeil 34">
            <a:extLst>
              <a:ext uri="{FF2B5EF4-FFF2-40B4-BE49-F238E27FC236}">
                <a16:creationId xmlns:a16="http://schemas.microsoft.com/office/drawing/2014/main" id="{0A0DA991-1391-43E7-A668-047A10FAF04E}"/>
              </a:ext>
            </a:extLst>
          </p:cNvPr>
          <p:cNvCxnSpPr>
            <a:cxnSpLocks/>
          </p:cNvCxnSpPr>
          <p:nvPr/>
        </p:nvCxnSpPr>
        <p:spPr>
          <a:xfrm>
            <a:off x="6944857" y="3317135"/>
            <a:ext cx="0" cy="13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883528" y="3476381"/>
            <a:ext cx="4135816" cy="1233145"/>
            <a:chOff x="3484382" y="3559707"/>
            <a:chExt cx="4135816" cy="1233145"/>
          </a:xfrm>
        </p:grpSpPr>
        <p:grpSp>
          <p:nvGrpSpPr>
            <p:cNvPr id="201" name="Group 200"/>
            <p:cNvGrpSpPr/>
            <p:nvPr/>
          </p:nvGrpSpPr>
          <p:grpSpPr>
            <a:xfrm>
              <a:off x="3492591" y="3559707"/>
              <a:ext cx="4127607" cy="1233145"/>
              <a:chOff x="3492591" y="3596391"/>
              <a:chExt cx="5556158" cy="1196461"/>
            </a:xfrm>
          </p:grpSpPr>
          <p:sp>
            <p:nvSpPr>
              <p:cNvPr id="176" name="Abgerundetes Rechteck 20"/>
              <p:cNvSpPr/>
              <p:nvPr/>
            </p:nvSpPr>
            <p:spPr>
              <a:xfrm>
                <a:off x="3492591" y="3596391"/>
                <a:ext cx="5556158" cy="1196461"/>
              </a:xfrm>
              <a:prstGeom prst="roundRect">
                <a:avLst>
                  <a:gd name="adj" fmla="val 7508"/>
                </a:avLst>
              </a:prstGeom>
              <a:noFill/>
              <a:ln>
                <a:solidFill>
                  <a:srgbClr val="1C2D5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0" name="Abgerundetes Rechteck 21"/>
              <p:cNvSpPr/>
              <p:nvPr/>
            </p:nvSpPr>
            <p:spPr>
              <a:xfrm>
                <a:off x="3499820" y="3599116"/>
                <a:ext cx="5548929" cy="171988"/>
              </a:xfrm>
              <a:prstGeom prst="roundRect">
                <a:avLst>
                  <a:gd name="adj" fmla="val 50000"/>
                </a:avLst>
              </a:prstGeom>
              <a:solidFill>
                <a:srgbClr val="1C2D51"/>
              </a:solidFill>
              <a:ln>
                <a:solidFill>
                  <a:srgbClr val="1C2D5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600" b="1" dirty="0" smtClean="0">
                    <a:solidFill>
                      <a:schemeClr val="bg1"/>
                    </a:solidFill>
                  </a:rPr>
                  <a:t>PV </a:t>
                </a:r>
                <a:r>
                  <a:rPr lang="de-DE" sz="600" b="1" dirty="0" err="1" smtClean="0">
                    <a:solidFill>
                      <a:schemeClr val="bg1"/>
                    </a:solidFill>
                  </a:rPr>
                  <a:t>module</a:t>
                </a:r>
                <a:r>
                  <a:rPr lang="de-DE" sz="6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de-DE" sz="600" b="1" dirty="0" err="1" smtClean="0">
                    <a:solidFill>
                      <a:schemeClr val="bg1"/>
                    </a:solidFill>
                  </a:rPr>
                  <a:t>performance</a:t>
                </a:r>
                <a:r>
                  <a:rPr lang="de-DE" sz="600" b="1" dirty="0" smtClean="0">
                    <a:solidFill>
                      <a:schemeClr val="bg1"/>
                    </a:solidFill>
                  </a:rPr>
                  <a:t> (</a:t>
                </a:r>
                <a:r>
                  <a:rPr lang="de-DE" sz="600" b="1" dirty="0" err="1" smtClean="0">
                    <a:solidFill>
                      <a:schemeClr val="bg1"/>
                    </a:solidFill>
                  </a:rPr>
                  <a:t>based</a:t>
                </a:r>
                <a:r>
                  <a:rPr lang="de-DE" sz="600" b="1" dirty="0" smtClean="0">
                    <a:solidFill>
                      <a:schemeClr val="bg1"/>
                    </a:solidFill>
                  </a:rPr>
                  <a:t> on PVLIB)</a:t>
                </a:r>
                <a:endParaRPr lang="en-US" sz="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484382" y="3781823"/>
              <a:ext cx="2156700" cy="513552"/>
              <a:chOff x="2199945" y="4886648"/>
              <a:chExt cx="2156700" cy="5135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feld 99">
                    <a:extLst>
                      <a:ext uri="{FF2B5EF4-FFF2-40B4-BE49-F238E27FC236}">
                        <a16:creationId xmlns:a16="http://schemas.microsoft.com/office/drawing/2014/main" id="{CB2B2743-1F6F-4FDF-8C00-888D90D4F019}"/>
                      </a:ext>
                    </a:extLst>
                  </p:cNvPr>
                  <p:cNvSpPr txBox="1"/>
                  <p:nvPr/>
                </p:nvSpPr>
                <p:spPr>
                  <a:xfrm>
                    <a:off x="2199945" y="5039833"/>
                    <a:ext cx="2156700" cy="3317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500" b="0" i="0" u="none" strike="noStrike" baseline="0" dirty="0" smtClean="0">
                        <a:solidFill>
                          <a:srgbClr val="000000"/>
                        </a:solidFill>
                        <a:latin typeface="Consolas Courier"/>
                      </a:rPr>
                      <a:t>F1 </a:t>
                    </a:r>
                    <a:r>
                      <a:rPr lang="en-US" sz="5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= max(0,polyval(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de-DE" sz="5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500" b="1" i="1" smtClean="0">
                                <a:latin typeface="Cambria Math" panose="02040503050406030204" pitchFamily="18" charset="0"/>
                              </a:rPr>
                              <m:t>𝒑𝒂𝒓</m:t>
                            </m:r>
                          </m:e>
                          <m:sup>
                            <m:r>
                              <a:rPr lang="de-DE" sz="500" b="1" i="1" smtClean="0">
                                <a:latin typeface="Cambria Math" panose="02040503050406030204" pitchFamily="18" charset="0"/>
                              </a:rPr>
                              <m:t>𝒎𝒐𝒅</m:t>
                            </m:r>
                          </m:sup>
                        </m:sSup>
                      </m:oMath>
                    </a14:m>
                    <a:r>
                      <a:rPr lang="en-US" sz="5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, </a:t>
                    </a:r>
                    <a:r>
                      <a:rPr lang="en-US" sz="500" b="0" i="0" u="none" strike="noStrike" baseline="0" dirty="0">
                        <a:solidFill>
                          <a:srgbClr val="92D050"/>
                        </a:solidFill>
                        <a:latin typeface="Consolas Courier"/>
                      </a:rPr>
                      <a:t>AM</a:t>
                    </a:r>
                    <a:r>
                      <a:rPr lang="en-US" sz="5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)); </a:t>
                    </a:r>
                    <a:r>
                      <a:rPr lang="en-US" sz="500" dirty="0">
                        <a:solidFill>
                          <a:srgbClr val="002E4F"/>
                        </a:solidFill>
                        <a:latin typeface="Consolas Courier"/>
                      </a:rPr>
                      <a:t>#</a:t>
                    </a:r>
                    <a:r>
                      <a:rPr lang="en-US" sz="500" b="0" i="0" u="none" strike="noStrike" baseline="0" dirty="0" smtClean="0">
                        <a:solidFill>
                          <a:srgbClr val="002E4F"/>
                        </a:solidFill>
                        <a:latin typeface="Consolas Courier"/>
                      </a:rPr>
                      <a:t>Spectral </a:t>
                    </a:r>
                    <a:r>
                      <a:rPr lang="en-US" sz="500" b="0" i="0" u="none" strike="noStrike" baseline="0" dirty="0">
                        <a:solidFill>
                          <a:srgbClr val="002E4F"/>
                        </a:solidFill>
                        <a:latin typeface="Consolas Courier"/>
                      </a:rPr>
                      <a:t>loss function </a:t>
                    </a:r>
                    <a:endParaRPr lang="en-US" sz="500" b="0" i="0" u="none" strike="noStrike" baseline="0" dirty="0" smtClean="0">
                      <a:solidFill>
                        <a:srgbClr val="002E4F"/>
                      </a:solidFill>
                      <a:latin typeface="Consolas Courier"/>
                    </a:endParaRPr>
                  </a:p>
                  <a:p>
                    <a:r>
                      <a:rPr lang="en-US" sz="500" b="0" i="0" u="none" strike="noStrike" baseline="0" dirty="0" smtClean="0">
                        <a:solidFill>
                          <a:srgbClr val="000000"/>
                        </a:solidFill>
                        <a:latin typeface="Consolas Courier"/>
                      </a:rPr>
                      <a:t>F2 </a:t>
                    </a:r>
                    <a:r>
                      <a:rPr lang="en-US" sz="5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= max(0,polyval(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de-DE" sz="5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500" b="1" i="1" smtClean="0">
                                <a:latin typeface="Cambria Math" panose="02040503050406030204" pitchFamily="18" charset="0"/>
                              </a:rPr>
                              <m:t>𝒑𝒂𝒓</m:t>
                            </m:r>
                          </m:e>
                          <m:sup>
                            <m:r>
                              <a:rPr lang="de-DE" sz="500" b="1" i="1" smtClean="0">
                                <a:latin typeface="Cambria Math" panose="02040503050406030204" pitchFamily="18" charset="0"/>
                              </a:rPr>
                              <m:t>𝒎𝒐𝒅</m:t>
                            </m:r>
                          </m:sup>
                        </m:sSup>
                        <m:r>
                          <a:rPr lang="de-DE" sz="5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5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,</a:t>
                    </a:r>
                    <a:r>
                      <a:rPr lang="de-DE" sz="500" b="1" dirty="0">
                        <a:solidFill>
                          <a:srgbClr val="FF000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de-DE" sz="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de-DE" sz="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𝑨𝑶𝑰</m:t>
                            </m:r>
                          </m:sup>
                        </m:sSup>
                      </m:oMath>
                    </a14:m>
                    <a:r>
                      <a:rPr lang="en-US" sz="5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)); </a:t>
                    </a:r>
                    <a:r>
                      <a:rPr lang="en-US" sz="500" dirty="0">
                        <a:solidFill>
                          <a:srgbClr val="002E4F"/>
                        </a:solidFill>
                        <a:latin typeface="Consolas Courier"/>
                      </a:rPr>
                      <a:t>#</a:t>
                    </a:r>
                    <a:r>
                      <a:rPr lang="en-US" sz="500" b="0" i="0" u="none" strike="noStrike" baseline="0" dirty="0" smtClean="0">
                        <a:solidFill>
                          <a:srgbClr val="002E4F"/>
                        </a:solidFill>
                        <a:latin typeface="Consolas Courier"/>
                      </a:rPr>
                      <a:t>Angle </a:t>
                    </a:r>
                    <a:r>
                      <a:rPr lang="en-US" sz="500" b="0" i="0" u="none" strike="noStrike" baseline="0" dirty="0">
                        <a:solidFill>
                          <a:srgbClr val="002E4F"/>
                        </a:solidFill>
                        <a:latin typeface="Consolas Courier"/>
                      </a:rPr>
                      <a:t>of incidence loss function</a:t>
                    </a:r>
                  </a:p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de-DE" sz="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de-DE" sz="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𝑬𝒇𝒇</m:t>
                            </m:r>
                          </m:sup>
                        </m:sSup>
                        <m:r>
                          <a:rPr lang="de-DE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de-DE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e-DE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DE" sz="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de-DE" sz="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𝑫𝑺𝒌𝒚</m:t>
                            </m:r>
                          </m:sup>
                        </m:sSup>
                        <m:r>
                          <a:rPr lang="de-DE" sz="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de-DE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e-DE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𝒇𝒅</m:t>
                        </m:r>
                        <m:sSup>
                          <m:sSupPr>
                            <m:ctrlPr>
                              <a:rPr lang="de-DE" sz="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sz="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de-DE" sz="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de-DE" sz="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𝒊𝒇𝒇</m:t>
                            </m:r>
                          </m:sup>
                        </m:sSup>
                        <m:r>
                          <a:rPr lang="de-DE" sz="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de-DE" sz="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de-DE" sz="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</m:oMath>
                    </a14:m>
                    <a:r>
                      <a:rPr lang="en-US" sz="5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)*SF; </a:t>
                    </a:r>
                    <a:r>
                      <a:rPr lang="en-US" sz="500" dirty="0">
                        <a:solidFill>
                          <a:srgbClr val="002E4F"/>
                        </a:solidFill>
                        <a:latin typeface="Consolas Courier"/>
                      </a:rPr>
                      <a:t>#</a:t>
                    </a:r>
                    <a:r>
                      <a:rPr lang="en-US" sz="500" b="0" i="0" u="none" strike="noStrike" baseline="0" dirty="0" smtClean="0">
                        <a:solidFill>
                          <a:srgbClr val="002E4F"/>
                        </a:solidFill>
                        <a:latin typeface="Consolas Courier"/>
                      </a:rPr>
                      <a:t>Effective </a:t>
                    </a:r>
                    <a:r>
                      <a:rPr lang="en-US" sz="500" b="0" i="0" u="none" strike="noStrike" baseline="0" dirty="0">
                        <a:solidFill>
                          <a:srgbClr val="002E4F"/>
                        </a:solidFill>
                        <a:latin typeface="Consolas Courier"/>
                      </a:rPr>
                      <a:t>irradiance</a:t>
                    </a:r>
                    <a:endParaRPr lang="en-US" sz="500" dirty="0">
                      <a:solidFill>
                        <a:srgbClr val="002E4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Textfeld 99">
                    <a:extLst>
                      <a:ext uri="{FF2B5EF4-FFF2-40B4-BE49-F238E27FC236}">
                        <a16:creationId xmlns:a16="http://schemas.microsoft.com/office/drawing/2014/main" id="{CB2B2743-1F6F-4FDF-8C00-888D90D4F0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9945" y="5039833"/>
                    <a:ext cx="2156700" cy="33175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2" name="Gruppierung 19"/>
              <p:cNvGrpSpPr/>
              <p:nvPr/>
            </p:nvGrpSpPr>
            <p:grpSpPr>
              <a:xfrm>
                <a:off x="2266724" y="4886648"/>
                <a:ext cx="2007955" cy="513552"/>
                <a:chOff x="5900117" y="2391791"/>
                <a:chExt cx="1643976" cy="558239"/>
              </a:xfrm>
            </p:grpSpPr>
            <p:sp>
              <p:nvSpPr>
                <p:cNvPr id="183" name="Abgerundetes Rechteck 20"/>
                <p:cNvSpPr/>
                <p:nvPr/>
              </p:nvSpPr>
              <p:spPr>
                <a:xfrm>
                  <a:off x="5900119" y="2391792"/>
                  <a:ext cx="1643974" cy="558238"/>
                </a:xfrm>
                <a:prstGeom prst="roundRect">
                  <a:avLst>
                    <a:gd name="adj" fmla="val 7508"/>
                  </a:avLst>
                </a:prstGeom>
                <a:noFill/>
                <a:ln>
                  <a:solidFill>
                    <a:srgbClr val="1C2D51"/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84" name="Abgerundetes Rechteck 21"/>
                <p:cNvSpPr/>
                <p:nvPr/>
              </p:nvSpPr>
              <p:spPr>
                <a:xfrm>
                  <a:off x="5900117" y="2391791"/>
                  <a:ext cx="1643974" cy="186954"/>
                </a:xfrm>
                <a:prstGeom prst="roundRect">
                  <a:avLst>
                    <a:gd name="adj" fmla="val 24725"/>
                  </a:avLst>
                </a:prstGeom>
                <a:solidFill>
                  <a:srgbClr val="1C2D51"/>
                </a:solidFill>
                <a:ln>
                  <a:solidFill>
                    <a:srgbClr val="1C2D51"/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dirty="0">
                      <a:solidFill>
                        <a:schemeClr val="bg1"/>
                      </a:solidFill>
                      <a:latin typeface="Consolas Courier"/>
                    </a:rPr>
                    <a:t>effective irradiation in the cells</a:t>
                  </a:r>
                </a:p>
              </p:txBody>
            </p:sp>
          </p:grpSp>
        </p:grpSp>
        <p:grpSp>
          <p:nvGrpSpPr>
            <p:cNvPr id="194" name="Group 193"/>
            <p:cNvGrpSpPr/>
            <p:nvPr/>
          </p:nvGrpSpPr>
          <p:grpSpPr>
            <a:xfrm>
              <a:off x="3551163" y="4357311"/>
              <a:ext cx="2007957" cy="411104"/>
              <a:chOff x="5716666" y="3845267"/>
              <a:chExt cx="2007957" cy="4111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feld 114">
                    <a:extLst>
                      <a:ext uri="{FF2B5EF4-FFF2-40B4-BE49-F238E27FC236}">
                        <a16:creationId xmlns:a16="http://schemas.microsoft.com/office/drawing/2014/main" id="{BEFF2379-0E80-47E6-BDAD-429E811E0A5D}"/>
                      </a:ext>
                    </a:extLst>
                  </p:cNvPr>
                  <p:cNvSpPr txBox="1"/>
                  <p:nvPr/>
                </p:nvSpPr>
                <p:spPr>
                  <a:xfrm>
                    <a:off x="5716670" y="4040847"/>
                    <a:ext cx="1988905" cy="1881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r>
                              <a:rPr lang="en-US" sz="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𝒄𝒆𝒍𝒍</m:t>
                            </m:r>
                          </m:sup>
                        </m:sSup>
                      </m:oMath>
                    </a14:m>
                    <a:r>
                      <a:rPr lang="en-US" sz="6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 = </a:t>
                    </a:r>
                    <a14:m>
                      <m:oMath xmlns:m="http://schemas.openxmlformats.org/officeDocument/2006/math"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6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en-US" sz="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𝒕𝒐𝒕</m:t>
                            </m:r>
                          </m:sup>
                        </m:sSup>
                      </m:oMath>
                    </a14:m>
                    <a:r>
                      <a:rPr lang="en-US" sz="6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,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en-US" sz="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</m:oMath>
                    </a14:m>
                    <a:r>
                      <a:rPr lang="en-US" sz="6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, W, T,</a:t>
                    </a:r>
                    <a:r>
                      <a:rPr lang="en-US" sz="600" b="1" dirty="0"/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𝒑𝒂𝒓</m:t>
                            </m:r>
                          </m:e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𝒎𝒐𝒅</m:t>
                            </m:r>
                          </m:sup>
                        </m:sSup>
                      </m:oMath>
                    </a14:m>
                    <a:r>
                      <a:rPr lang="en-US" sz="600" b="0" i="0" u="none" strike="noStrike" baseline="0" dirty="0" smtClean="0">
                        <a:solidFill>
                          <a:srgbClr val="000000"/>
                        </a:solidFill>
                        <a:latin typeface="Consolas Courier"/>
                      </a:rPr>
                      <a:t>) </a:t>
                    </a:r>
                    <a:r>
                      <a:rPr lang="en-US" sz="600" b="1" dirty="0">
                        <a:solidFill>
                          <a:srgbClr val="000000"/>
                        </a:solidFill>
                        <a:latin typeface="Consolas Courier"/>
                      </a:rPr>
                      <a:t>pvl_sapmcelltemp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66" name="Textfeld 114">
                    <a:extLst>
                      <a:ext uri="{FF2B5EF4-FFF2-40B4-BE49-F238E27FC236}">
                        <a16:creationId xmlns:a16="http://schemas.microsoft.com/office/drawing/2014/main" id="{BEFF2379-0E80-47E6-BDAD-429E811E0A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6670" y="4040847"/>
                    <a:ext cx="1988905" cy="18819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322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1" name="Gruppierung 19"/>
              <p:cNvGrpSpPr/>
              <p:nvPr/>
            </p:nvGrpSpPr>
            <p:grpSpPr>
              <a:xfrm>
                <a:off x="5716666" y="3845267"/>
                <a:ext cx="2007957" cy="411104"/>
                <a:chOff x="5900116" y="2391791"/>
                <a:chExt cx="1643977" cy="446876"/>
              </a:xfrm>
            </p:grpSpPr>
            <p:sp>
              <p:nvSpPr>
                <p:cNvPr id="192" name="Abgerundetes Rechteck 20"/>
                <p:cNvSpPr/>
                <p:nvPr/>
              </p:nvSpPr>
              <p:spPr>
                <a:xfrm>
                  <a:off x="5900119" y="2391792"/>
                  <a:ext cx="1643974" cy="446875"/>
                </a:xfrm>
                <a:prstGeom prst="roundRect">
                  <a:avLst>
                    <a:gd name="adj" fmla="val 7508"/>
                  </a:avLst>
                </a:prstGeom>
                <a:noFill/>
                <a:ln>
                  <a:solidFill>
                    <a:srgbClr val="1C2D51"/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93" name="Abgerundetes Rechteck 21"/>
                <p:cNvSpPr/>
                <p:nvPr/>
              </p:nvSpPr>
              <p:spPr>
                <a:xfrm>
                  <a:off x="5900116" y="2391791"/>
                  <a:ext cx="1643974" cy="186954"/>
                </a:xfrm>
                <a:prstGeom prst="roundRect">
                  <a:avLst>
                    <a:gd name="adj" fmla="val 24725"/>
                  </a:avLst>
                </a:prstGeom>
                <a:solidFill>
                  <a:srgbClr val="1C2D51"/>
                </a:solidFill>
                <a:ln>
                  <a:solidFill>
                    <a:srgbClr val="1C2D51"/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dirty="0" smtClean="0">
                      <a:solidFill>
                        <a:schemeClr val="bg1"/>
                      </a:solidFill>
                      <a:latin typeface="Consolas Courier"/>
                    </a:rPr>
                    <a:t>cell </a:t>
                  </a:r>
                  <a:r>
                    <a:rPr lang="en-US" sz="600" dirty="0">
                      <a:solidFill>
                        <a:schemeClr val="bg1"/>
                      </a:solidFill>
                      <a:latin typeface="Consolas Courier"/>
                    </a:rPr>
                    <a:t>temperature (</a:t>
                  </a:r>
                  <a:r>
                    <a:rPr lang="da-DK" sz="600" dirty="0">
                      <a:solidFill>
                        <a:schemeClr val="bg1"/>
                      </a:solidFill>
                      <a:latin typeface="Consolas Courier"/>
                    </a:rPr>
                    <a:t>King, D. et al, 2004)</a:t>
                  </a:r>
                  <a:endParaRPr lang="en-US" sz="600" dirty="0">
                    <a:solidFill>
                      <a:schemeClr val="bg1"/>
                    </a:solidFill>
                    <a:latin typeface="Consolas Courier"/>
                  </a:endParaRPr>
                </a:p>
              </p:txBody>
            </p:sp>
          </p:grpSp>
        </p:grpSp>
        <p:grpSp>
          <p:nvGrpSpPr>
            <p:cNvPr id="200" name="Group 199"/>
            <p:cNvGrpSpPr/>
            <p:nvPr/>
          </p:nvGrpSpPr>
          <p:grpSpPr>
            <a:xfrm>
              <a:off x="5854818" y="4119989"/>
              <a:ext cx="1642581" cy="411103"/>
              <a:chOff x="5864869" y="4003954"/>
              <a:chExt cx="1642581" cy="4111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feld 118">
                    <a:extLst>
                      <a:ext uri="{FF2B5EF4-FFF2-40B4-BE49-F238E27FC236}">
                        <a16:creationId xmlns:a16="http://schemas.microsoft.com/office/drawing/2014/main" id="{B1919C9C-82CA-4E33-9E05-2DEE087041CA}"/>
                      </a:ext>
                    </a:extLst>
                  </p:cNvPr>
                  <p:cNvSpPr txBox="1"/>
                  <p:nvPr/>
                </p:nvSpPr>
                <p:spPr>
                  <a:xfrm>
                    <a:off x="5919400" y="4195076"/>
                    <a:ext cx="1560998" cy="1882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6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6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𝑫𝑪</m:t>
                            </m:r>
                          </m:sup>
                        </m:sSup>
                        <m:r>
                          <a:rPr lang="en-US" sz="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6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= </a:t>
                    </a:r>
                    <a14:m>
                      <m:oMath xmlns:m="http://schemas.openxmlformats.org/officeDocument/2006/math"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6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(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en-US" sz="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𝑬𝒇𝒇</m:t>
                            </m:r>
                          </m:sup>
                        </m:sSup>
                      </m:oMath>
                    </a14:m>
                    <a:r>
                      <a:rPr lang="en-US" sz="600" b="0" i="0" u="none" strike="noStrike" baseline="0" dirty="0">
                        <a:solidFill>
                          <a:schemeClr val="tx1"/>
                        </a:solidFill>
                        <a:latin typeface="Consolas Courier"/>
                      </a:rPr>
                      <a:t>,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r>
                              <a:rPr lang="en-US" sz="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𝒄𝒆𝒍𝒍</m:t>
                            </m:r>
                          </m:sup>
                        </m:sSup>
                      </m:oMath>
                    </a14:m>
                    <a:r>
                      <a:rPr lang="en-US" sz="6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,</a:t>
                    </a:r>
                    <a:r>
                      <a:rPr lang="en-US" sz="600" b="1" dirty="0"/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" b="1" i="1">
                                <a:latin typeface="Cambria Math" panose="02040503050406030204" pitchFamily="18" charset="0"/>
                              </a:rPr>
                              <m:t>𝒑𝒂𝒓</m:t>
                            </m:r>
                          </m:e>
                          <m:sup>
                            <m:r>
                              <a:rPr lang="en-US" sz="600" b="1" i="1">
                                <a:latin typeface="Cambria Math" panose="02040503050406030204" pitchFamily="18" charset="0"/>
                              </a:rPr>
                              <m:t>𝒎𝒐𝒅</m:t>
                            </m:r>
                          </m:sup>
                        </m:sSup>
                      </m:oMath>
                    </a14:m>
                    <a:r>
                      <a:rPr lang="en-US" sz="600" b="0" i="0" u="none" strike="noStrike" baseline="0" dirty="0" smtClean="0">
                        <a:solidFill>
                          <a:srgbClr val="000000"/>
                        </a:solidFill>
                        <a:latin typeface="Consolas Courier"/>
                      </a:rPr>
                      <a:t>)</a:t>
                    </a:r>
                    <a:r>
                      <a:rPr lang="en-US" sz="600" b="0" i="0" u="none" strike="noStrike" dirty="0" smtClean="0">
                        <a:solidFill>
                          <a:srgbClr val="000000"/>
                        </a:solidFill>
                        <a:latin typeface="Consolas Courier"/>
                      </a:rPr>
                      <a:t>   </a:t>
                    </a:r>
                    <a:r>
                      <a:rPr lang="en-US" sz="600" b="1" dirty="0" err="1" smtClean="0">
                        <a:solidFill>
                          <a:srgbClr val="000000"/>
                        </a:solidFill>
                        <a:latin typeface="Consolas Courier"/>
                      </a:rPr>
                      <a:t>pvl_sapm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67" name="Textfeld 118">
                    <a:extLst>
                      <a:ext uri="{FF2B5EF4-FFF2-40B4-BE49-F238E27FC236}">
                        <a16:creationId xmlns:a16="http://schemas.microsoft.com/office/drawing/2014/main" id="{B1919C9C-82CA-4E33-9E05-2DEE087041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9400" y="4195076"/>
                    <a:ext cx="1560998" cy="18825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7" name="Gruppierung 19"/>
              <p:cNvGrpSpPr/>
              <p:nvPr/>
            </p:nvGrpSpPr>
            <p:grpSpPr>
              <a:xfrm>
                <a:off x="5864869" y="4003954"/>
                <a:ext cx="1642581" cy="411103"/>
                <a:chOff x="5900116" y="2391792"/>
                <a:chExt cx="1643977" cy="446875"/>
              </a:xfrm>
            </p:grpSpPr>
            <p:sp>
              <p:nvSpPr>
                <p:cNvPr id="198" name="Abgerundetes Rechteck 20"/>
                <p:cNvSpPr/>
                <p:nvPr/>
              </p:nvSpPr>
              <p:spPr>
                <a:xfrm>
                  <a:off x="5900119" y="2391792"/>
                  <a:ext cx="1643974" cy="446875"/>
                </a:xfrm>
                <a:prstGeom prst="roundRect">
                  <a:avLst>
                    <a:gd name="adj" fmla="val 7508"/>
                  </a:avLst>
                </a:prstGeom>
                <a:noFill/>
                <a:ln>
                  <a:solidFill>
                    <a:srgbClr val="92D050"/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99" name="Abgerundetes Rechteck 21"/>
                <p:cNvSpPr/>
                <p:nvPr/>
              </p:nvSpPr>
              <p:spPr>
                <a:xfrm>
                  <a:off x="5900116" y="2391792"/>
                  <a:ext cx="1643974" cy="186955"/>
                </a:xfrm>
                <a:prstGeom prst="roundRect">
                  <a:avLst>
                    <a:gd name="adj" fmla="val 24725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dirty="0" smtClean="0">
                      <a:solidFill>
                        <a:schemeClr val="bg1"/>
                      </a:solidFill>
                      <a:latin typeface="Consolas Courier"/>
                    </a:rPr>
                    <a:t>performance (</a:t>
                  </a:r>
                  <a:r>
                    <a:rPr lang="da-DK" sz="600" dirty="0">
                      <a:solidFill>
                        <a:schemeClr val="bg1"/>
                      </a:solidFill>
                      <a:latin typeface="Consolas Courier"/>
                    </a:rPr>
                    <a:t>King, D. et al, 2004)</a:t>
                  </a:r>
                  <a:endParaRPr lang="en-US" sz="600" dirty="0">
                    <a:solidFill>
                      <a:schemeClr val="bg1"/>
                    </a:solidFill>
                    <a:latin typeface="Consolas Courier"/>
                  </a:endParaRPr>
                </a:p>
              </p:txBody>
            </p:sp>
          </p:grpSp>
        </p:grpSp>
        <p:cxnSp>
          <p:nvCxnSpPr>
            <p:cNvPr id="202" name="Gerade Verbindung mit Pfeil 34">
              <a:extLst>
                <a:ext uri="{FF2B5EF4-FFF2-40B4-BE49-F238E27FC236}">
                  <a16:creationId xmlns:a16="http://schemas.microsoft.com/office/drawing/2014/main" id="{0A0DA991-1391-43E7-A668-047A10FAF04E}"/>
                </a:ext>
              </a:extLst>
            </p:cNvPr>
            <p:cNvCxnSpPr>
              <a:cxnSpLocks/>
            </p:cNvCxnSpPr>
            <p:nvPr/>
          </p:nvCxnSpPr>
          <p:spPr>
            <a:xfrm>
              <a:off x="5559120" y="4231486"/>
              <a:ext cx="280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Gerade Verbindung mit Pfeil 34">
              <a:extLst>
                <a:ext uri="{FF2B5EF4-FFF2-40B4-BE49-F238E27FC236}">
                  <a16:creationId xmlns:a16="http://schemas.microsoft.com/office/drawing/2014/main" id="{0A0DA991-1391-43E7-A668-047A10FAF04E}"/>
                </a:ext>
              </a:extLst>
            </p:cNvPr>
            <p:cNvCxnSpPr>
              <a:cxnSpLocks/>
            </p:cNvCxnSpPr>
            <p:nvPr/>
          </p:nvCxnSpPr>
          <p:spPr>
            <a:xfrm>
              <a:off x="5559120" y="4429341"/>
              <a:ext cx="280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2" name="Gerade Verbindung mit Pfeil 34">
            <a:extLst>
              <a:ext uri="{FF2B5EF4-FFF2-40B4-BE49-F238E27FC236}">
                <a16:creationId xmlns:a16="http://schemas.microsoft.com/office/drawing/2014/main" id="{0A0DA991-1391-43E7-A668-047A10FAF04E}"/>
              </a:ext>
            </a:extLst>
          </p:cNvPr>
          <p:cNvCxnSpPr>
            <a:cxnSpLocks/>
          </p:cNvCxnSpPr>
          <p:nvPr/>
        </p:nvCxnSpPr>
        <p:spPr>
          <a:xfrm>
            <a:off x="2277825" y="3020110"/>
            <a:ext cx="2605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Gerade Verbindung mit Pfeil 34">
            <a:extLst>
              <a:ext uri="{FF2B5EF4-FFF2-40B4-BE49-F238E27FC236}">
                <a16:creationId xmlns:a16="http://schemas.microsoft.com/office/drawing/2014/main" id="{0A0DA991-1391-43E7-A668-047A10FAF04E}"/>
              </a:ext>
            </a:extLst>
          </p:cNvPr>
          <p:cNvCxnSpPr>
            <a:cxnSpLocks/>
          </p:cNvCxnSpPr>
          <p:nvPr/>
        </p:nvCxnSpPr>
        <p:spPr>
          <a:xfrm>
            <a:off x="3206408" y="4183439"/>
            <a:ext cx="1656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418144" y="2093513"/>
            <a:ext cx="601147" cy="5735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" dirty="0"/>
              <a:t>https://pvlib-python.readthedocs.io/en/stable/reference/generated/pvlib.solarposition.spa_python.html?highlight=spa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-270203" y="2197259"/>
            <a:ext cx="601147" cy="5735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" dirty="0">
                <a:hlinkClick r:id="rId20"/>
              </a:rPr>
              <a:t>https://</a:t>
            </a:r>
            <a:r>
              <a:rPr lang="en-GB" sz="400" dirty="0" smtClean="0">
                <a:hlinkClick r:id="rId20"/>
              </a:rPr>
              <a:t>pvlib-python.readthedocs.io/en/stable/reference/generated/pvlib.pvsystem.Array.get_aoi.html?highlight=Angle%20of%20incidence</a:t>
            </a:r>
            <a:endParaRPr lang="en-GB" sz="400" dirty="0" smtClean="0"/>
          </a:p>
          <a:p>
            <a:pPr algn="ctr"/>
            <a:endParaRPr lang="en-GB" sz="400" dirty="0" smtClean="0"/>
          </a:p>
          <a:p>
            <a:pPr algn="ctr"/>
            <a:r>
              <a:rPr lang="en-GB" sz="400" dirty="0"/>
              <a:t>https://pvlib-python.readthedocs.io/en/stable/_modules/pvlib/irradiance.html?highlight=Direct%20Normal%20Irradiation</a:t>
            </a: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95443" y="3777589"/>
            <a:ext cx="1487702" cy="8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5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9CEE-1C6B-4925-8675-A44A36BF07D0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 Vorgehen: PV &amp; Windmodellierung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04" y="1983087"/>
            <a:ext cx="2906924" cy="261163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9F16F8D-1D7B-404F-8A2F-F043F29B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5" y="1191137"/>
            <a:ext cx="816364" cy="98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37E8742-4CB0-44B5-8A21-18992E529405}"/>
              </a:ext>
            </a:extLst>
          </p:cNvPr>
          <p:cNvSpPr txBox="1"/>
          <p:nvPr/>
        </p:nvSpPr>
        <p:spPr>
          <a:xfrm>
            <a:off x="851968" y="1531784"/>
            <a:ext cx="774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 sz="1100" dirty="0" err="1" smtClean="0">
                <a:solidFill>
                  <a:srgbClr val="FFFFFF"/>
                </a:solidFill>
                <a:latin typeface="Arial" charset="0"/>
              </a:rPr>
              <a:t>MaStR</a:t>
            </a:r>
            <a:endParaRPr lang="de-DE" sz="1100" dirty="0" smtClean="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9F16F8D-1D7B-404F-8A2F-F043F29B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484" y="1191137"/>
            <a:ext cx="816364" cy="98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8">
            <a:extLst>
              <a:ext uri="{FF2B5EF4-FFF2-40B4-BE49-F238E27FC236}">
                <a16:creationId xmlns:a16="http://schemas.microsoft.com/office/drawing/2014/main" id="{137E8742-4CB0-44B5-8A21-18992E529405}"/>
              </a:ext>
            </a:extLst>
          </p:cNvPr>
          <p:cNvSpPr txBox="1"/>
          <p:nvPr/>
        </p:nvSpPr>
        <p:spPr>
          <a:xfrm>
            <a:off x="3789336" y="1531784"/>
            <a:ext cx="774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 sz="1100" dirty="0" smtClean="0">
                <a:solidFill>
                  <a:srgbClr val="FFFFFF"/>
                </a:solidFill>
                <a:latin typeface="Arial" charset="0"/>
              </a:rPr>
              <a:t>ERA5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35624"/>
          <a:stretch/>
        </p:blipFill>
        <p:spPr>
          <a:xfrm>
            <a:off x="257037" y="2437273"/>
            <a:ext cx="2103966" cy="16687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007" y="1651310"/>
            <a:ext cx="2806163" cy="1040861"/>
          </a:xfrm>
          <a:prstGeom prst="rect">
            <a:avLst/>
          </a:prstGeom>
        </p:spPr>
      </p:pic>
      <p:sp>
        <p:nvSpPr>
          <p:cNvPr id="14" name="Plus 13"/>
          <p:cNvSpPr/>
          <p:nvPr/>
        </p:nvSpPr>
        <p:spPr>
          <a:xfrm>
            <a:off x="2601213" y="3053239"/>
            <a:ext cx="295335" cy="293350"/>
          </a:xfrm>
          <a:prstGeom prst="mathPlus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19269560">
            <a:off x="5003833" y="2254128"/>
            <a:ext cx="325889" cy="179140"/>
          </a:xfrm>
          <a:prstGeom prst="rightArrow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374967" y="1236165"/>
            <a:ext cx="17219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 sz="1050" u="sng" dirty="0" smtClean="0">
                <a:latin typeface="Arial" charset="0"/>
              </a:rPr>
              <a:t>Profile Kapazitätsfaktoren</a:t>
            </a:r>
            <a:endParaRPr lang="de-DE" sz="1050" u="sng" dirty="0"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5400000">
            <a:off x="6881144" y="2902142"/>
            <a:ext cx="252396" cy="179140"/>
          </a:xfrm>
          <a:prstGeom prst="rightArrow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199144" y="2863991"/>
            <a:ext cx="91403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 sz="1050" u="sng" dirty="0" smtClean="0">
                <a:latin typeface="Arial" charset="0"/>
              </a:rPr>
              <a:t>Aggregation</a:t>
            </a:r>
            <a:endParaRPr lang="de-DE" sz="1050" u="sng" dirty="0"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47974" y="4467761"/>
            <a:ext cx="12827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 smtClean="0">
                <a:latin typeface="Arial" charset="0"/>
              </a:rPr>
              <a:t>~500 </a:t>
            </a:r>
            <a:r>
              <a:rPr lang="de-DE" sz="800" dirty="0" err="1" smtClean="0">
                <a:latin typeface="Arial" charset="0"/>
              </a:rPr>
              <a:t>Messpunkte</a:t>
            </a:r>
            <a:r>
              <a:rPr lang="de-DE" sz="800" dirty="0" smtClean="0">
                <a:latin typeface="Arial" charset="0"/>
              </a:rPr>
              <a:t> in DE</a:t>
            </a:r>
            <a:endParaRPr lang="de-DE" sz="800" dirty="0"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7037" y="4342643"/>
            <a:ext cx="2452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 smtClean="0">
                <a:latin typeface="Arial" charset="0"/>
              </a:rPr>
              <a:t>Deutsches Register für Kraftwerke mit </a:t>
            </a:r>
            <a:r>
              <a:rPr lang="de-DE" sz="800" dirty="0" err="1" smtClean="0">
                <a:latin typeface="Arial" charset="0"/>
              </a:rPr>
              <a:t>detailierten</a:t>
            </a:r>
            <a:endParaRPr lang="de-DE" sz="800" dirty="0" smtClean="0">
              <a:latin typeface="Arial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 sz="800" dirty="0" smtClean="0">
                <a:latin typeface="Arial" charset="0"/>
              </a:rPr>
              <a:t>Kraftwerksdaten</a:t>
            </a:r>
            <a:endParaRPr lang="de-DE" sz="800" dirty="0"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62310" y="3213283"/>
            <a:ext cx="1147260" cy="695572"/>
          </a:xfrm>
          <a:prstGeom prst="rect">
            <a:avLst/>
          </a:prstGeom>
          <a:solidFill>
            <a:srgbClr val="002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u="sng" dirty="0" smtClean="0"/>
              <a:t>Monatlich</a:t>
            </a:r>
            <a:br>
              <a:rPr lang="de-DE" sz="1000" b="1" u="sng" dirty="0" smtClean="0"/>
            </a:br>
            <a:r>
              <a:rPr lang="de-DE" sz="1000" dirty="0" smtClean="0"/>
              <a:t>modellierte</a:t>
            </a:r>
            <a:r>
              <a:rPr lang="de-DE" sz="1000" b="1" u="sng" dirty="0" smtClean="0"/>
              <a:t> </a:t>
            </a:r>
            <a:r>
              <a:rPr lang="de-DE" sz="1000" dirty="0" smtClean="0"/>
              <a:t>Stromerzeugung Anlage </a:t>
            </a:r>
            <a:endParaRPr lang="en-GB" sz="1000" dirty="0"/>
          </a:p>
        </p:txBody>
      </p:sp>
      <p:sp>
        <p:nvSpPr>
          <p:cNvPr id="22" name="Rectangle 21"/>
          <p:cNvSpPr/>
          <p:nvPr/>
        </p:nvSpPr>
        <p:spPr>
          <a:xfrm>
            <a:off x="7228238" y="3214799"/>
            <a:ext cx="1131865" cy="695572"/>
          </a:xfrm>
          <a:prstGeom prst="rect">
            <a:avLst/>
          </a:prstGeom>
          <a:solidFill>
            <a:srgbClr val="002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u="sng" dirty="0" smtClean="0"/>
              <a:t>Jährlich</a:t>
            </a:r>
            <a:br>
              <a:rPr lang="de-DE" sz="1000" b="1" u="sng" dirty="0" smtClean="0"/>
            </a:br>
            <a:r>
              <a:rPr lang="de-DE" sz="1000" dirty="0" smtClean="0"/>
              <a:t>modellierte Stromerzeugung Anlage </a:t>
            </a:r>
            <a:endParaRPr lang="en-GB" sz="1000" dirty="0"/>
          </a:p>
        </p:txBody>
      </p:sp>
      <p:sp>
        <p:nvSpPr>
          <p:cNvPr id="23" name="Right Arrow 22"/>
          <p:cNvSpPr/>
          <p:nvPr/>
        </p:nvSpPr>
        <p:spPr>
          <a:xfrm rot="5400000">
            <a:off x="6881144" y="3952554"/>
            <a:ext cx="252396" cy="179140"/>
          </a:xfrm>
          <a:prstGeom prst="rightArrow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966450" y="4291852"/>
            <a:ext cx="2146727" cy="3123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/>
              <a:t>CO2 Einsparungspotential Anlage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71532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Modellierung Windstromerzeugung</a:t>
            </a:r>
            <a:endParaRPr lang="de-DE" sz="1800" dirty="0"/>
          </a:p>
        </p:txBody>
      </p:sp>
      <p:pic>
        <p:nvPicPr>
          <p:cNvPr id="64" name="Grafik 78">
            <a:extLst>
              <a:ext uri="{FF2B5EF4-FFF2-40B4-BE49-F238E27FC236}">
                <a16:creationId xmlns:a16="http://schemas.microsoft.com/office/drawing/2014/main" id="{FBAE5A6F-4AE2-4649-B166-6E3BBB4EE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836" y="1844706"/>
            <a:ext cx="2770574" cy="1869479"/>
          </a:xfrm>
          <a:prstGeom prst="rect">
            <a:avLst/>
          </a:prstGeom>
        </p:spPr>
      </p:pic>
      <p:cxnSp>
        <p:nvCxnSpPr>
          <p:cNvPr id="65" name="Gerade Verbindung mit Pfeil 47">
            <a:extLst>
              <a:ext uri="{FF2B5EF4-FFF2-40B4-BE49-F238E27FC236}">
                <a16:creationId xmlns:a16="http://schemas.microsoft.com/office/drawing/2014/main" id="{B1C24675-B674-446E-A695-7CD6012FBC9D}"/>
              </a:ext>
            </a:extLst>
          </p:cNvPr>
          <p:cNvCxnSpPr>
            <a:cxnSpLocks/>
          </p:cNvCxnSpPr>
          <p:nvPr/>
        </p:nvCxnSpPr>
        <p:spPr>
          <a:xfrm flipH="1">
            <a:off x="6358204" y="2868504"/>
            <a:ext cx="608147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66" name="Ellipse 82">
            <a:extLst>
              <a:ext uri="{FF2B5EF4-FFF2-40B4-BE49-F238E27FC236}">
                <a16:creationId xmlns:a16="http://schemas.microsoft.com/office/drawing/2014/main" id="{E9D1C966-B446-4B98-BB11-BE8A73A7805D}"/>
              </a:ext>
            </a:extLst>
          </p:cNvPr>
          <p:cNvSpPr/>
          <p:nvPr/>
        </p:nvSpPr>
        <p:spPr>
          <a:xfrm flipH="1">
            <a:off x="6286341" y="2835043"/>
            <a:ext cx="45719" cy="45719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7" name="Gerade Verbindung mit Pfeil 47">
            <a:extLst>
              <a:ext uri="{FF2B5EF4-FFF2-40B4-BE49-F238E27FC236}">
                <a16:creationId xmlns:a16="http://schemas.microsoft.com/office/drawing/2014/main" id="{B1C24675-B674-446E-A695-7CD6012FBC9D}"/>
              </a:ext>
            </a:extLst>
          </p:cNvPr>
          <p:cNvCxnSpPr>
            <a:cxnSpLocks/>
          </p:cNvCxnSpPr>
          <p:nvPr/>
        </p:nvCxnSpPr>
        <p:spPr>
          <a:xfrm flipV="1">
            <a:off x="6966351" y="2868504"/>
            <a:ext cx="1" cy="637129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69" name="Gerade Verbindung mit Pfeil 47">
            <a:extLst>
              <a:ext uri="{FF2B5EF4-FFF2-40B4-BE49-F238E27FC236}">
                <a16:creationId xmlns:a16="http://schemas.microsoft.com/office/drawing/2014/main" id="{B1C24675-B674-446E-A695-7CD6012FBC9D}"/>
              </a:ext>
            </a:extLst>
          </p:cNvPr>
          <p:cNvCxnSpPr>
            <a:cxnSpLocks/>
          </p:cNvCxnSpPr>
          <p:nvPr/>
        </p:nvCxnSpPr>
        <p:spPr>
          <a:xfrm flipV="1">
            <a:off x="6978277" y="3553898"/>
            <a:ext cx="0" cy="254905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71" name="Ellipse 82">
            <a:extLst>
              <a:ext uri="{FF2B5EF4-FFF2-40B4-BE49-F238E27FC236}">
                <a16:creationId xmlns:a16="http://schemas.microsoft.com/office/drawing/2014/main" id="{E9D1C966-B446-4B98-BB11-BE8A73A7805D}"/>
              </a:ext>
            </a:extLst>
          </p:cNvPr>
          <p:cNvSpPr/>
          <p:nvPr/>
        </p:nvSpPr>
        <p:spPr>
          <a:xfrm flipH="1">
            <a:off x="6942397" y="3495990"/>
            <a:ext cx="45719" cy="45719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733367" y="3726374"/>
                <a:ext cx="509498" cy="339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de-DE" sz="1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𝒉𝒉</m:t>
                          </m:r>
                        </m:sub>
                        <m:sup/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367" y="3726374"/>
                <a:ext cx="509498" cy="339517"/>
              </a:xfrm>
              <a:prstGeom prst="rect">
                <a:avLst/>
              </a:prstGeom>
              <a:blipFill>
                <a:blip r:embed="rId3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866" y="3362160"/>
            <a:ext cx="3074167" cy="1341277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89882" y="3541709"/>
            <a:ext cx="1601619" cy="970291"/>
          </a:xfrm>
          <a:prstGeom prst="rect">
            <a:avLst/>
          </a:prstGeom>
          <a:solidFill>
            <a:srgbClr val="002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smtClean="0"/>
              <a:t>Windkraftanlage VESTAS</a:t>
            </a:r>
            <a:r>
              <a:rPr lang="de-DE" sz="1000" dirty="0" smtClean="0"/>
              <a:t> TYP: V90/2000</a:t>
            </a:r>
            <a:endParaRPr lang="de-DE" sz="1000" dirty="0"/>
          </a:p>
          <a:p>
            <a:r>
              <a:rPr lang="de-DE" sz="1000" dirty="0" smtClean="0"/>
              <a:t>Nennleistung</a:t>
            </a:r>
            <a:r>
              <a:rPr lang="de-DE" sz="1000" dirty="0"/>
              <a:t>: </a:t>
            </a:r>
            <a:r>
              <a:rPr lang="de-DE" sz="1000" dirty="0" smtClean="0"/>
              <a:t>2000 </a:t>
            </a:r>
            <a:r>
              <a:rPr lang="de-DE" sz="1000" dirty="0"/>
              <a:t>kW</a:t>
            </a:r>
          </a:p>
          <a:p>
            <a:r>
              <a:rPr lang="de-DE" sz="1000" dirty="0"/>
              <a:t>Durchmesser: 90 </a:t>
            </a:r>
            <a:r>
              <a:rPr lang="de-DE" sz="1000" dirty="0" smtClean="0"/>
              <a:t>m</a:t>
            </a:r>
          </a:p>
          <a:p>
            <a:r>
              <a:rPr lang="en-GB" sz="1000" dirty="0"/>
              <a:t>Min. </a:t>
            </a:r>
            <a:r>
              <a:rPr lang="en-GB" sz="1000" dirty="0" err="1"/>
              <a:t>Nabenhöhe</a:t>
            </a:r>
            <a:r>
              <a:rPr lang="en-GB" sz="1000" dirty="0"/>
              <a:t>: 80 m</a:t>
            </a:r>
          </a:p>
          <a:p>
            <a:r>
              <a:rPr lang="en-GB" sz="1000" dirty="0"/>
              <a:t>Max. </a:t>
            </a:r>
            <a:r>
              <a:rPr lang="en-GB" sz="1000" dirty="0" err="1"/>
              <a:t>Nabenhöhe</a:t>
            </a:r>
            <a:r>
              <a:rPr lang="en-GB" sz="1000" dirty="0"/>
              <a:t>: 125 m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720" y="1345190"/>
            <a:ext cx="706234" cy="1092046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H="1">
            <a:off x="1755954" y="1274590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1755954" y="1507450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1755954" y="1718550"/>
            <a:ext cx="7837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755954" y="1951409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06892" y="1520522"/>
            <a:ext cx="2266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solidFill>
                  <a:srgbClr val="FF0000"/>
                </a:solidFill>
              </a:rPr>
              <a:t>Windgeschwindigkeit auf Nabenhöhe</a:t>
            </a:r>
            <a:endParaRPr lang="en-GB" sz="1050" dirty="0">
              <a:solidFill>
                <a:srgbClr val="FF0000"/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3739952" y="3917185"/>
            <a:ext cx="1" cy="50302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>
            <a:off x="456667" y="1718550"/>
            <a:ext cx="3290976" cy="2869274"/>
          </a:xfrm>
          <a:prstGeom prst="bentConnector4">
            <a:avLst>
              <a:gd name="adj1" fmla="val -4935"/>
              <a:gd name="adj2" fmla="val 10796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19065" y="1718550"/>
            <a:ext cx="4306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3052669" y="3959227"/>
            <a:ext cx="648078" cy="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64863" y="2637914"/>
            <a:ext cx="381707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 sz="1050" dirty="0" smtClean="0">
                <a:latin typeface="Arial" charset="0"/>
              </a:rPr>
              <a:t>Die Leistungskurve und </a:t>
            </a:r>
            <a:r>
              <a:rPr lang="de-DE" sz="1050" dirty="0">
                <a:solidFill>
                  <a:srgbClr val="FF0000"/>
                </a:solidFill>
              </a:rPr>
              <a:t>Windgeschwindigkeit auf Nabenhöhe</a:t>
            </a:r>
            <a:endParaRPr lang="en-GB" sz="1050" dirty="0">
              <a:solidFill>
                <a:srgbClr val="FF0000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 sz="1050" dirty="0" smtClean="0">
                <a:latin typeface="Arial" charset="0"/>
              </a:rPr>
              <a:t>sind  für Windmodellierung die relevante Größe</a:t>
            </a:r>
            <a:endParaRPr lang="de-DE" sz="1050" dirty="0">
              <a:latin typeface="Arial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63220" y="3211969"/>
            <a:ext cx="8274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 sz="1050" dirty="0" smtClean="0">
                <a:latin typeface="Arial" charset="0"/>
              </a:rPr>
              <a:t>Bsp. 1 Typ</a:t>
            </a:r>
            <a:endParaRPr lang="de-DE" sz="1050" dirty="0">
              <a:latin typeface="Arial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286341" y="1224986"/>
            <a:ext cx="236154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 sz="1050" dirty="0" smtClean="0">
                <a:latin typeface="Arial" charset="0"/>
              </a:rPr>
              <a:t>Leistungskurven von Turbinentypen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 sz="1050" dirty="0" smtClean="0">
                <a:latin typeface="Arial" charset="0"/>
              </a:rPr>
              <a:t>unterscheiden sich</a:t>
            </a:r>
            <a:endParaRPr lang="de-DE" sz="105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9CEE-1C6B-4925-8675-A44A36BF07D0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Modellierung Windstromerzeugung</a:t>
            </a:r>
            <a:endParaRPr lang="de-DE" sz="1800" dirty="0"/>
          </a:p>
        </p:txBody>
      </p:sp>
      <p:pic>
        <p:nvPicPr>
          <p:cNvPr id="7" name="Grafik 78">
            <a:extLst>
              <a:ext uri="{FF2B5EF4-FFF2-40B4-BE49-F238E27FC236}">
                <a16:creationId xmlns:a16="http://schemas.microsoft.com/office/drawing/2014/main" id="{FBAE5A6F-4AE2-4649-B166-6E3BBB4EE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249" y="1351214"/>
            <a:ext cx="2770574" cy="1869479"/>
          </a:xfrm>
          <a:prstGeom prst="rect">
            <a:avLst/>
          </a:prstGeom>
        </p:spPr>
      </p:pic>
      <p:grpSp>
        <p:nvGrpSpPr>
          <p:cNvPr id="156" name="Group 155"/>
          <p:cNvGrpSpPr/>
          <p:nvPr/>
        </p:nvGrpSpPr>
        <p:grpSpPr>
          <a:xfrm>
            <a:off x="1218384" y="1627361"/>
            <a:ext cx="928215" cy="980604"/>
            <a:chOff x="1218384" y="1627361"/>
            <a:chExt cx="928215" cy="980604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9F16F8D-1D7B-404F-8A2F-F043F29B7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384" y="1627361"/>
              <a:ext cx="816364" cy="980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37E8742-4CB0-44B5-8A21-18992E529405}"/>
                </a:ext>
              </a:extLst>
            </p:cNvPr>
            <p:cNvSpPr txBox="1"/>
            <p:nvPr/>
          </p:nvSpPr>
          <p:spPr>
            <a:xfrm>
              <a:off x="1371947" y="1968008"/>
              <a:ext cx="7746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100" dirty="0">
                  <a:solidFill>
                    <a:srgbClr val="FFFFFF"/>
                  </a:solidFill>
                  <a:latin typeface="Arial" charset="0"/>
                </a:rPr>
                <a:t>ERA 5</a:t>
              </a:r>
              <a:endParaRPr lang="en-US" sz="11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sp>
        <p:nvSpPr>
          <p:cNvPr id="10" name="Textfeld 14">
            <a:extLst>
              <a:ext uri="{FF2B5EF4-FFF2-40B4-BE49-F238E27FC236}">
                <a16:creationId xmlns:a16="http://schemas.microsoft.com/office/drawing/2014/main" id="{B16D8455-5D06-4FC9-9695-EDD2F8824531}"/>
              </a:ext>
            </a:extLst>
          </p:cNvPr>
          <p:cNvSpPr txBox="1"/>
          <p:nvPr/>
        </p:nvSpPr>
        <p:spPr>
          <a:xfrm>
            <a:off x="2294541" y="1625787"/>
            <a:ext cx="1661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 sz="900" dirty="0">
                <a:solidFill>
                  <a:srgbClr val="000000"/>
                </a:solidFill>
                <a:latin typeface="Arial" charset="0"/>
              </a:rPr>
              <a:t>wind </a:t>
            </a:r>
            <a:r>
              <a:rPr lang="en-US" sz="900" dirty="0">
                <a:solidFill>
                  <a:srgbClr val="000000"/>
                </a:solidFill>
                <a:latin typeface="Arial" charset="0"/>
              </a:rPr>
              <a:t>speed @ 100m,10m</a:t>
            </a:r>
          </a:p>
        </p:txBody>
      </p:sp>
      <p:sp>
        <p:nvSpPr>
          <p:cNvPr id="11" name="Textfeld 15">
            <a:extLst>
              <a:ext uri="{FF2B5EF4-FFF2-40B4-BE49-F238E27FC236}">
                <a16:creationId xmlns:a16="http://schemas.microsoft.com/office/drawing/2014/main" id="{FFAA46A9-A700-4389-8C89-0E8017512202}"/>
              </a:ext>
            </a:extLst>
          </p:cNvPr>
          <p:cNvSpPr txBox="1"/>
          <p:nvPr/>
        </p:nvSpPr>
        <p:spPr>
          <a:xfrm>
            <a:off x="2388751" y="1824502"/>
            <a:ext cx="1295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temperature @ 2m</a:t>
            </a:r>
          </a:p>
        </p:txBody>
      </p:sp>
      <p:sp>
        <p:nvSpPr>
          <p:cNvPr id="12" name="Textfeld 16">
            <a:extLst>
              <a:ext uri="{FF2B5EF4-FFF2-40B4-BE49-F238E27FC236}">
                <a16:creationId xmlns:a16="http://schemas.microsoft.com/office/drawing/2014/main" id="{D396262A-2514-49A6-A775-B2D65A5AFE5B}"/>
              </a:ext>
            </a:extLst>
          </p:cNvPr>
          <p:cNvSpPr txBox="1"/>
          <p:nvPr/>
        </p:nvSpPr>
        <p:spPr>
          <a:xfrm>
            <a:off x="2388752" y="2052086"/>
            <a:ext cx="10821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pressure @ 2m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7">
                <a:extLst>
                  <a:ext uri="{FF2B5EF4-FFF2-40B4-BE49-F238E27FC236}">
                    <a16:creationId xmlns:a16="http://schemas.microsoft.com/office/drawing/2014/main" id="{E0C2DE4C-A8B0-4899-9DDE-1558CDDAEA0A}"/>
                  </a:ext>
                </a:extLst>
              </p:cNvPr>
              <p:cNvSpPr txBox="1"/>
              <p:nvPr/>
            </p:nvSpPr>
            <p:spPr>
              <a:xfrm>
                <a:off x="2150696" y="2303836"/>
                <a:ext cx="94794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80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3" name="Textfeld 17">
                <a:extLst>
                  <a:ext uri="{FF2B5EF4-FFF2-40B4-BE49-F238E27FC236}">
                    <a16:creationId xmlns:a16="http://schemas.microsoft.com/office/drawing/2014/main" id="{E0C2DE4C-A8B0-4899-9DDE-1558CDDAE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96" y="2303836"/>
                <a:ext cx="94794" cy="123111"/>
              </a:xfrm>
              <a:prstGeom prst="rect">
                <a:avLst/>
              </a:prstGeom>
              <a:blipFill>
                <a:blip r:embed="rId4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8">
            <a:extLst>
              <a:ext uri="{FF2B5EF4-FFF2-40B4-BE49-F238E27FC236}">
                <a16:creationId xmlns:a16="http://schemas.microsoft.com/office/drawing/2014/main" id="{C047FC88-ABB6-4D02-9946-BA1683BA1B0E}"/>
              </a:ext>
            </a:extLst>
          </p:cNvPr>
          <p:cNvSpPr txBox="1"/>
          <p:nvPr/>
        </p:nvSpPr>
        <p:spPr>
          <a:xfrm>
            <a:off x="2382589" y="2259596"/>
            <a:ext cx="1173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roughness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21">
                <a:extLst>
                  <a:ext uri="{FF2B5EF4-FFF2-40B4-BE49-F238E27FC236}">
                    <a16:creationId xmlns:a16="http://schemas.microsoft.com/office/drawing/2014/main" id="{13D06A4C-FF8A-4095-B113-06EE9B01E980}"/>
                  </a:ext>
                </a:extLst>
              </p:cNvPr>
              <p:cNvSpPr txBox="1"/>
              <p:nvPr/>
            </p:nvSpPr>
            <p:spPr>
              <a:xfrm>
                <a:off x="2150696" y="1670027"/>
                <a:ext cx="10315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80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7" name="Textfeld 21">
                <a:extLst>
                  <a:ext uri="{FF2B5EF4-FFF2-40B4-BE49-F238E27FC236}">
                    <a16:creationId xmlns:a16="http://schemas.microsoft.com/office/drawing/2014/main" id="{13D06A4C-FF8A-4095-B113-06EE9B01E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96" y="1670027"/>
                <a:ext cx="103150" cy="123111"/>
              </a:xfrm>
              <a:prstGeom prst="rect">
                <a:avLst/>
              </a:prstGeom>
              <a:blipFill>
                <a:blip r:embed="rId5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22">
                <a:extLst>
                  <a:ext uri="{FF2B5EF4-FFF2-40B4-BE49-F238E27FC236}">
                    <a16:creationId xmlns:a16="http://schemas.microsoft.com/office/drawing/2014/main" id="{6422B9B8-ABC5-486F-B323-BE068C5738AB}"/>
                  </a:ext>
                </a:extLst>
              </p:cNvPr>
              <p:cNvSpPr txBox="1"/>
              <p:nvPr/>
            </p:nvSpPr>
            <p:spPr>
              <a:xfrm>
                <a:off x="2159975" y="1868742"/>
                <a:ext cx="84612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80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8" name="Textfeld 22">
                <a:extLst>
                  <a:ext uri="{FF2B5EF4-FFF2-40B4-BE49-F238E27FC236}">
                    <a16:creationId xmlns:a16="http://schemas.microsoft.com/office/drawing/2014/main" id="{6422B9B8-ABC5-486F-B323-BE068C573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975" y="1868742"/>
                <a:ext cx="84612" cy="123111"/>
              </a:xfrm>
              <a:prstGeom prst="rect">
                <a:avLst/>
              </a:prstGeom>
              <a:blipFill>
                <a:blip r:embed="rId6"/>
                <a:stretch>
                  <a:fillRect l="-14286" r="-14286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23">
                <a:extLst>
                  <a:ext uri="{FF2B5EF4-FFF2-40B4-BE49-F238E27FC236}">
                    <a16:creationId xmlns:a16="http://schemas.microsoft.com/office/drawing/2014/main" id="{9B63508C-3524-4604-99D8-C76925B12880}"/>
                  </a:ext>
                </a:extLst>
              </p:cNvPr>
              <p:cNvSpPr txBox="1"/>
              <p:nvPr/>
            </p:nvSpPr>
            <p:spPr>
              <a:xfrm>
                <a:off x="2151466" y="2096326"/>
                <a:ext cx="10248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80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9" name="Textfeld 23">
                <a:extLst>
                  <a:ext uri="{FF2B5EF4-FFF2-40B4-BE49-F238E27FC236}">
                    <a16:creationId xmlns:a16="http://schemas.microsoft.com/office/drawing/2014/main" id="{9B63508C-3524-4604-99D8-C76925B12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466" y="2096326"/>
                <a:ext cx="102486" cy="123111"/>
              </a:xfrm>
              <a:prstGeom prst="rect">
                <a:avLst/>
              </a:prstGeom>
              <a:blipFill>
                <a:blip r:embed="rId7"/>
                <a:stretch>
                  <a:fillRect l="-17647" r="-11765" b="-3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6">
                <a:extLst>
                  <a:ext uri="{FF2B5EF4-FFF2-40B4-BE49-F238E27FC236}">
                    <a16:creationId xmlns:a16="http://schemas.microsoft.com/office/drawing/2014/main" id="{79AC6B8A-1DE9-4817-991C-DC21A1A7527E}"/>
                  </a:ext>
                </a:extLst>
              </p:cNvPr>
              <p:cNvSpPr txBox="1"/>
              <p:nvPr/>
            </p:nvSpPr>
            <p:spPr>
              <a:xfrm>
                <a:off x="-361374" y="2455082"/>
                <a:ext cx="2008829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hh</m:t>
                      </m:r>
                      <m:r>
                        <a:rPr lang="de-DE" sz="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h𝑢𝑏</m:t>
                      </m:r>
                      <m:r>
                        <a:rPr lang="de-DE" sz="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de-DE" sz="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de-DE" sz="600" i="1" dirty="0" smtClea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21" name="Textfeld 26">
                <a:extLst>
                  <a:ext uri="{FF2B5EF4-FFF2-40B4-BE49-F238E27FC236}">
                    <a16:creationId xmlns:a16="http://schemas.microsoft.com/office/drawing/2014/main" id="{79AC6B8A-1DE9-4817-991C-DC21A1A75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1374" y="2455082"/>
                <a:ext cx="2008829" cy="1846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30">
                <a:extLst>
                  <a:ext uri="{FF2B5EF4-FFF2-40B4-BE49-F238E27FC236}">
                    <a16:creationId xmlns:a16="http://schemas.microsoft.com/office/drawing/2014/main" id="{4DE633AF-87C0-4769-9ABA-B98D03F3C3BF}"/>
                  </a:ext>
                </a:extLst>
              </p:cNvPr>
              <p:cNvSpPr txBox="1"/>
              <p:nvPr/>
            </p:nvSpPr>
            <p:spPr>
              <a:xfrm>
                <a:off x="6392496" y="3477971"/>
                <a:ext cx="1714409" cy="3441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de-DE" sz="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𝒉𝒉</m:t>
                          </m:r>
                        </m:sub>
                        <m:sup>
                          <m:r>
                            <a:rPr lang="de-DE" sz="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p>
                      </m:sSubSup>
                      <m:r>
                        <a:rPr lang="de-DE" sz="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p>
                        <m:sSupPr>
                          <m:ctrlPr>
                            <a:rPr lang="de-DE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9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9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de-DE" sz="9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hh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9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de-DE" sz="9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</m:oMath>
                  </m:oMathPara>
                </a14:m>
                <a:endParaRPr lang="en-US" sz="90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23" name="Textfeld 30">
                <a:extLst>
                  <a:ext uri="{FF2B5EF4-FFF2-40B4-BE49-F238E27FC236}">
                    <a16:creationId xmlns:a16="http://schemas.microsoft.com/office/drawing/2014/main" id="{4DE633AF-87C0-4769-9ABA-B98D03F3C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96" y="3477971"/>
                <a:ext cx="1714409" cy="344197"/>
              </a:xfrm>
              <a:prstGeom prst="rect">
                <a:avLst/>
              </a:prstGeom>
              <a:blipFill>
                <a:blip r:embed="rId9"/>
                <a:stretch>
                  <a:fillRect t="-5357"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32">
                <a:extLst>
                  <a:ext uri="{FF2B5EF4-FFF2-40B4-BE49-F238E27FC236}">
                    <a16:creationId xmlns:a16="http://schemas.microsoft.com/office/drawing/2014/main" id="{16E966EE-4E84-4203-8B31-BDD890DED479}"/>
                  </a:ext>
                </a:extLst>
              </p:cNvPr>
              <p:cNvSpPr txBox="1"/>
              <p:nvPr/>
            </p:nvSpPr>
            <p:spPr>
              <a:xfrm>
                <a:off x="7668241" y="3503077"/>
                <a:ext cx="1160591" cy="359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de-DE" sz="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=1.225</m:t>
                      </m:r>
                      <m:f>
                        <m:fPr>
                          <m:ctrlPr>
                            <a:rPr lang="de-DE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de-DE" sz="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de-DE" sz="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600" dirty="0" smtClean="0">
                  <a:solidFill>
                    <a:srgbClr val="000000"/>
                  </a:solidFill>
                  <a:latin typeface="Arial" charset="0"/>
                </a:endParaRP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60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24" name="Textfeld 32">
                <a:extLst>
                  <a:ext uri="{FF2B5EF4-FFF2-40B4-BE49-F238E27FC236}">
                    <a16:creationId xmlns:a16="http://schemas.microsoft.com/office/drawing/2014/main" id="{16E966EE-4E84-4203-8B31-BDD890DED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41" y="3503077"/>
                <a:ext cx="1160591" cy="3599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 113"/>
          <p:cNvGrpSpPr/>
          <p:nvPr/>
        </p:nvGrpSpPr>
        <p:grpSpPr>
          <a:xfrm>
            <a:off x="808444" y="3043920"/>
            <a:ext cx="1365595" cy="771213"/>
            <a:chOff x="897791" y="3375393"/>
            <a:chExt cx="1365595" cy="7712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20">
                  <a:extLst>
                    <a:ext uri="{FF2B5EF4-FFF2-40B4-BE49-F238E27FC236}">
                      <a16:creationId xmlns:a16="http://schemas.microsoft.com/office/drawing/2014/main" id="{503FF3ED-120B-4371-80F2-B97CEE8E91B5}"/>
                    </a:ext>
                  </a:extLst>
                </p:cNvPr>
                <p:cNvSpPr txBox="1"/>
                <p:nvPr/>
              </p:nvSpPr>
              <p:spPr>
                <a:xfrm>
                  <a:off x="897791" y="3393506"/>
                  <a:ext cx="1365595" cy="466346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9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9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hh</m:t>
                            </m:r>
                          </m:sub>
                        </m:sSub>
                        <m:r>
                          <a:rPr lang="de-DE" sz="9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de-DE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de-DE" sz="9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de-DE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f>
                              <m:fPr>
                                <m:ctrlPr>
                                  <a:rPr lang="de-DE" sz="9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9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hh</m:t>
                                </m:r>
                              </m:num>
                              <m:den>
                                <m:r>
                                  <a:rPr lang="de-DE" sz="9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  <m:r>
                              <a:rPr lang="de-DE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de-DE" sz="9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de-DE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f>
                              <m:fPr>
                                <m:ctrlPr>
                                  <a:rPr lang="de-DE" sz="9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9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de-DE" sz="9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de-DE" sz="9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  <m:r>
                              <a:rPr lang="de-DE" sz="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90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16" name="Textfeld 20">
                  <a:extLst>
                    <a:ext uri="{FF2B5EF4-FFF2-40B4-BE49-F238E27FC236}">
                      <a16:creationId xmlns:a16="http://schemas.microsoft.com/office/drawing/2014/main" id="{503FF3ED-120B-4371-80F2-B97CEE8E9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791" y="3393506"/>
                  <a:ext cx="1365595" cy="466346"/>
                </a:xfrm>
                <a:prstGeom prst="rect">
                  <a:avLst/>
                </a:prstGeom>
                <a:blipFill>
                  <a:blip r:embed="rId11"/>
                  <a:stretch>
                    <a:fillRect b="-5195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hteck 33">
              <a:extLst>
                <a:ext uri="{FF2B5EF4-FFF2-40B4-BE49-F238E27FC236}">
                  <a16:creationId xmlns:a16="http://schemas.microsoft.com/office/drawing/2014/main" id="{4DFF983C-88CD-44AA-9A21-E7F89A680520}"/>
                </a:ext>
              </a:extLst>
            </p:cNvPr>
            <p:cNvSpPr/>
            <p:nvPr/>
          </p:nvSpPr>
          <p:spPr>
            <a:xfrm>
              <a:off x="1024649" y="3375393"/>
              <a:ext cx="1170784" cy="513254"/>
            </a:xfrm>
            <a:prstGeom prst="rect">
              <a:avLst/>
            </a:prstGeom>
            <a:noFill/>
            <a:ln w="19050" cap="flat" cmpd="sng" algn="ctr">
              <a:solidFill>
                <a:srgbClr val="002E4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hteck 34">
              <a:extLst>
                <a:ext uri="{FF2B5EF4-FFF2-40B4-BE49-F238E27FC236}">
                  <a16:creationId xmlns:a16="http://schemas.microsoft.com/office/drawing/2014/main" id="{DCC07CD7-2CBB-4802-B581-C6435A7E3383}"/>
                </a:ext>
              </a:extLst>
            </p:cNvPr>
            <p:cNvSpPr/>
            <p:nvPr/>
          </p:nvSpPr>
          <p:spPr>
            <a:xfrm>
              <a:off x="1024649" y="3894346"/>
              <a:ext cx="1170784" cy="252260"/>
            </a:xfrm>
            <a:prstGeom prst="rect">
              <a:avLst/>
            </a:prstGeom>
            <a:solidFill>
              <a:srgbClr val="1C2D51"/>
            </a:solidFill>
            <a:ln w="19050" cap="flat" cmpd="sng" algn="ctr">
              <a:solidFill>
                <a:srgbClr val="002E4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Wind speed correction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7">
                <a:extLst>
                  <a:ext uri="{FF2B5EF4-FFF2-40B4-BE49-F238E27FC236}">
                    <a16:creationId xmlns:a16="http://schemas.microsoft.com/office/drawing/2014/main" id="{BD409E9B-C03C-4EA8-BC3A-A1AFE35A059F}"/>
                  </a:ext>
                </a:extLst>
              </p:cNvPr>
              <p:cNvSpPr txBox="1"/>
              <p:nvPr/>
            </p:nvSpPr>
            <p:spPr>
              <a:xfrm>
                <a:off x="4034394" y="3146803"/>
                <a:ext cx="1173446" cy="28648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9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de-DE" sz="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de-DE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DE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b>
                            <m:sSubPr>
                              <m:ctrlPr>
                                <a:rPr lang="en-US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de-DE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hh</m:t>
                      </m:r>
                    </m:oMath>
                  </m:oMathPara>
                </a14:m>
                <a:endParaRPr lang="en-US" sz="90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22" name="Textfeld 27">
                <a:extLst>
                  <a:ext uri="{FF2B5EF4-FFF2-40B4-BE49-F238E27FC236}">
                    <a16:creationId xmlns:a16="http://schemas.microsoft.com/office/drawing/2014/main" id="{BD409E9B-C03C-4EA8-BC3A-A1AFE35A0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394" y="3146803"/>
                <a:ext cx="1173446" cy="286489"/>
              </a:xfrm>
              <a:prstGeom prst="rect">
                <a:avLst/>
              </a:prstGeom>
              <a:blipFill>
                <a:blip r:embed="rId12"/>
                <a:stretch>
                  <a:fillRect t="-4255" b="-1063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hteck 35">
            <a:extLst>
              <a:ext uri="{FF2B5EF4-FFF2-40B4-BE49-F238E27FC236}">
                <a16:creationId xmlns:a16="http://schemas.microsoft.com/office/drawing/2014/main" id="{C5E3D953-FF51-4CB1-9BFB-508F45C101F7}"/>
              </a:ext>
            </a:extLst>
          </p:cNvPr>
          <p:cNvSpPr/>
          <p:nvPr/>
        </p:nvSpPr>
        <p:spPr>
          <a:xfrm>
            <a:off x="4056172" y="3047248"/>
            <a:ext cx="1156634" cy="654931"/>
          </a:xfrm>
          <a:prstGeom prst="rect">
            <a:avLst/>
          </a:prstGeom>
          <a:noFill/>
          <a:ln w="19050" cap="flat" cmpd="sng" algn="ctr">
            <a:solidFill>
              <a:srgbClr val="002E4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echteck 36">
            <a:extLst>
              <a:ext uri="{FF2B5EF4-FFF2-40B4-BE49-F238E27FC236}">
                <a16:creationId xmlns:a16="http://schemas.microsoft.com/office/drawing/2014/main" id="{FF48A4F3-F15E-4A81-8784-17EC81C80A6C}"/>
              </a:ext>
            </a:extLst>
          </p:cNvPr>
          <p:cNvSpPr/>
          <p:nvPr/>
        </p:nvSpPr>
        <p:spPr>
          <a:xfrm>
            <a:off x="4052214" y="3556932"/>
            <a:ext cx="1160591" cy="252260"/>
          </a:xfrm>
          <a:prstGeom prst="rect">
            <a:avLst/>
          </a:prstGeom>
          <a:solidFill>
            <a:srgbClr val="002E50"/>
          </a:solidFill>
          <a:ln w="19050" cap="flat" cmpd="sng" algn="ctr">
            <a:solidFill>
              <a:srgbClr val="002E4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Temperature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24">
                <a:extLst>
                  <a:ext uri="{FF2B5EF4-FFF2-40B4-BE49-F238E27FC236}">
                    <a16:creationId xmlns:a16="http://schemas.microsoft.com/office/drawing/2014/main" id="{10ACA159-D8E3-43B2-9A04-F3C2D3C43F91}"/>
                  </a:ext>
                </a:extLst>
              </p:cNvPr>
              <p:cNvSpPr txBox="1"/>
              <p:nvPr/>
            </p:nvSpPr>
            <p:spPr>
              <a:xfrm>
                <a:off x="2001757" y="3109885"/>
                <a:ext cx="2124264" cy="34060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rgbClr val="0096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smtClean="0">
                              <a:solidFill>
                                <a:srgbClr val="00968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900" i="1" smtClean="0">
                              <a:solidFill>
                                <a:srgbClr val="009682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de-DE" sz="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de-DE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de-DE" sz="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0.0065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de-DE" sz="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de-DE" sz="9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sz="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hh</m:t>
                              </m:r>
                            </m:e>
                          </m:d>
                        </m:e>
                        <m:sup>
                          <m:r>
                            <a:rPr lang="de-DE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5.255</m:t>
                          </m:r>
                        </m:sup>
                      </m:sSup>
                    </m:oMath>
                  </m:oMathPara>
                </a14:m>
                <a:endParaRPr lang="en-US" sz="90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20" name="Textfeld 24">
                <a:extLst>
                  <a:ext uri="{FF2B5EF4-FFF2-40B4-BE49-F238E27FC236}">
                    <a16:creationId xmlns:a16="http://schemas.microsoft.com/office/drawing/2014/main" id="{10ACA159-D8E3-43B2-9A04-F3C2D3C43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757" y="3109885"/>
                <a:ext cx="2124264" cy="340606"/>
              </a:xfrm>
              <a:prstGeom prst="rect">
                <a:avLst/>
              </a:prstGeom>
              <a:blipFill>
                <a:blip r:embed="rId13"/>
                <a:stretch>
                  <a:fillRect t="-1786" b="-535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/>
          <p:cNvGrpSpPr/>
          <p:nvPr/>
        </p:nvGrpSpPr>
        <p:grpSpPr>
          <a:xfrm>
            <a:off x="2147649" y="3051342"/>
            <a:ext cx="1856820" cy="759103"/>
            <a:chOff x="2236996" y="3382815"/>
            <a:chExt cx="1856820" cy="759103"/>
          </a:xfrm>
        </p:grpSpPr>
        <p:sp>
          <p:nvSpPr>
            <p:cNvPr id="29" name="Rechteck 37">
              <a:extLst>
                <a:ext uri="{FF2B5EF4-FFF2-40B4-BE49-F238E27FC236}">
                  <a16:creationId xmlns:a16="http://schemas.microsoft.com/office/drawing/2014/main" id="{9DFAEBAC-CE79-4926-9B25-2F0A7DCF02FF}"/>
                </a:ext>
              </a:extLst>
            </p:cNvPr>
            <p:cNvSpPr/>
            <p:nvPr/>
          </p:nvSpPr>
          <p:spPr>
            <a:xfrm>
              <a:off x="2236997" y="3382815"/>
              <a:ext cx="1856819" cy="505831"/>
            </a:xfrm>
            <a:prstGeom prst="rect">
              <a:avLst/>
            </a:prstGeom>
            <a:noFill/>
            <a:ln w="19050" cap="flat" cmpd="sng" algn="ctr">
              <a:solidFill>
                <a:srgbClr val="002E4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Rechteck 38">
              <a:extLst>
                <a:ext uri="{FF2B5EF4-FFF2-40B4-BE49-F238E27FC236}">
                  <a16:creationId xmlns:a16="http://schemas.microsoft.com/office/drawing/2014/main" id="{693BE0FF-69C1-475D-934C-87BFE8DAF08B}"/>
                </a:ext>
              </a:extLst>
            </p:cNvPr>
            <p:cNvSpPr/>
            <p:nvPr/>
          </p:nvSpPr>
          <p:spPr>
            <a:xfrm>
              <a:off x="2236996" y="3889658"/>
              <a:ext cx="1856819" cy="252260"/>
            </a:xfrm>
            <a:prstGeom prst="rect">
              <a:avLst/>
            </a:prstGeom>
            <a:solidFill>
              <a:srgbClr val="002E4F"/>
            </a:solidFill>
            <a:ln w="19050" cap="flat" cmpd="sng" algn="ctr">
              <a:solidFill>
                <a:srgbClr val="002E4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Pressure correction</a:t>
              </a:r>
            </a:p>
          </p:txBody>
        </p:sp>
      </p:grpSp>
      <p:sp>
        <p:nvSpPr>
          <p:cNvPr id="31" name="Rechteck 39">
            <a:extLst>
              <a:ext uri="{FF2B5EF4-FFF2-40B4-BE49-F238E27FC236}">
                <a16:creationId xmlns:a16="http://schemas.microsoft.com/office/drawing/2014/main" id="{37F4935F-9B09-47D9-908F-6A88EEF132C1}"/>
              </a:ext>
            </a:extLst>
          </p:cNvPr>
          <p:cNvSpPr/>
          <p:nvPr/>
        </p:nvSpPr>
        <p:spPr>
          <a:xfrm>
            <a:off x="6507650" y="3423433"/>
            <a:ext cx="1438311" cy="654931"/>
          </a:xfrm>
          <a:prstGeom prst="rect">
            <a:avLst/>
          </a:prstGeom>
          <a:noFill/>
          <a:ln w="19050" cap="flat" cmpd="sng" algn="ctr">
            <a:solidFill>
              <a:srgbClr val="002E4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echteck 40">
            <a:extLst>
              <a:ext uri="{FF2B5EF4-FFF2-40B4-BE49-F238E27FC236}">
                <a16:creationId xmlns:a16="http://schemas.microsoft.com/office/drawing/2014/main" id="{68D39E73-298C-43EC-B1A4-48D22C9557BF}"/>
              </a:ext>
            </a:extLst>
          </p:cNvPr>
          <p:cNvSpPr/>
          <p:nvPr/>
        </p:nvSpPr>
        <p:spPr>
          <a:xfrm>
            <a:off x="6507650" y="3920554"/>
            <a:ext cx="1438311" cy="252260"/>
          </a:xfrm>
          <a:prstGeom prst="rect">
            <a:avLst/>
          </a:prstGeom>
          <a:solidFill>
            <a:srgbClr val="002E4F"/>
          </a:solidFill>
          <a:ln w="19050" cap="flat" cmpd="sng" algn="ctr">
            <a:solidFill>
              <a:srgbClr val="002E4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Wind speed normalization</a:t>
            </a:r>
          </a:p>
        </p:txBody>
      </p:sp>
      <p:sp>
        <p:nvSpPr>
          <p:cNvPr id="33" name="Rechteck 41">
            <a:extLst>
              <a:ext uri="{FF2B5EF4-FFF2-40B4-BE49-F238E27FC236}">
                <a16:creationId xmlns:a16="http://schemas.microsoft.com/office/drawing/2014/main" id="{1016C031-AEE9-4535-AB40-54E46073CB48}"/>
              </a:ext>
            </a:extLst>
          </p:cNvPr>
          <p:cNvSpPr/>
          <p:nvPr/>
        </p:nvSpPr>
        <p:spPr>
          <a:xfrm>
            <a:off x="1309925" y="1635772"/>
            <a:ext cx="2511566" cy="972192"/>
          </a:xfrm>
          <a:prstGeom prst="rect">
            <a:avLst/>
          </a:prstGeom>
          <a:noFill/>
          <a:ln w="19050" cap="flat" cmpd="sng" algn="ctr">
            <a:solidFill>
              <a:srgbClr val="002E4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hteck 42">
            <a:extLst>
              <a:ext uri="{FF2B5EF4-FFF2-40B4-BE49-F238E27FC236}">
                <a16:creationId xmlns:a16="http://schemas.microsoft.com/office/drawing/2014/main" id="{14F24F4F-204E-4E0D-8B07-9D420B9D43CD}"/>
              </a:ext>
            </a:extLst>
          </p:cNvPr>
          <p:cNvSpPr/>
          <p:nvPr/>
        </p:nvSpPr>
        <p:spPr>
          <a:xfrm>
            <a:off x="1309924" y="1270504"/>
            <a:ext cx="2511566" cy="252260"/>
          </a:xfrm>
          <a:prstGeom prst="rect">
            <a:avLst/>
          </a:prstGeom>
          <a:solidFill>
            <a:srgbClr val="002E50"/>
          </a:solidFill>
          <a:ln w="19050" cap="flat" cmpd="sng" algn="ctr">
            <a:solidFill>
              <a:srgbClr val="002E4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Input data per weather cell</a:t>
            </a:r>
          </a:p>
        </p:txBody>
      </p:sp>
      <p:cxnSp>
        <p:nvCxnSpPr>
          <p:cNvPr id="35" name="Verbinder: gewinkelt 44">
            <a:extLst>
              <a:ext uri="{FF2B5EF4-FFF2-40B4-BE49-F238E27FC236}">
                <a16:creationId xmlns:a16="http://schemas.microsoft.com/office/drawing/2014/main" id="{BD7F90F2-5A3A-4821-B001-19012B7CD4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00441" y="2409380"/>
            <a:ext cx="1081207" cy="945553"/>
          </a:xfrm>
          <a:prstGeom prst="bentConnector3">
            <a:avLst>
              <a:gd name="adj1" fmla="val 9476"/>
            </a:avLst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36" name="Gerade Verbindung mit Pfeil 47">
            <a:extLst>
              <a:ext uri="{FF2B5EF4-FFF2-40B4-BE49-F238E27FC236}">
                <a16:creationId xmlns:a16="http://schemas.microsoft.com/office/drawing/2014/main" id="{B1C24675-B674-446E-A695-7CD6012FBC9D}"/>
              </a:ext>
            </a:extLst>
          </p:cNvPr>
          <p:cNvCxnSpPr>
            <a:cxnSpLocks/>
          </p:cNvCxnSpPr>
          <p:nvPr/>
        </p:nvCxnSpPr>
        <p:spPr>
          <a:xfrm flipH="1">
            <a:off x="5632617" y="2375012"/>
            <a:ext cx="608147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38" name="Gerade Verbindung mit Pfeil 52">
            <a:extLst>
              <a:ext uri="{FF2B5EF4-FFF2-40B4-BE49-F238E27FC236}">
                <a16:creationId xmlns:a16="http://schemas.microsoft.com/office/drawing/2014/main" id="{2BEAEB3A-D8D9-410F-9ABD-D2330865B427}"/>
              </a:ext>
            </a:extLst>
          </p:cNvPr>
          <p:cNvCxnSpPr>
            <a:stCxn id="14" idx="2"/>
          </p:cNvCxnSpPr>
          <p:nvPr/>
        </p:nvCxnSpPr>
        <p:spPr>
          <a:xfrm>
            <a:off x="2969312" y="2490428"/>
            <a:ext cx="0" cy="520513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40" name="Rechteck 60">
            <a:extLst>
              <a:ext uri="{FF2B5EF4-FFF2-40B4-BE49-F238E27FC236}">
                <a16:creationId xmlns:a16="http://schemas.microsoft.com/office/drawing/2014/main" id="{AA32A9AD-E9AC-41D8-82FD-E40FF6FEA055}"/>
              </a:ext>
            </a:extLst>
          </p:cNvPr>
          <p:cNvSpPr/>
          <p:nvPr/>
        </p:nvSpPr>
        <p:spPr>
          <a:xfrm>
            <a:off x="4052212" y="4385055"/>
            <a:ext cx="1160591" cy="252260"/>
          </a:xfrm>
          <a:prstGeom prst="rect">
            <a:avLst/>
          </a:prstGeom>
          <a:solidFill>
            <a:srgbClr val="1C2D51"/>
          </a:solidFill>
          <a:ln w="19050" cap="flat" cmpd="sng" algn="ctr">
            <a:solidFill>
              <a:srgbClr val="002E4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Air density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61">
                <a:extLst>
                  <a:ext uri="{FF2B5EF4-FFF2-40B4-BE49-F238E27FC236}">
                    <a16:creationId xmlns:a16="http://schemas.microsoft.com/office/drawing/2014/main" id="{2786ABB4-52CC-4ABC-A3D2-8FB058FAED45}"/>
                  </a:ext>
                </a:extLst>
              </p:cNvPr>
              <p:cNvSpPr txBox="1"/>
              <p:nvPr/>
            </p:nvSpPr>
            <p:spPr>
              <a:xfrm>
                <a:off x="4004469" y="4053209"/>
                <a:ext cx="1173446" cy="260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de-DE" sz="9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de-DE" sz="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rgbClr val="0096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900" i="1">
                                  <a:solidFill>
                                    <a:srgbClr val="00968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900" i="1">
                                  <a:solidFill>
                                    <a:srgbClr val="009682"/>
                                  </a:solidFill>
                                  <a:latin typeface="Cambria Math" panose="02040503050406030204" pitchFamily="18" charset="0"/>
                                </a:rPr>
                                <m:t>hh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9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hh</m:t>
                              </m:r>
                            </m:sub>
                          </m:sSub>
                          <m:r>
                            <a:rPr lang="de-DE" sz="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90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41" name="Textfeld 61">
                <a:extLst>
                  <a:ext uri="{FF2B5EF4-FFF2-40B4-BE49-F238E27FC236}">
                    <a16:creationId xmlns:a16="http://schemas.microsoft.com/office/drawing/2014/main" id="{2786ABB4-52CC-4ABC-A3D2-8FB058FAE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469" y="4053209"/>
                <a:ext cx="1173446" cy="260521"/>
              </a:xfrm>
              <a:prstGeom prst="rect">
                <a:avLst/>
              </a:prstGeom>
              <a:blipFill>
                <a:blip r:embed="rId14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hteck 62">
            <a:extLst>
              <a:ext uri="{FF2B5EF4-FFF2-40B4-BE49-F238E27FC236}">
                <a16:creationId xmlns:a16="http://schemas.microsoft.com/office/drawing/2014/main" id="{E4DF9E00-33EA-43DB-86FE-34877438EA6E}"/>
              </a:ext>
            </a:extLst>
          </p:cNvPr>
          <p:cNvSpPr/>
          <p:nvPr/>
        </p:nvSpPr>
        <p:spPr>
          <a:xfrm>
            <a:off x="4052213" y="3991410"/>
            <a:ext cx="1160591" cy="654931"/>
          </a:xfrm>
          <a:prstGeom prst="rect">
            <a:avLst/>
          </a:prstGeom>
          <a:noFill/>
          <a:ln w="19050" cap="flat" cmpd="sng" algn="ctr">
            <a:solidFill>
              <a:srgbClr val="002E4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4" name="Verbinder: gewinkelt 66">
            <a:extLst>
              <a:ext uri="{FF2B5EF4-FFF2-40B4-BE49-F238E27FC236}">
                <a16:creationId xmlns:a16="http://schemas.microsoft.com/office/drawing/2014/main" id="{1A25A862-03AD-414F-9071-6802F1CB2366}"/>
              </a:ext>
            </a:extLst>
          </p:cNvPr>
          <p:cNvCxnSpPr>
            <a:stCxn id="28" idx="2"/>
            <a:endCxn id="42" idx="0"/>
          </p:cNvCxnSpPr>
          <p:nvPr/>
        </p:nvCxnSpPr>
        <p:spPr>
          <a:xfrm rot="5400000">
            <a:off x="4541401" y="3900301"/>
            <a:ext cx="182218" cy="1"/>
          </a:xfrm>
          <a:prstGeom prst="bentConnector3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45" name="Verbinder: gewinkelt 68">
            <a:extLst>
              <a:ext uri="{FF2B5EF4-FFF2-40B4-BE49-F238E27FC236}">
                <a16:creationId xmlns:a16="http://schemas.microsoft.com/office/drawing/2014/main" id="{5C6B8F86-948F-457C-9C15-7AE4840A6AA4}"/>
              </a:ext>
            </a:extLst>
          </p:cNvPr>
          <p:cNvCxnSpPr>
            <a:stCxn id="30" idx="2"/>
            <a:endCxn id="42" idx="1"/>
          </p:cNvCxnSpPr>
          <p:nvPr/>
        </p:nvCxnSpPr>
        <p:spPr>
          <a:xfrm rot="16200000" flipH="1">
            <a:off x="3309921" y="3576583"/>
            <a:ext cx="508431" cy="976154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46" name="Verbinder: gewinkelt 70">
            <a:extLst>
              <a:ext uri="{FF2B5EF4-FFF2-40B4-BE49-F238E27FC236}">
                <a16:creationId xmlns:a16="http://schemas.microsoft.com/office/drawing/2014/main" id="{31A0FC0B-0438-47FB-A35F-4B910637B84B}"/>
              </a:ext>
            </a:extLst>
          </p:cNvPr>
          <p:cNvCxnSpPr>
            <a:stCxn id="26" idx="2"/>
            <a:endCxn id="32" idx="2"/>
          </p:cNvCxnSpPr>
          <p:nvPr/>
        </p:nvCxnSpPr>
        <p:spPr>
          <a:xfrm rot="16200000" flipH="1">
            <a:off x="4194910" y="1140917"/>
            <a:ext cx="357681" cy="5706112"/>
          </a:xfrm>
          <a:prstGeom prst="bentConnector3">
            <a:avLst>
              <a:gd name="adj1" fmla="val 266881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47" name="Verbinder: gewinkelt 73">
            <a:extLst>
              <a:ext uri="{FF2B5EF4-FFF2-40B4-BE49-F238E27FC236}">
                <a16:creationId xmlns:a16="http://schemas.microsoft.com/office/drawing/2014/main" id="{C000624C-B75F-4627-BAE3-C668EE0E30B3}"/>
              </a:ext>
            </a:extLst>
          </p:cNvPr>
          <p:cNvCxnSpPr>
            <a:stCxn id="42" idx="3"/>
          </p:cNvCxnSpPr>
          <p:nvPr/>
        </p:nvCxnSpPr>
        <p:spPr>
          <a:xfrm flipV="1">
            <a:off x="5212804" y="4201564"/>
            <a:ext cx="1632496" cy="117312"/>
          </a:xfrm>
          <a:prstGeom prst="bentConnector3">
            <a:avLst>
              <a:gd name="adj1" fmla="val 100178"/>
            </a:avLst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pic>
        <p:nvPicPr>
          <p:cNvPr id="48" name="Picture 2">
            <a:extLst>
              <a:ext uri="{FF2B5EF4-FFF2-40B4-BE49-F238E27FC236}">
                <a16:creationId xmlns:a16="http://schemas.microsoft.com/office/drawing/2014/main" id="{649C4BAB-88AC-4FA0-862C-9EC3DBF7F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73" y="927011"/>
            <a:ext cx="581739" cy="69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feld 79">
            <a:extLst>
              <a:ext uri="{FF2B5EF4-FFF2-40B4-BE49-F238E27FC236}">
                <a16:creationId xmlns:a16="http://schemas.microsoft.com/office/drawing/2014/main" id="{C819B155-3EF7-4D05-BC41-2D6BC6BD3369}"/>
              </a:ext>
            </a:extLst>
          </p:cNvPr>
          <p:cNvSpPr txBox="1"/>
          <p:nvPr/>
        </p:nvSpPr>
        <p:spPr>
          <a:xfrm>
            <a:off x="4407327" y="1045062"/>
            <a:ext cx="67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Turbine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DB</a:t>
            </a:r>
            <a:endParaRPr lang="en-US" sz="10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50" name="Verbinder: gewinkelt 81">
            <a:extLst>
              <a:ext uri="{FF2B5EF4-FFF2-40B4-BE49-F238E27FC236}">
                <a16:creationId xmlns:a16="http://schemas.microsoft.com/office/drawing/2014/main" id="{65BFF5D6-5B07-4743-BC62-846E6788807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068312" y="1112816"/>
            <a:ext cx="1718224" cy="238398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1" name="Ellipse 82">
            <a:extLst>
              <a:ext uri="{FF2B5EF4-FFF2-40B4-BE49-F238E27FC236}">
                <a16:creationId xmlns:a16="http://schemas.microsoft.com/office/drawing/2014/main" id="{E9D1C966-B446-4B98-BB11-BE8A73A7805D}"/>
              </a:ext>
            </a:extLst>
          </p:cNvPr>
          <p:cNvSpPr/>
          <p:nvPr/>
        </p:nvSpPr>
        <p:spPr>
          <a:xfrm flipH="1">
            <a:off x="5560754" y="2341551"/>
            <a:ext cx="45719" cy="45719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86">
                <a:extLst>
                  <a:ext uri="{FF2B5EF4-FFF2-40B4-BE49-F238E27FC236}">
                    <a16:creationId xmlns:a16="http://schemas.microsoft.com/office/drawing/2014/main" id="{1C8BC792-4494-4DE8-84E9-0D4E2D55CFEA}"/>
                  </a:ext>
                </a:extLst>
              </p:cNvPr>
              <p:cNvSpPr txBox="1"/>
              <p:nvPr/>
            </p:nvSpPr>
            <p:spPr>
              <a:xfrm>
                <a:off x="5632616" y="2135968"/>
                <a:ext cx="338282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de-DE" sz="9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sup>
                      </m:sSup>
                    </m:oMath>
                  </m:oMathPara>
                </a14:m>
                <a:endParaRPr lang="en-US" sz="9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52" name="Textfeld 86">
                <a:extLst>
                  <a:ext uri="{FF2B5EF4-FFF2-40B4-BE49-F238E27FC236}">
                    <a16:creationId xmlns:a16="http://schemas.microsoft.com/office/drawing/2014/main" id="{1C8BC792-4494-4DE8-84E9-0D4E2D55C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616" y="2135968"/>
                <a:ext cx="338282" cy="138499"/>
              </a:xfrm>
              <a:prstGeom prst="rect">
                <a:avLst/>
              </a:prstGeom>
              <a:blipFill>
                <a:blip r:embed="rId16"/>
                <a:stretch>
                  <a:fillRect l="-1818" b="-26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87">
                <a:extLst>
                  <a:ext uri="{FF2B5EF4-FFF2-40B4-BE49-F238E27FC236}">
                    <a16:creationId xmlns:a16="http://schemas.microsoft.com/office/drawing/2014/main" id="{8AF41C23-A49B-45EF-9956-28303FCCA92C}"/>
                  </a:ext>
                </a:extLst>
              </p:cNvPr>
              <p:cNvSpPr txBox="1"/>
              <p:nvPr/>
            </p:nvSpPr>
            <p:spPr>
              <a:xfrm>
                <a:off x="4202987" y="2309516"/>
                <a:ext cx="1156256" cy="123111"/>
              </a:xfrm>
              <a:prstGeom prst="rect">
                <a:avLst/>
              </a:prstGeom>
              <a:noFill/>
              <a:ln w="25400">
                <a:solidFill>
                  <a:srgbClr val="92D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de-DE" sz="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kumimoji="0" lang="de-DE" sz="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𝒏𝒐𝒓𝒎</m:t>
                          </m:r>
                        </m:sup>
                      </m:sSup>
                      <m:r>
                        <a:rPr kumimoji="0" lang="de-DE" sz="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de-DE" sz="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de-DE" sz="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kumimoji="0" lang="de-DE" sz="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p>
                      <m:r>
                        <a:rPr kumimoji="0" lang="de-DE" sz="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kumimoji="0" lang="de-DE" sz="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kumimoji="0" lang="de-DE" sz="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mc:Choice>
        <mc:Fallback xmlns="">
          <p:sp>
            <p:nvSpPr>
              <p:cNvPr id="53" name="Textfeld 87">
                <a:extLst>
                  <a:ext uri="{FF2B5EF4-FFF2-40B4-BE49-F238E27FC236}">
                    <a16:creationId xmlns:a16="http://schemas.microsoft.com/office/drawing/2014/main" id="{8AF41C23-A49B-45EF-9956-28303FCCA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987" y="2309516"/>
                <a:ext cx="1156256" cy="123111"/>
              </a:xfrm>
              <a:prstGeom prst="rect">
                <a:avLst/>
              </a:prstGeom>
              <a:blipFill>
                <a:blip r:embed="rId17"/>
                <a:stretch>
                  <a:fillRect b="-25000"/>
                </a:stretch>
              </a:blipFill>
              <a:ln w="254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hteck 41">
            <a:extLst>
              <a:ext uri="{FF2B5EF4-FFF2-40B4-BE49-F238E27FC236}">
                <a16:creationId xmlns:a16="http://schemas.microsoft.com/office/drawing/2014/main" id="{1016C031-AEE9-4535-AB40-54E46073CB48}"/>
              </a:ext>
            </a:extLst>
          </p:cNvPr>
          <p:cNvSpPr/>
          <p:nvPr/>
        </p:nvSpPr>
        <p:spPr>
          <a:xfrm>
            <a:off x="197944" y="1401039"/>
            <a:ext cx="826705" cy="1279118"/>
          </a:xfrm>
          <a:prstGeom prst="rect">
            <a:avLst/>
          </a:prstGeom>
          <a:noFill/>
          <a:ln w="19050" cap="flat" cmpd="sng" algn="ctr">
            <a:solidFill>
              <a:srgbClr val="002E4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26">
                <a:extLst>
                  <a:ext uri="{FF2B5EF4-FFF2-40B4-BE49-F238E27FC236}">
                    <a16:creationId xmlns:a16="http://schemas.microsoft.com/office/drawing/2014/main" id="{79AC6B8A-1DE9-4817-991C-DC21A1A7527E}"/>
                  </a:ext>
                </a:extLst>
              </p:cNvPr>
              <p:cNvSpPr txBox="1"/>
              <p:nvPr/>
            </p:nvSpPr>
            <p:spPr>
              <a:xfrm>
                <a:off x="-371355" y="1412682"/>
                <a:ext cx="2008829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600" i="1" dirty="0">
                          <a:solidFill>
                            <a:srgbClr val="000000"/>
                          </a:solidFill>
                          <a:latin typeface="Arial" charset="0"/>
                        </a:rPr>
                        <m:t>Turbine</m:t>
                      </m:r>
                      <m:r>
                        <m:rPr>
                          <m:nor/>
                        </m:rPr>
                        <a:rPr lang="en-US" sz="600" i="1" dirty="0">
                          <a:solidFill>
                            <a:srgbClr val="000000"/>
                          </a:solidFill>
                          <a:latin typeface="Arial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600" i="1" dirty="0">
                          <a:solidFill>
                            <a:srgbClr val="000000"/>
                          </a:solidFill>
                          <a:latin typeface="Arial" charset="0"/>
                        </a:rPr>
                        <m:t>type</m:t>
                      </m:r>
                    </m:oMath>
                  </m:oMathPara>
                </a14:m>
                <a:endParaRPr lang="en-US" sz="600" i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68" name="Textfeld 26">
                <a:extLst>
                  <a:ext uri="{FF2B5EF4-FFF2-40B4-BE49-F238E27FC236}">
                    <a16:creationId xmlns:a16="http://schemas.microsoft.com/office/drawing/2014/main" id="{79AC6B8A-1DE9-4817-991C-DC21A1A75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1355" y="1412682"/>
                <a:ext cx="2008829" cy="18466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Elbow Connector 82"/>
          <p:cNvCxnSpPr>
            <a:stCxn id="21" idx="2"/>
            <a:endCxn id="25" idx="1"/>
          </p:cNvCxnSpPr>
          <p:nvPr/>
        </p:nvCxnSpPr>
        <p:spPr>
          <a:xfrm rot="16200000" flipH="1">
            <a:off x="458772" y="2824016"/>
            <a:ext cx="660799" cy="292261"/>
          </a:xfrm>
          <a:prstGeom prst="bentConnector2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6" name="Elbow Connector 85"/>
          <p:cNvCxnSpPr>
            <a:stCxn id="14" idx="2"/>
            <a:endCxn id="27" idx="0"/>
          </p:cNvCxnSpPr>
          <p:nvPr/>
        </p:nvCxnSpPr>
        <p:spPr>
          <a:xfrm rot="16200000" flipH="1">
            <a:off x="3523490" y="1936249"/>
            <a:ext cx="556820" cy="166517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99" name="Elbow Connector 98"/>
          <p:cNvCxnSpPr>
            <a:stCxn id="14" idx="2"/>
            <a:endCxn id="25" idx="0"/>
          </p:cNvCxnSpPr>
          <p:nvPr/>
        </p:nvCxnSpPr>
        <p:spPr>
          <a:xfrm rot="5400000">
            <a:off x="1968257" y="2042865"/>
            <a:ext cx="553492" cy="144861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9" name="Verbinder: gewinkelt 70">
            <a:extLst>
              <a:ext uri="{FF2B5EF4-FFF2-40B4-BE49-F238E27FC236}">
                <a16:creationId xmlns:a16="http://schemas.microsoft.com/office/drawing/2014/main" id="{31A0FC0B-0438-47FB-A35F-4B910637B84B}"/>
              </a:ext>
            </a:extLst>
          </p:cNvPr>
          <p:cNvCxnSpPr>
            <a:stCxn id="68" idx="0"/>
          </p:cNvCxnSpPr>
          <p:nvPr/>
        </p:nvCxnSpPr>
        <p:spPr>
          <a:xfrm rot="5400000" flipH="1" flipV="1">
            <a:off x="2364877" y="-629767"/>
            <a:ext cx="310632" cy="3774267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feld 32">
                <a:extLst>
                  <a:ext uri="{FF2B5EF4-FFF2-40B4-BE49-F238E27FC236}">
                    <a16:creationId xmlns:a16="http://schemas.microsoft.com/office/drawing/2014/main" id="{16E966EE-4E84-4203-8B31-BDD890DED479}"/>
                  </a:ext>
                </a:extLst>
              </p:cNvPr>
              <p:cNvSpPr txBox="1"/>
              <p:nvPr/>
            </p:nvSpPr>
            <p:spPr>
              <a:xfrm>
                <a:off x="5052320" y="4051506"/>
                <a:ext cx="116059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sz="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=287.053 </m:t>
                      </m:r>
                      <m:r>
                        <a:rPr lang="de-DE" sz="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de-DE" sz="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de-DE" sz="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𝑘𝑔𝐾</m:t>
                      </m:r>
                      <m:r>
                        <a:rPr lang="de-DE" sz="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600" dirty="0">
                  <a:solidFill>
                    <a:srgbClr val="000000"/>
                  </a:solidFill>
                  <a:latin typeface="Arial" charset="0"/>
                </a:endParaRPr>
              </a:p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60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53" name="Textfeld 32">
                <a:extLst>
                  <a:ext uri="{FF2B5EF4-FFF2-40B4-BE49-F238E27FC236}">
                    <a16:creationId xmlns:a16="http://schemas.microsoft.com/office/drawing/2014/main" id="{16E966EE-4E84-4203-8B31-BDD890DED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320" y="4051506"/>
                <a:ext cx="1160591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2">
            <a:extLst>
              <a:ext uri="{FF2B5EF4-FFF2-40B4-BE49-F238E27FC236}">
                <a16:creationId xmlns:a16="http://schemas.microsoft.com/office/drawing/2014/main" id="{F9F16F8D-1D7B-404F-8A2F-F043F29B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60" y="1558870"/>
            <a:ext cx="816364" cy="98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feld 8">
            <a:extLst>
              <a:ext uri="{FF2B5EF4-FFF2-40B4-BE49-F238E27FC236}">
                <a16:creationId xmlns:a16="http://schemas.microsoft.com/office/drawing/2014/main" id="{137E8742-4CB0-44B5-8A21-18992E529405}"/>
              </a:ext>
            </a:extLst>
          </p:cNvPr>
          <p:cNvSpPr txBox="1"/>
          <p:nvPr/>
        </p:nvSpPr>
        <p:spPr>
          <a:xfrm>
            <a:off x="322323" y="1899517"/>
            <a:ext cx="774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 sz="1100" dirty="0" err="1" smtClean="0">
                <a:solidFill>
                  <a:srgbClr val="FFFFFF"/>
                </a:solidFill>
                <a:latin typeface="Arial" charset="0"/>
              </a:rPr>
              <a:t>MaStR</a:t>
            </a:r>
            <a:endParaRPr lang="de-DE" sz="1100" dirty="0" smtClean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r>
              <a:rPr lang="de-DE" sz="700" dirty="0" smtClean="0"/>
              <a:t>Reiner </a:t>
            </a:r>
            <a:r>
              <a:rPr lang="de-DE" sz="700" dirty="0" err="1" smtClean="0"/>
              <a:t>Lemoine</a:t>
            </a:r>
            <a:r>
              <a:rPr lang="de-DE" sz="700" dirty="0" smtClean="0"/>
              <a:t> Institut</a:t>
            </a:r>
            <a:endParaRPr lang="de-DE" sz="7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de-DE" sz="1800" dirty="0" smtClean="0"/>
              <a:t>Modellierung Solarstromerzeugung</a:t>
            </a:r>
            <a:endParaRPr lang="de-DE" sz="1800" dirty="0"/>
          </a:p>
        </p:txBody>
      </p:sp>
      <p:sp>
        <p:nvSpPr>
          <p:cNvPr id="73" name="Rechteck 126">
            <a:extLst>
              <a:ext uri="{FF2B5EF4-FFF2-40B4-BE49-F238E27FC236}">
                <a16:creationId xmlns:a16="http://schemas.microsoft.com/office/drawing/2014/main" id="{EBF68FE6-71AC-4F93-9768-0B000B8DF428}"/>
              </a:ext>
            </a:extLst>
          </p:cNvPr>
          <p:cNvSpPr/>
          <p:nvPr/>
        </p:nvSpPr>
        <p:spPr>
          <a:xfrm>
            <a:off x="2795744" y="4701243"/>
            <a:ext cx="2365522" cy="58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600" dirty="0"/>
          </a:p>
        </p:txBody>
      </p:sp>
      <p:sp>
        <p:nvSpPr>
          <p:cNvPr id="77" name="Rechteck 132">
            <a:extLst>
              <a:ext uri="{FF2B5EF4-FFF2-40B4-BE49-F238E27FC236}">
                <a16:creationId xmlns:a16="http://schemas.microsoft.com/office/drawing/2014/main" id="{49CD9351-ACCE-4EEC-AC97-B50015168601}"/>
              </a:ext>
            </a:extLst>
          </p:cNvPr>
          <p:cNvSpPr/>
          <p:nvPr/>
        </p:nvSpPr>
        <p:spPr>
          <a:xfrm>
            <a:off x="5099066" y="5042791"/>
            <a:ext cx="3416284" cy="195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600" dirty="0"/>
          </a:p>
        </p:txBody>
      </p:sp>
      <p:sp>
        <p:nvSpPr>
          <p:cNvPr id="78" name="Rechteck 133">
            <a:extLst>
              <a:ext uri="{FF2B5EF4-FFF2-40B4-BE49-F238E27FC236}">
                <a16:creationId xmlns:a16="http://schemas.microsoft.com/office/drawing/2014/main" id="{FE02723F-6728-4067-9BE5-22A5DD19FAB8}"/>
              </a:ext>
            </a:extLst>
          </p:cNvPr>
          <p:cNvSpPr/>
          <p:nvPr/>
        </p:nvSpPr>
        <p:spPr>
          <a:xfrm>
            <a:off x="5102643" y="3848957"/>
            <a:ext cx="3412708" cy="1386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600" dirty="0"/>
          </a:p>
        </p:txBody>
      </p:sp>
      <p:sp>
        <p:nvSpPr>
          <p:cNvPr id="83" name="Rechteck 139">
            <a:extLst>
              <a:ext uri="{FF2B5EF4-FFF2-40B4-BE49-F238E27FC236}">
                <a16:creationId xmlns:a16="http://schemas.microsoft.com/office/drawing/2014/main" id="{739BA7B3-65A3-4C2B-A843-8137ECA4A1ED}"/>
              </a:ext>
            </a:extLst>
          </p:cNvPr>
          <p:cNvSpPr/>
          <p:nvPr/>
        </p:nvSpPr>
        <p:spPr>
          <a:xfrm>
            <a:off x="206385" y="4539413"/>
            <a:ext cx="4951997" cy="1207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600" dirty="0"/>
          </a:p>
        </p:txBody>
      </p:sp>
      <p:sp>
        <p:nvSpPr>
          <p:cNvPr id="88" name="AutoShape 3">
            <a:extLst>
              <a:ext uri="{FF2B5EF4-FFF2-40B4-BE49-F238E27FC236}">
                <a16:creationId xmlns:a16="http://schemas.microsoft.com/office/drawing/2014/main" id="{BA1CA6BB-AC0D-4B2E-BA26-268A7CAC30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511625" y="-24544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04562" y="1664519"/>
            <a:ext cx="1320797" cy="1759242"/>
          </a:xfrm>
          <a:prstGeom prst="rect">
            <a:avLst/>
          </a:prstGeom>
        </p:spPr>
      </p:pic>
      <p:cxnSp>
        <p:nvCxnSpPr>
          <p:cNvPr id="114" name="Straight Arrow Connector 113"/>
          <p:cNvCxnSpPr/>
          <p:nvPr/>
        </p:nvCxnSpPr>
        <p:spPr>
          <a:xfrm flipH="1">
            <a:off x="1996282" y="1581876"/>
            <a:ext cx="448186" cy="420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2832944" y="1484282"/>
                <a:ext cx="2266122" cy="260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50" dirty="0" smtClean="0">
                    <a:solidFill>
                      <a:srgbClr val="FF0000"/>
                    </a:solidFill>
                  </a:rPr>
                  <a:t>Solare Einstrahlung,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en-US" sz="10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𝑬𝒇𝒇</m:t>
                        </m:r>
                      </m:sup>
                    </m:sSup>
                  </m:oMath>
                </a14:m>
                <a:endParaRPr lang="en-GB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944" y="1484282"/>
                <a:ext cx="2266122" cy="260264"/>
              </a:xfrm>
              <a:prstGeom prst="rect">
                <a:avLst/>
              </a:prstGeom>
              <a:blipFill>
                <a:blip r:embed="rId3"/>
                <a:stretch>
                  <a:fillRect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/>
          <p:cNvCxnSpPr/>
          <p:nvPr/>
        </p:nvCxnSpPr>
        <p:spPr>
          <a:xfrm flipH="1">
            <a:off x="2172347" y="1712104"/>
            <a:ext cx="448186" cy="420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2391008" y="1835016"/>
            <a:ext cx="448186" cy="420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2609668" y="1976967"/>
            <a:ext cx="448186" cy="420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8" y="2822786"/>
            <a:ext cx="302044" cy="302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57347" y="3132102"/>
                <a:ext cx="2266122" cy="42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50" dirty="0" smtClean="0">
                    <a:solidFill>
                      <a:srgbClr val="FF0000"/>
                    </a:solidFill>
                  </a:rPr>
                  <a:t>Temperatur </a:t>
                </a:r>
              </a:p>
              <a:p>
                <a:r>
                  <a:rPr lang="de-DE" sz="1050" dirty="0" smtClean="0">
                    <a:solidFill>
                      <a:srgbClr val="FF0000"/>
                    </a:solidFill>
                  </a:rPr>
                  <a:t>Zelle,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sz="10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𝒄𝒆𝒍𝒍</m:t>
                        </m:r>
                      </m:sup>
                    </m:sSup>
                  </m:oMath>
                </a14:m>
                <a:endParaRPr lang="en-GB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47" y="3132102"/>
                <a:ext cx="2266122" cy="421654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2121460" y="3177117"/>
                <a:ext cx="2266122" cy="26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50" dirty="0" smtClean="0">
                    <a:solidFill>
                      <a:srgbClr val="FF0000"/>
                    </a:solidFill>
                  </a:rPr>
                  <a:t>Modulspezifika,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5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𝒑𝒂𝒓</m:t>
                        </m:r>
                      </m:e>
                      <m:sup>
                        <m:r>
                          <a:rPr lang="en-US" sz="105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𝒎𝒐𝒅</m:t>
                        </m:r>
                      </m:sup>
                    </m:sSup>
                  </m:oMath>
                </a14:m>
                <a:endParaRPr lang="en-GB" sz="10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460" y="3177117"/>
                <a:ext cx="2266122" cy="260071"/>
              </a:xfrm>
              <a:prstGeom prst="rect">
                <a:avLst/>
              </a:prstGeom>
              <a:blipFill>
                <a:blip r:embed="rId6"/>
                <a:stretch>
                  <a:fillRect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feld 118">
                <a:extLst>
                  <a:ext uri="{FF2B5EF4-FFF2-40B4-BE49-F238E27FC236}">
                    <a16:creationId xmlns:a16="http://schemas.microsoft.com/office/drawing/2014/main" id="{B1919C9C-82CA-4E33-9E05-2DEE087041CA}"/>
                  </a:ext>
                </a:extLst>
              </p:cNvPr>
              <p:cNvSpPr txBox="1"/>
              <p:nvPr/>
            </p:nvSpPr>
            <p:spPr>
              <a:xfrm>
                <a:off x="1176095" y="3968741"/>
                <a:ext cx="2088560" cy="3799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9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𝑷𝒐𝒘𝒆𝒓</m:t>
                    </m:r>
                    <m:r>
                      <a:rPr lang="de-DE" sz="9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9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𝑺𝒐𝒍𝒂𝒓</m:t>
                    </m:r>
                    <m:r>
                      <a:rPr lang="de-DE" sz="9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900" b="0" i="0" u="none" strike="noStrike" baseline="0" dirty="0">
                    <a:solidFill>
                      <a:srgbClr val="000000"/>
                    </a:solidFill>
                    <a:latin typeface="Consolas Courier"/>
                  </a:rPr>
                  <a:t>= </a:t>
                </a:r>
                <a14:m>
                  <m:oMath xmlns:m="http://schemas.openxmlformats.org/officeDocument/2006/math">
                    <m:r>
                      <a:rPr lang="en-US" sz="9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900" b="0" i="0" u="none" strike="noStrike" baseline="0" dirty="0">
                    <a:solidFill>
                      <a:srgbClr val="000000"/>
                    </a:solidFill>
                    <a:latin typeface="Consolas Courier"/>
                  </a:rPr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𝑬𝒇𝒇</m:t>
                        </m:r>
                      </m:sup>
                    </m:sSup>
                  </m:oMath>
                </a14:m>
                <a:r>
                  <a:rPr lang="en-US" sz="900" b="0" i="0" u="none" strike="noStrike" baseline="0" dirty="0">
                    <a:solidFill>
                      <a:schemeClr val="tx1"/>
                    </a:solidFill>
                    <a:latin typeface="Consolas Courier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sz="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𝒄𝒆𝒍𝒍</m:t>
                        </m:r>
                      </m:sup>
                    </m:sSup>
                  </m:oMath>
                </a14:m>
                <a:r>
                  <a:rPr lang="en-US" sz="900" b="0" i="0" u="none" strike="noStrike" baseline="0" dirty="0">
                    <a:solidFill>
                      <a:srgbClr val="000000"/>
                    </a:solidFill>
                    <a:latin typeface="Consolas Courier"/>
                  </a:rPr>
                  <a:t>,</a:t>
                </a:r>
                <a:r>
                  <a:rPr lang="en-US" sz="9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𝒑𝒂𝒓</m:t>
                        </m:r>
                      </m:e>
                      <m:sup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𝒎𝒐𝒅</m:t>
                        </m:r>
                      </m:sup>
                    </m:sSup>
                  </m:oMath>
                </a14:m>
                <a:r>
                  <a:rPr lang="en-US" sz="900" b="0" i="0" u="none" strike="noStrike" baseline="0" dirty="0" smtClean="0">
                    <a:solidFill>
                      <a:srgbClr val="000000"/>
                    </a:solidFill>
                    <a:latin typeface="Consolas Courier"/>
                  </a:rPr>
                  <a:t>)</a:t>
                </a:r>
                <a:endParaRPr lang="en-US" sz="900" dirty="0"/>
              </a:p>
            </p:txBody>
          </p:sp>
        </mc:Choice>
        <mc:Fallback xmlns="">
          <p:sp>
            <p:nvSpPr>
              <p:cNvPr id="135" name="Textfeld 118">
                <a:extLst>
                  <a:ext uri="{FF2B5EF4-FFF2-40B4-BE49-F238E27FC236}">
                    <a16:creationId xmlns:a16="http://schemas.microsoft.com/office/drawing/2014/main" id="{B1919C9C-82CA-4E33-9E05-2DEE08704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95" y="3968741"/>
                <a:ext cx="2088560" cy="379976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6" name="Tabelle 7">
            <a:extLst>
              <a:ext uri="{FF2B5EF4-FFF2-40B4-BE49-F238E27FC236}">
                <a16:creationId xmlns:a16="http://schemas.microsoft.com/office/drawing/2014/main" id="{A82E730B-370C-4A94-A51A-3106864E1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41674"/>
              </p:ext>
            </p:extLst>
          </p:nvPr>
        </p:nvGraphicFramePr>
        <p:xfrm>
          <a:off x="5487541" y="2153200"/>
          <a:ext cx="3027810" cy="769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5735">
                  <a:extLst>
                    <a:ext uri="{9D8B030D-6E8A-4147-A177-3AD203B41FA5}">
                      <a16:colId xmlns:a16="http://schemas.microsoft.com/office/drawing/2014/main" val="2050081014"/>
                    </a:ext>
                  </a:extLst>
                </a:gridCol>
                <a:gridCol w="1452075">
                  <a:extLst>
                    <a:ext uri="{9D8B030D-6E8A-4147-A177-3AD203B41FA5}">
                      <a16:colId xmlns:a16="http://schemas.microsoft.com/office/drawing/2014/main" val="3051642443"/>
                    </a:ext>
                  </a:extLst>
                </a:gridCol>
              </a:tblGrid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de-DE" sz="800" b="0" i="0" u="none" strike="noStrike" baseline="30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US" sz="800" b="0" i="0" u="none" strike="noStrike" baseline="30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Global horizontal irradiation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519942"/>
                  </a:ext>
                </a:extLst>
              </a:tr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de-DE" sz="800" b="0" i="0" u="none" strike="noStrike" baseline="300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  <a:endParaRPr lang="en-US" sz="800" b="0" i="0" u="none" strike="noStrike" baseline="300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Direct horizontal irradiation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852634"/>
                  </a:ext>
                </a:extLst>
              </a:tr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ALB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Albedo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314330"/>
                  </a:ext>
                </a:extLst>
              </a:tr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Pressure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287174"/>
                  </a:ext>
                </a:extLst>
              </a:tr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19858"/>
                  </a:ext>
                </a:extLst>
              </a:tr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Wind speed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97244"/>
                  </a:ext>
                </a:extLst>
              </a:tr>
            </a:tbl>
          </a:graphicData>
        </a:graphic>
      </p:graphicFrame>
      <p:graphicFrame>
        <p:nvGraphicFramePr>
          <p:cNvPr id="141" name="Tabelle 9">
            <a:extLst>
              <a:ext uri="{FF2B5EF4-FFF2-40B4-BE49-F238E27FC236}">
                <a16:creationId xmlns:a16="http://schemas.microsoft.com/office/drawing/2014/main" id="{20BE3CD4-7857-4E29-AED5-453D78C18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846327"/>
              </p:ext>
            </p:extLst>
          </p:nvPr>
        </p:nvGraphicFramePr>
        <p:xfrm>
          <a:off x="5487542" y="3483314"/>
          <a:ext cx="2660650" cy="292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364">
                  <a:extLst>
                    <a:ext uri="{9D8B030D-6E8A-4147-A177-3AD203B41FA5}">
                      <a16:colId xmlns:a16="http://schemas.microsoft.com/office/drawing/2014/main" val="2050081014"/>
                    </a:ext>
                  </a:extLst>
                </a:gridCol>
                <a:gridCol w="1048286">
                  <a:extLst>
                    <a:ext uri="{9D8B030D-6E8A-4147-A177-3AD203B41FA5}">
                      <a16:colId xmlns:a16="http://schemas.microsoft.com/office/drawing/2014/main" val="3051642443"/>
                    </a:ext>
                  </a:extLst>
                </a:gridCol>
              </a:tblGrid>
              <a:tr h="16437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loc [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latitude, longitude, altitude]</a:t>
                      </a: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Location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519942"/>
                  </a:ext>
                </a:extLst>
              </a:tr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time [</a:t>
                      </a:r>
                      <a:r>
                        <a:rPr lang="en-US" sz="800" u="none" strike="noStrike" noProof="0" dirty="0">
                          <a:effectLst/>
                        </a:rPr>
                        <a:t>year, month, day, hour</a:t>
                      </a:r>
                      <a:r>
                        <a:rPr lang="en-US" sz="800" u="none" strike="noStrike" dirty="0">
                          <a:effectLst/>
                        </a:rPr>
                        <a:t>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852634"/>
                  </a:ext>
                </a:extLst>
              </a:tr>
            </a:tbl>
          </a:graphicData>
        </a:graphic>
      </p:graphicFrame>
      <p:graphicFrame>
        <p:nvGraphicFramePr>
          <p:cNvPr id="142" name="Tabelle 78">
            <a:extLst>
              <a:ext uri="{FF2B5EF4-FFF2-40B4-BE49-F238E27FC236}">
                <a16:creationId xmlns:a16="http://schemas.microsoft.com/office/drawing/2014/main" id="{C2064B43-D48E-4068-ABB4-ABB3311D5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01093"/>
              </p:ext>
            </p:extLst>
          </p:nvPr>
        </p:nvGraphicFramePr>
        <p:xfrm>
          <a:off x="5487542" y="3757185"/>
          <a:ext cx="2660650" cy="292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364">
                  <a:extLst>
                    <a:ext uri="{9D8B030D-6E8A-4147-A177-3AD203B41FA5}">
                      <a16:colId xmlns:a16="http://schemas.microsoft.com/office/drawing/2014/main" val="2050081014"/>
                    </a:ext>
                  </a:extLst>
                </a:gridCol>
                <a:gridCol w="1048286">
                  <a:extLst>
                    <a:ext uri="{9D8B030D-6E8A-4147-A177-3AD203B41FA5}">
                      <a16:colId xmlns:a16="http://schemas.microsoft.com/office/drawing/2014/main" val="3051642443"/>
                    </a:ext>
                  </a:extLst>
                </a:gridCol>
              </a:tblGrid>
              <a:tr h="16437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surf [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tilt, azimuth]</a:t>
                      </a: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Surface orientation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519942"/>
                  </a:ext>
                </a:extLst>
              </a:tr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par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Module parameter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852634"/>
                  </a:ext>
                </a:extLst>
              </a:tr>
            </a:tbl>
          </a:graphicData>
        </a:graphic>
      </p:graphicFrame>
      <p:grpSp>
        <p:nvGrpSpPr>
          <p:cNvPr id="156" name="Group 155"/>
          <p:cNvGrpSpPr/>
          <p:nvPr/>
        </p:nvGrpSpPr>
        <p:grpSpPr>
          <a:xfrm>
            <a:off x="5406651" y="1786606"/>
            <a:ext cx="506388" cy="320104"/>
            <a:chOff x="181664" y="1358984"/>
            <a:chExt cx="875412" cy="968346"/>
          </a:xfrm>
        </p:grpSpPr>
        <p:pic>
          <p:nvPicPr>
            <p:cNvPr id="158" name="Picture 2">
              <a:extLst>
                <a:ext uri="{FF2B5EF4-FFF2-40B4-BE49-F238E27FC236}">
                  <a16:creationId xmlns:a16="http://schemas.microsoft.com/office/drawing/2014/main" id="{F9F16F8D-1D7B-404F-8A2F-F043F29B7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64" y="1358984"/>
              <a:ext cx="816364" cy="968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" name="Textfeld 8">
              <a:extLst>
                <a:ext uri="{FF2B5EF4-FFF2-40B4-BE49-F238E27FC236}">
                  <a16:creationId xmlns:a16="http://schemas.microsoft.com/office/drawing/2014/main" id="{137E8742-4CB0-44B5-8A21-18992E529405}"/>
                </a:ext>
              </a:extLst>
            </p:cNvPr>
            <p:cNvSpPr txBox="1"/>
            <p:nvPr/>
          </p:nvSpPr>
          <p:spPr>
            <a:xfrm>
              <a:off x="282424" y="1707502"/>
              <a:ext cx="774652" cy="2616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 smtClean="0">
                  <a:solidFill>
                    <a:srgbClr val="FFFFFF"/>
                  </a:solidFill>
                  <a:latin typeface="Arial" charset="0"/>
                </a:rPr>
                <a:t>ERA5</a:t>
              </a:r>
              <a:endParaRPr lang="en-US" sz="4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pic>
        <p:nvPicPr>
          <p:cNvPr id="162" name="Picture 2">
            <a:extLst>
              <a:ext uri="{FF2B5EF4-FFF2-40B4-BE49-F238E27FC236}">
                <a16:creationId xmlns:a16="http://schemas.microsoft.com/office/drawing/2014/main" id="{F9F16F8D-1D7B-404F-8A2F-F043F29B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650" y="3126711"/>
            <a:ext cx="472231" cy="32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feld 8">
            <a:extLst>
              <a:ext uri="{FF2B5EF4-FFF2-40B4-BE49-F238E27FC236}">
                <a16:creationId xmlns:a16="http://schemas.microsoft.com/office/drawing/2014/main" id="{137E8742-4CB0-44B5-8A21-18992E529405}"/>
              </a:ext>
            </a:extLst>
          </p:cNvPr>
          <p:cNvSpPr txBox="1"/>
          <p:nvPr/>
        </p:nvSpPr>
        <p:spPr>
          <a:xfrm>
            <a:off x="5459564" y="3196691"/>
            <a:ext cx="448103" cy="864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de-DE" sz="600" dirty="0" err="1" smtClean="0">
                <a:solidFill>
                  <a:srgbClr val="FFFFFF"/>
                </a:solidFill>
                <a:latin typeface="Arial" charset="0"/>
              </a:rPr>
              <a:t>MaStR</a:t>
            </a:r>
            <a:endParaRPr lang="en-US" sz="400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7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</p:spPr>
        <p:txBody>
          <a:bodyPr/>
          <a:lstStyle/>
          <a:p>
            <a:r>
              <a:rPr lang="de-DE" sz="700" dirty="0" smtClean="0"/>
              <a:t>Reiner </a:t>
            </a:r>
            <a:r>
              <a:rPr lang="de-DE" sz="700" dirty="0" err="1" smtClean="0"/>
              <a:t>Lemoine</a:t>
            </a:r>
            <a:r>
              <a:rPr lang="de-DE" sz="700" dirty="0" smtClean="0"/>
              <a:t> Institut</a:t>
            </a:r>
            <a:endParaRPr lang="de-DE" sz="7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de-DE" sz="1800" dirty="0" smtClean="0"/>
              <a:t>Modellierung </a:t>
            </a:r>
            <a:r>
              <a:rPr lang="de-DE" sz="1800" dirty="0"/>
              <a:t>Bestrahlung auf einer geneigten Fläche</a:t>
            </a:r>
          </a:p>
        </p:txBody>
      </p:sp>
      <p:sp>
        <p:nvSpPr>
          <p:cNvPr id="11" name="Rechteck 6">
            <a:extLst>
              <a:ext uri="{FF2B5EF4-FFF2-40B4-BE49-F238E27FC236}">
                <a16:creationId xmlns:a16="http://schemas.microsoft.com/office/drawing/2014/main" id="{D3723263-E40F-4E99-BE39-ED94F8EFDBD0}"/>
              </a:ext>
            </a:extLst>
          </p:cNvPr>
          <p:cNvSpPr/>
          <p:nvPr/>
        </p:nvSpPr>
        <p:spPr>
          <a:xfrm>
            <a:off x="228464" y="1064920"/>
            <a:ext cx="2679700" cy="276999"/>
          </a:xfrm>
          <a:prstGeom prst="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ERA 5 Data</a:t>
            </a:r>
          </a:p>
        </p:txBody>
      </p:sp>
      <p:graphicFrame>
        <p:nvGraphicFramePr>
          <p:cNvPr id="12" name="Tabelle 7">
            <a:extLst>
              <a:ext uri="{FF2B5EF4-FFF2-40B4-BE49-F238E27FC236}">
                <a16:creationId xmlns:a16="http://schemas.microsoft.com/office/drawing/2014/main" id="{A82E730B-370C-4A94-A51A-3106864E1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95575"/>
              </p:ext>
            </p:extLst>
          </p:nvPr>
        </p:nvGraphicFramePr>
        <p:xfrm>
          <a:off x="247514" y="1372284"/>
          <a:ext cx="2660650" cy="769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0325">
                  <a:extLst>
                    <a:ext uri="{9D8B030D-6E8A-4147-A177-3AD203B41FA5}">
                      <a16:colId xmlns:a16="http://schemas.microsoft.com/office/drawing/2014/main" val="2050081014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3051642443"/>
                    </a:ext>
                  </a:extLst>
                </a:gridCol>
              </a:tblGrid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de-DE" sz="800" b="0" i="0" u="none" strike="noStrike" baseline="30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GH</a:t>
                      </a:r>
                      <a:endParaRPr lang="en-US" sz="800" b="0" i="0" u="none" strike="noStrike" baseline="30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Global horizontal irradiation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9519942"/>
                  </a:ext>
                </a:extLst>
              </a:tr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de-DE" sz="800" b="0" i="0" u="none" strike="noStrike" baseline="300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  <a:endParaRPr lang="en-US" sz="800" b="0" i="0" u="none" strike="noStrike" baseline="300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Direct horizontal irradiation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2852634"/>
                  </a:ext>
                </a:extLst>
              </a:tr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ALB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Albedo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56314330"/>
                  </a:ext>
                </a:extLst>
              </a:tr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Pressure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6287174"/>
                  </a:ext>
                </a:extLst>
              </a:tr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Temperature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0919858"/>
                  </a:ext>
                </a:extLst>
              </a:tr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Wind speed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0297244"/>
                  </a:ext>
                </a:extLst>
              </a:tr>
            </a:tbl>
          </a:graphicData>
        </a:graphic>
      </p:graphicFrame>
      <p:sp>
        <p:nvSpPr>
          <p:cNvPr id="13" name="Rechteck 5">
            <a:extLst>
              <a:ext uri="{FF2B5EF4-FFF2-40B4-BE49-F238E27FC236}">
                <a16:creationId xmlns:a16="http://schemas.microsoft.com/office/drawing/2014/main" id="{12E38F0A-DBC3-4DE7-88D9-AB4B2F727D88}"/>
              </a:ext>
            </a:extLst>
          </p:cNvPr>
          <p:cNvSpPr/>
          <p:nvPr/>
        </p:nvSpPr>
        <p:spPr>
          <a:xfrm>
            <a:off x="228465" y="1359585"/>
            <a:ext cx="2679700" cy="782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4" name="Rechteck 8">
            <a:extLst>
              <a:ext uri="{FF2B5EF4-FFF2-40B4-BE49-F238E27FC236}">
                <a16:creationId xmlns:a16="http://schemas.microsoft.com/office/drawing/2014/main" id="{E4DE9E7A-E763-48D1-8D5F-E7498DFC5BC5}"/>
              </a:ext>
            </a:extLst>
          </p:cNvPr>
          <p:cNvSpPr/>
          <p:nvPr/>
        </p:nvSpPr>
        <p:spPr>
          <a:xfrm>
            <a:off x="3159525" y="1080082"/>
            <a:ext cx="2679700" cy="276999"/>
          </a:xfrm>
          <a:prstGeom prst="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Location/Time</a:t>
            </a:r>
          </a:p>
        </p:txBody>
      </p:sp>
      <p:graphicFrame>
        <p:nvGraphicFramePr>
          <p:cNvPr id="15" name="Tabelle 9">
            <a:extLst>
              <a:ext uri="{FF2B5EF4-FFF2-40B4-BE49-F238E27FC236}">
                <a16:creationId xmlns:a16="http://schemas.microsoft.com/office/drawing/2014/main" id="{20BE3CD4-7857-4E29-AED5-453D78C18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40461"/>
              </p:ext>
            </p:extLst>
          </p:nvPr>
        </p:nvGraphicFramePr>
        <p:xfrm>
          <a:off x="3178575" y="1387446"/>
          <a:ext cx="2660650" cy="292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364">
                  <a:extLst>
                    <a:ext uri="{9D8B030D-6E8A-4147-A177-3AD203B41FA5}">
                      <a16:colId xmlns:a16="http://schemas.microsoft.com/office/drawing/2014/main" val="2050081014"/>
                    </a:ext>
                  </a:extLst>
                </a:gridCol>
                <a:gridCol w="1048286">
                  <a:extLst>
                    <a:ext uri="{9D8B030D-6E8A-4147-A177-3AD203B41FA5}">
                      <a16:colId xmlns:a16="http://schemas.microsoft.com/office/drawing/2014/main" val="3051642443"/>
                    </a:ext>
                  </a:extLst>
                </a:gridCol>
              </a:tblGrid>
              <a:tr h="16437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loc [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latitude, longitude, altitude]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Location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9519942"/>
                  </a:ext>
                </a:extLst>
              </a:tr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time [</a:t>
                      </a:r>
                      <a:r>
                        <a:rPr lang="en-US" sz="800" u="none" strike="noStrike" noProof="0" dirty="0">
                          <a:effectLst/>
                        </a:rPr>
                        <a:t>year, month, day, hour</a:t>
                      </a:r>
                      <a:r>
                        <a:rPr lang="en-US" sz="800" u="none" strike="noStrike" dirty="0">
                          <a:effectLst/>
                        </a:rPr>
                        <a:t>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2852634"/>
                  </a:ext>
                </a:extLst>
              </a:tr>
            </a:tbl>
          </a:graphicData>
        </a:graphic>
      </p:graphicFrame>
      <p:sp>
        <p:nvSpPr>
          <p:cNvPr id="16" name="Rechteck 10">
            <a:extLst>
              <a:ext uri="{FF2B5EF4-FFF2-40B4-BE49-F238E27FC236}">
                <a16:creationId xmlns:a16="http://schemas.microsoft.com/office/drawing/2014/main" id="{FCA64B31-EA1F-4666-81F0-9B9D5B76BBDC}"/>
              </a:ext>
            </a:extLst>
          </p:cNvPr>
          <p:cNvSpPr/>
          <p:nvPr/>
        </p:nvSpPr>
        <p:spPr>
          <a:xfrm>
            <a:off x="3159526" y="1374748"/>
            <a:ext cx="2679700" cy="305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32">
                <a:extLst>
                  <a:ext uri="{FF2B5EF4-FFF2-40B4-BE49-F238E27FC236}">
                    <a16:creationId xmlns:a16="http://schemas.microsoft.com/office/drawing/2014/main" id="{D9D4B448-48CA-44BF-883F-F63851C02705}"/>
                  </a:ext>
                </a:extLst>
              </p:cNvPr>
              <p:cNvSpPr txBox="1"/>
              <p:nvPr/>
            </p:nvSpPr>
            <p:spPr>
              <a:xfrm>
                <a:off x="247514" y="2527089"/>
                <a:ext cx="2464037" cy="3354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7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7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sz="7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7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de-DE" sz="7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𝑨𝑶𝑰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7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7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𝑆𝑢𝑛𝑍𝑒𝑛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de-DE" sz="7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7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de-DE" sz="700" b="0" i="1" smtClean="0">
                                      <a:latin typeface="Cambria Math" panose="02040503050406030204" pitchFamily="18" charset="0"/>
                                    </a:rPr>
                                    <m:t>𝑆𝑢𝑟𝑓𝑇𝑖𝑙𝑡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de-DE" sz="7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7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7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𝑆𝑢𝑟𝑓𝑇𝑖𝑙𝑡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de-DE" sz="7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7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𝑆𝑢𝑛</m:t>
                                  </m:r>
                                  <m:r>
                                    <a:rPr lang="de-DE" sz="700" b="0" i="1" smtClean="0">
                                      <a:latin typeface="Cambria Math" panose="02040503050406030204" pitchFamily="18" charset="0"/>
                                    </a:rPr>
                                    <m:t>𝑍𝑒𝑛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sz="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de-DE" sz="700" i="1">
                              <a:latin typeface="Cambria Math" panose="02040503050406030204" pitchFamily="18" charset="0"/>
                            </a:rPr>
                            <m:t>𝑆𝑢𝑛𝐴𝑧</m:t>
                          </m:r>
                        </m:sup>
                      </m:sSup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sz="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de-DE" sz="700" b="0" i="1" smtClean="0">
                              <a:latin typeface="Cambria Math" panose="02040503050406030204" pitchFamily="18" charset="0"/>
                            </a:rPr>
                            <m:t>𝑆𝑢𝑟𝑓</m:t>
                          </m:r>
                          <m:r>
                            <a:rPr lang="de-DE" sz="700" i="1">
                              <a:latin typeface="Cambria Math" panose="02040503050406030204" pitchFamily="18" charset="0"/>
                            </a:rPr>
                            <m:t>𝐴𝑧</m:t>
                          </m:r>
                        </m:sup>
                      </m:sSup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23" name="Textfeld 32">
                <a:extLst>
                  <a:ext uri="{FF2B5EF4-FFF2-40B4-BE49-F238E27FC236}">
                    <a16:creationId xmlns:a16="http://schemas.microsoft.com/office/drawing/2014/main" id="{D9D4B448-48CA-44BF-883F-F63851C02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4" y="2527089"/>
                <a:ext cx="2464037" cy="335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34">
            <a:extLst>
              <a:ext uri="{FF2B5EF4-FFF2-40B4-BE49-F238E27FC236}">
                <a16:creationId xmlns:a16="http://schemas.microsoft.com/office/drawing/2014/main" id="{0A0DA991-1391-43E7-A668-047A10FAF04E}"/>
              </a:ext>
            </a:extLst>
          </p:cNvPr>
          <p:cNvCxnSpPr>
            <a:cxnSpLocks/>
          </p:cNvCxnSpPr>
          <p:nvPr/>
        </p:nvCxnSpPr>
        <p:spPr>
          <a:xfrm>
            <a:off x="2971131" y="2016052"/>
            <a:ext cx="188394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36">
            <a:extLst>
              <a:ext uri="{FF2B5EF4-FFF2-40B4-BE49-F238E27FC236}">
                <a16:creationId xmlns:a16="http://schemas.microsoft.com/office/drawing/2014/main" id="{D7C8F214-0E90-40AA-A25E-FE58C5F71F32}"/>
              </a:ext>
            </a:extLst>
          </p:cNvPr>
          <p:cNvCxnSpPr/>
          <p:nvPr/>
        </p:nvCxnSpPr>
        <p:spPr>
          <a:xfrm>
            <a:off x="4470800" y="1709407"/>
            <a:ext cx="0" cy="14400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38">
            <a:extLst>
              <a:ext uri="{FF2B5EF4-FFF2-40B4-BE49-F238E27FC236}">
                <a16:creationId xmlns:a16="http://schemas.microsoft.com/office/drawing/2014/main" id="{F77ABB6E-5C91-43CB-A294-B15B1C6ACC81}"/>
              </a:ext>
            </a:extLst>
          </p:cNvPr>
          <p:cNvCxnSpPr/>
          <p:nvPr/>
        </p:nvCxnSpPr>
        <p:spPr>
          <a:xfrm>
            <a:off x="4842556" y="2369841"/>
            <a:ext cx="0" cy="14400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43">
            <a:extLst>
              <a:ext uri="{FF2B5EF4-FFF2-40B4-BE49-F238E27FC236}">
                <a16:creationId xmlns:a16="http://schemas.microsoft.com/office/drawing/2014/main" id="{BEB56088-DCB3-4F13-95D1-17DBE3CB9AAD}"/>
              </a:ext>
            </a:extLst>
          </p:cNvPr>
          <p:cNvCxnSpPr/>
          <p:nvPr/>
        </p:nvCxnSpPr>
        <p:spPr>
          <a:xfrm>
            <a:off x="7172418" y="1692610"/>
            <a:ext cx="0" cy="14400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44">
                <a:extLst>
                  <a:ext uri="{FF2B5EF4-FFF2-40B4-BE49-F238E27FC236}">
                    <a16:creationId xmlns:a16="http://schemas.microsoft.com/office/drawing/2014/main" id="{3FD939A2-AEFE-4B92-8C44-464B25623891}"/>
                  </a:ext>
                </a:extLst>
              </p:cNvPr>
              <p:cNvSpPr txBox="1"/>
              <p:nvPr/>
            </p:nvSpPr>
            <p:spPr>
              <a:xfrm>
                <a:off x="5142673" y="2904900"/>
                <a:ext cx="1059174" cy="236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7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a:rPr lang="de-DE" sz="7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𝑫𝑵</m:t>
                          </m:r>
                        </m:sup>
                      </m:sSup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7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7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de-DE" sz="7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𝐷𝐻</m:t>
                          </m:r>
                        </m:sup>
                      </m:sSup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sz="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7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e-DE" sz="7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de-DE" sz="7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𝑆𝑢𝑛𝑍𝑒𝑛</m:t>
                              </m:r>
                            </m:sup>
                          </m:sSup>
                          <m:r>
                            <a:rPr lang="de-DE" sz="7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sz="7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7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e-DE" sz="7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de-DE" sz="7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7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7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𝐴𝑂𝐼</m:t>
                              </m:r>
                            </m:sup>
                          </m:sSup>
                          <m:r>
                            <a:rPr lang="de-DE" sz="7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700" dirty="0"/>
              </a:p>
            </p:txBody>
          </p:sp>
        </mc:Choice>
        <mc:Fallback>
          <p:sp>
            <p:nvSpPr>
              <p:cNvPr id="32" name="Textfeld 44">
                <a:extLst>
                  <a:ext uri="{FF2B5EF4-FFF2-40B4-BE49-F238E27FC236}">
                    <a16:creationId xmlns:a16="http://schemas.microsoft.com/office/drawing/2014/main" id="{3FD939A2-AEFE-4B92-8C44-464B25623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673" y="2904900"/>
                <a:ext cx="1059174" cy="236027"/>
              </a:xfrm>
              <a:prstGeom prst="rect">
                <a:avLst/>
              </a:prstGeom>
              <a:blipFill>
                <a:blip r:embed="rId3"/>
                <a:stretch>
                  <a:fillRect l="-578" t="-2632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45">
                <a:extLst>
                  <a:ext uri="{FF2B5EF4-FFF2-40B4-BE49-F238E27FC236}">
                    <a16:creationId xmlns:a16="http://schemas.microsoft.com/office/drawing/2014/main" id="{E3C3769A-50CA-45E9-AFF9-1D3256C77979}"/>
                  </a:ext>
                </a:extLst>
              </p:cNvPr>
              <p:cNvSpPr txBox="1"/>
              <p:nvPr/>
            </p:nvSpPr>
            <p:spPr>
              <a:xfrm>
                <a:off x="298956" y="3596799"/>
                <a:ext cx="2516258" cy="111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70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7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de-DE" sz="7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𝐷𝑖𝑓𝐻</m:t>
                        </m:r>
                      </m:sup>
                    </m:sSup>
                    <m:r>
                      <a:rPr lang="de-DE" sz="7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de-DE" sz="7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de-DE" sz="7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de-DE" sz="7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𝐷𝐻</m:t>
                        </m:r>
                      </m:sup>
                    </m:sSup>
                  </m:oMath>
                </a14:m>
                <a:r>
                  <a:rPr lang="en-US" sz="700" dirty="0"/>
                  <a:t> </a:t>
                </a:r>
                <a:r>
                  <a:rPr lang="en-US" sz="700" dirty="0">
                    <a:sym typeface="Wingdings" panose="05000000000000000000" pitchFamily="2" charset="2"/>
                  </a:rPr>
                  <a:t> Diffuse Horizontal Irradiation</a:t>
                </a:r>
                <a:endParaRPr lang="en-US" sz="700" dirty="0"/>
              </a:p>
            </p:txBody>
          </p:sp>
        </mc:Choice>
        <mc:Fallback xmlns="">
          <p:sp>
            <p:nvSpPr>
              <p:cNvPr id="33" name="Textfeld 45">
                <a:extLst>
                  <a:ext uri="{FF2B5EF4-FFF2-40B4-BE49-F238E27FC236}">
                    <a16:creationId xmlns:a16="http://schemas.microsoft.com/office/drawing/2014/main" id="{E3C3769A-50CA-45E9-AFF9-1D3256C77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56" y="3596799"/>
                <a:ext cx="2516258" cy="111249"/>
              </a:xfrm>
              <a:prstGeom prst="rect">
                <a:avLst/>
              </a:prstGeom>
              <a:blipFill>
                <a:blip r:embed="rId4"/>
                <a:stretch>
                  <a:fillRect l="-1211" t="-27778" b="-6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54">
                <a:extLst>
                  <a:ext uri="{FF2B5EF4-FFF2-40B4-BE49-F238E27FC236}">
                    <a16:creationId xmlns:a16="http://schemas.microsoft.com/office/drawing/2014/main" id="{526EE2ED-8103-47E5-AB20-F81C1C50B739}"/>
                  </a:ext>
                </a:extLst>
              </p:cNvPr>
              <p:cNvSpPr txBox="1"/>
              <p:nvPr/>
            </p:nvSpPr>
            <p:spPr>
              <a:xfrm>
                <a:off x="6488394" y="2964133"/>
                <a:ext cx="1019056" cy="1119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7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a:rPr lang="de-DE" sz="7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𝑫𝒊𝒇𝒇</m:t>
                          </m:r>
                        </m:sup>
                      </m:sSup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7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de-DE" sz="700" b="0" i="1">
                              <a:latin typeface="Cambria Math" panose="02040503050406030204" pitchFamily="18" charset="0"/>
                            </a:rPr>
                            <m:t>𝐷𝐺𝑟𝑜𝑢𝑛𝑑</m:t>
                          </m:r>
                        </m:sup>
                      </m:sSup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7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de-DE" sz="700" b="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700" b="0" i="1" smtClean="0">
                              <a:latin typeface="Cambria Math" panose="02040503050406030204" pitchFamily="18" charset="0"/>
                            </a:rPr>
                            <m:t>𝑆𝑘𝑦</m:t>
                          </m:r>
                        </m:sup>
                      </m:sSup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35" name="Textfeld 54">
                <a:extLst>
                  <a:ext uri="{FF2B5EF4-FFF2-40B4-BE49-F238E27FC236}">
                    <a16:creationId xmlns:a16="http://schemas.microsoft.com/office/drawing/2014/main" id="{526EE2ED-8103-47E5-AB20-F81C1C50B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394" y="2964133"/>
                <a:ext cx="1019056" cy="111954"/>
              </a:xfrm>
              <a:prstGeom prst="rect">
                <a:avLst/>
              </a:prstGeom>
              <a:blipFill>
                <a:blip r:embed="rId5"/>
                <a:stretch>
                  <a:fillRect t="-5263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 55">
            <a:extLst>
              <a:ext uri="{FF2B5EF4-FFF2-40B4-BE49-F238E27FC236}">
                <a16:creationId xmlns:a16="http://schemas.microsoft.com/office/drawing/2014/main" id="{069C1D13-5953-4BA8-A324-852CA992F951}"/>
              </a:ext>
            </a:extLst>
          </p:cNvPr>
          <p:cNvSpPr/>
          <p:nvPr/>
        </p:nvSpPr>
        <p:spPr>
          <a:xfrm>
            <a:off x="209824" y="3407214"/>
            <a:ext cx="3579812" cy="550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62">
                <a:extLst>
                  <a:ext uri="{FF2B5EF4-FFF2-40B4-BE49-F238E27FC236}">
                    <a16:creationId xmlns:a16="http://schemas.microsoft.com/office/drawing/2014/main" id="{614D740C-FF2D-4232-B012-7FBAD5C6D74A}"/>
                  </a:ext>
                </a:extLst>
              </p:cNvPr>
              <p:cNvSpPr txBox="1"/>
              <p:nvPr/>
            </p:nvSpPr>
            <p:spPr>
              <a:xfrm>
                <a:off x="2078664" y="4502035"/>
                <a:ext cx="2747699" cy="2237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7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7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700" b="0" i="1" smtClean="0">
                              <a:latin typeface="Cambria Math" panose="02040503050406030204" pitchFamily="18" charset="0"/>
                            </a:rPr>
                            <m:t>/101325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sz="7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e-DE" sz="7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de-DE" sz="7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𝑆𝑢𝑛𝑍𝑒𝑛</m:t>
                              </m:r>
                            </m:sup>
                          </m:sSup>
                          <m:r>
                            <a:rPr lang="de-DE" sz="7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0.5(93.885−</m:t>
                              </m:r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𝑆𝑢𝑛𝑍𝑒𝑛</m:t>
                                  </m:r>
                                </m:sup>
                              </m:sSup>
                              <m: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  <m:t>−1.253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42" name="Textfeld 62">
                <a:extLst>
                  <a:ext uri="{FF2B5EF4-FFF2-40B4-BE49-F238E27FC236}">
                    <a16:creationId xmlns:a16="http://schemas.microsoft.com/office/drawing/2014/main" id="{614D740C-FF2D-4232-B012-7FBAD5C6D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664" y="4502035"/>
                <a:ext cx="2747699" cy="223716"/>
              </a:xfrm>
              <a:prstGeom prst="rect">
                <a:avLst/>
              </a:prstGeom>
              <a:blipFill>
                <a:blip r:embed="rId6"/>
                <a:stretch>
                  <a:fillRect t="-8333" b="-19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76">
                <a:extLst>
                  <a:ext uri="{FF2B5EF4-FFF2-40B4-BE49-F238E27FC236}">
                    <a16:creationId xmlns:a16="http://schemas.microsoft.com/office/drawing/2014/main" id="{79F9DC0D-6389-4431-B6EF-7FA8A330FB94}"/>
                  </a:ext>
                </a:extLst>
              </p:cNvPr>
              <p:cNvSpPr txBox="1"/>
              <p:nvPr/>
            </p:nvSpPr>
            <p:spPr>
              <a:xfrm>
                <a:off x="7931800" y="2972712"/>
                <a:ext cx="827211" cy="111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7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a:rPr lang="de-DE" sz="7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𝒕𝒐𝒕</m:t>
                          </m:r>
                        </m:sup>
                      </m:sSup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7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de-DE" sz="700" b="0" i="1" smtClean="0">
                              <a:latin typeface="Cambria Math" panose="02040503050406030204" pitchFamily="18" charset="0"/>
                            </a:rPr>
                            <m:t>𝐷𝑁</m:t>
                          </m:r>
                        </m:sup>
                      </m:sSup>
                      <m:r>
                        <a:rPr lang="de-DE" sz="7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700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de-DE" sz="700" b="0" i="1" smtClean="0">
                              <a:latin typeface="Cambria Math" panose="02040503050406030204" pitchFamily="18" charset="0"/>
                            </a:rPr>
                            <m:t>𝐷𝑖𝑓𝑓</m:t>
                          </m:r>
                        </m:sup>
                      </m:sSup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48" name="Textfeld 76">
                <a:extLst>
                  <a:ext uri="{FF2B5EF4-FFF2-40B4-BE49-F238E27FC236}">
                    <a16:creationId xmlns:a16="http://schemas.microsoft.com/office/drawing/2014/main" id="{79F9DC0D-6389-4431-B6EF-7FA8A330F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800" y="2972712"/>
                <a:ext cx="827211" cy="111249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hteck 77">
            <a:extLst>
              <a:ext uri="{FF2B5EF4-FFF2-40B4-BE49-F238E27FC236}">
                <a16:creationId xmlns:a16="http://schemas.microsoft.com/office/drawing/2014/main" id="{EE0D27F0-58D8-46C3-B168-3FE961D8E17D}"/>
              </a:ext>
            </a:extLst>
          </p:cNvPr>
          <p:cNvSpPr/>
          <p:nvPr/>
        </p:nvSpPr>
        <p:spPr>
          <a:xfrm>
            <a:off x="5930763" y="1077984"/>
            <a:ext cx="2679700" cy="276999"/>
          </a:xfrm>
          <a:prstGeom prst="rect">
            <a:avLst/>
          </a:prstGeom>
          <a:solidFill>
            <a:srgbClr val="1C2D5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Technology Specification</a:t>
            </a:r>
          </a:p>
        </p:txBody>
      </p:sp>
      <p:graphicFrame>
        <p:nvGraphicFramePr>
          <p:cNvPr id="50" name="Tabelle 78">
            <a:extLst>
              <a:ext uri="{FF2B5EF4-FFF2-40B4-BE49-F238E27FC236}">
                <a16:creationId xmlns:a16="http://schemas.microsoft.com/office/drawing/2014/main" id="{C2064B43-D48E-4068-ABB4-ABB3311D5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74138"/>
              </p:ext>
            </p:extLst>
          </p:nvPr>
        </p:nvGraphicFramePr>
        <p:xfrm>
          <a:off x="5949813" y="1385348"/>
          <a:ext cx="2660650" cy="292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364">
                  <a:extLst>
                    <a:ext uri="{9D8B030D-6E8A-4147-A177-3AD203B41FA5}">
                      <a16:colId xmlns:a16="http://schemas.microsoft.com/office/drawing/2014/main" val="2050081014"/>
                    </a:ext>
                  </a:extLst>
                </a:gridCol>
                <a:gridCol w="1048286">
                  <a:extLst>
                    <a:ext uri="{9D8B030D-6E8A-4147-A177-3AD203B41FA5}">
                      <a16:colId xmlns:a16="http://schemas.microsoft.com/office/drawing/2014/main" val="3051642443"/>
                    </a:ext>
                  </a:extLst>
                </a:gridCol>
              </a:tblGrid>
              <a:tr h="164375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surf [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tilt, azimuth]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Surface orientation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9519942"/>
                  </a:ext>
                </a:extLst>
              </a:tr>
              <a:tr h="1180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par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Module parameter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2852634"/>
                  </a:ext>
                </a:extLst>
              </a:tr>
            </a:tbl>
          </a:graphicData>
        </a:graphic>
      </p:graphicFrame>
      <p:sp>
        <p:nvSpPr>
          <p:cNvPr id="51" name="Rechteck 79">
            <a:extLst>
              <a:ext uri="{FF2B5EF4-FFF2-40B4-BE49-F238E27FC236}">
                <a16:creationId xmlns:a16="http://schemas.microsoft.com/office/drawing/2014/main" id="{5DE8D536-9DCD-4D88-B8E7-32D0D14E6EE0}"/>
              </a:ext>
            </a:extLst>
          </p:cNvPr>
          <p:cNvSpPr/>
          <p:nvPr/>
        </p:nvSpPr>
        <p:spPr>
          <a:xfrm>
            <a:off x="5930764" y="1372650"/>
            <a:ext cx="2679700" cy="305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52" name="Gerade Verbindung mit Pfeil 80">
            <a:extLst>
              <a:ext uri="{FF2B5EF4-FFF2-40B4-BE49-F238E27FC236}">
                <a16:creationId xmlns:a16="http://schemas.microsoft.com/office/drawing/2014/main" id="{2B043382-1B1E-4B6D-9EBE-D0E2A03C8A06}"/>
              </a:ext>
            </a:extLst>
          </p:cNvPr>
          <p:cNvCxnSpPr/>
          <p:nvPr/>
        </p:nvCxnSpPr>
        <p:spPr>
          <a:xfrm>
            <a:off x="5650831" y="2154604"/>
            <a:ext cx="188394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hteck 126">
            <a:extLst>
              <a:ext uri="{FF2B5EF4-FFF2-40B4-BE49-F238E27FC236}">
                <a16:creationId xmlns:a16="http://schemas.microsoft.com/office/drawing/2014/main" id="{EBF68FE6-71AC-4F93-9768-0B000B8DF428}"/>
              </a:ext>
            </a:extLst>
          </p:cNvPr>
          <p:cNvSpPr/>
          <p:nvPr/>
        </p:nvSpPr>
        <p:spPr>
          <a:xfrm>
            <a:off x="2795744" y="4701243"/>
            <a:ext cx="2365522" cy="58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600" dirty="0"/>
          </a:p>
        </p:txBody>
      </p:sp>
      <p:sp>
        <p:nvSpPr>
          <p:cNvPr id="77" name="Rechteck 132">
            <a:extLst>
              <a:ext uri="{FF2B5EF4-FFF2-40B4-BE49-F238E27FC236}">
                <a16:creationId xmlns:a16="http://schemas.microsoft.com/office/drawing/2014/main" id="{49CD9351-ACCE-4EEC-AC97-B50015168601}"/>
              </a:ext>
            </a:extLst>
          </p:cNvPr>
          <p:cNvSpPr/>
          <p:nvPr/>
        </p:nvSpPr>
        <p:spPr>
          <a:xfrm>
            <a:off x="5099066" y="5042791"/>
            <a:ext cx="3416284" cy="195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600" dirty="0"/>
          </a:p>
        </p:txBody>
      </p:sp>
      <p:sp>
        <p:nvSpPr>
          <p:cNvPr id="78" name="Rechteck 133">
            <a:extLst>
              <a:ext uri="{FF2B5EF4-FFF2-40B4-BE49-F238E27FC236}">
                <a16:creationId xmlns:a16="http://schemas.microsoft.com/office/drawing/2014/main" id="{FE02723F-6728-4067-9BE5-22A5DD19FAB8}"/>
              </a:ext>
            </a:extLst>
          </p:cNvPr>
          <p:cNvSpPr/>
          <p:nvPr/>
        </p:nvSpPr>
        <p:spPr>
          <a:xfrm>
            <a:off x="5102643" y="3848957"/>
            <a:ext cx="3412708" cy="1386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600" dirty="0"/>
          </a:p>
        </p:txBody>
      </p:sp>
      <p:sp>
        <p:nvSpPr>
          <p:cNvPr id="83" name="Rechteck 139">
            <a:extLst>
              <a:ext uri="{FF2B5EF4-FFF2-40B4-BE49-F238E27FC236}">
                <a16:creationId xmlns:a16="http://schemas.microsoft.com/office/drawing/2014/main" id="{739BA7B3-65A3-4C2B-A843-8137ECA4A1ED}"/>
              </a:ext>
            </a:extLst>
          </p:cNvPr>
          <p:cNvSpPr/>
          <p:nvPr/>
        </p:nvSpPr>
        <p:spPr>
          <a:xfrm>
            <a:off x="206385" y="4539413"/>
            <a:ext cx="4951997" cy="1207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600" dirty="0"/>
          </a:p>
        </p:txBody>
      </p:sp>
      <p:sp>
        <p:nvSpPr>
          <p:cNvPr id="88" name="AutoShape 3">
            <a:extLst>
              <a:ext uri="{FF2B5EF4-FFF2-40B4-BE49-F238E27FC236}">
                <a16:creationId xmlns:a16="http://schemas.microsoft.com/office/drawing/2014/main" id="{BA1CA6BB-AC0D-4B2E-BA26-268A7CAC30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511625" y="-24544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/>
          </a:p>
        </p:txBody>
      </p:sp>
      <p:grpSp>
        <p:nvGrpSpPr>
          <p:cNvPr id="94" name="Group 93"/>
          <p:cNvGrpSpPr/>
          <p:nvPr/>
        </p:nvGrpSpPr>
        <p:grpSpPr>
          <a:xfrm>
            <a:off x="3220010" y="1075041"/>
            <a:ext cx="506388" cy="320104"/>
            <a:chOff x="181664" y="1358984"/>
            <a:chExt cx="875412" cy="968346"/>
          </a:xfrm>
        </p:grpSpPr>
        <p:pic>
          <p:nvPicPr>
            <p:cNvPr id="95" name="Picture 2">
              <a:extLst>
                <a:ext uri="{FF2B5EF4-FFF2-40B4-BE49-F238E27FC236}">
                  <a16:creationId xmlns:a16="http://schemas.microsoft.com/office/drawing/2014/main" id="{F9F16F8D-1D7B-404F-8A2F-F043F29B7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64" y="1358984"/>
              <a:ext cx="816364" cy="968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Textfeld 8">
              <a:extLst>
                <a:ext uri="{FF2B5EF4-FFF2-40B4-BE49-F238E27FC236}">
                  <a16:creationId xmlns:a16="http://schemas.microsoft.com/office/drawing/2014/main" id="{137E8742-4CB0-44B5-8A21-18992E529405}"/>
                </a:ext>
              </a:extLst>
            </p:cNvPr>
            <p:cNvSpPr txBox="1"/>
            <p:nvPr/>
          </p:nvSpPr>
          <p:spPr>
            <a:xfrm>
              <a:off x="282424" y="1707502"/>
              <a:ext cx="774652" cy="2616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 err="1" smtClean="0">
                  <a:solidFill>
                    <a:srgbClr val="FFFFFF"/>
                  </a:solidFill>
                  <a:latin typeface="Arial" charset="0"/>
                </a:rPr>
                <a:t>MaStR</a:t>
              </a:r>
              <a:endParaRPr lang="en-US" sz="5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950741" y="1075041"/>
            <a:ext cx="506388" cy="320104"/>
            <a:chOff x="181664" y="1358984"/>
            <a:chExt cx="875412" cy="968346"/>
          </a:xfrm>
        </p:grpSpPr>
        <p:pic>
          <p:nvPicPr>
            <p:cNvPr id="98" name="Picture 2">
              <a:extLst>
                <a:ext uri="{FF2B5EF4-FFF2-40B4-BE49-F238E27FC236}">
                  <a16:creationId xmlns:a16="http://schemas.microsoft.com/office/drawing/2014/main" id="{F9F16F8D-1D7B-404F-8A2F-F043F29B7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64" y="1358984"/>
              <a:ext cx="816364" cy="968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feld 8">
              <a:extLst>
                <a:ext uri="{FF2B5EF4-FFF2-40B4-BE49-F238E27FC236}">
                  <a16:creationId xmlns:a16="http://schemas.microsoft.com/office/drawing/2014/main" id="{137E8742-4CB0-44B5-8A21-18992E529405}"/>
                </a:ext>
              </a:extLst>
            </p:cNvPr>
            <p:cNvSpPr txBox="1"/>
            <p:nvPr/>
          </p:nvSpPr>
          <p:spPr>
            <a:xfrm>
              <a:off x="282424" y="1707502"/>
              <a:ext cx="774652" cy="2616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rmAutofit fontScale="25000" lnSpcReduction="20000"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400" dirty="0" err="1" smtClean="0">
                  <a:solidFill>
                    <a:srgbClr val="FFFFFF"/>
                  </a:solidFill>
                  <a:latin typeface="Arial" charset="0"/>
                </a:rPr>
                <a:t>MaStR</a:t>
              </a:r>
              <a:endParaRPr lang="en-US" sz="4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67684" y="1075041"/>
            <a:ext cx="506388" cy="320104"/>
            <a:chOff x="181664" y="1358984"/>
            <a:chExt cx="875412" cy="968346"/>
          </a:xfrm>
        </p:grpSpPr>
        <p:pic>
          <p:nvPicPr>
            <p:cNvPr id="104" name="Picture 2">
              <a:extLst>
                <a:ext uri="{FF2B5EF4-FFF2-40B4-BE49-F238E27FC236}">
                  <a16:creationId xmlns:a16="http://schemas.microsoft.com/office/drawing/2014/main" id="{F9F16F8D-1D7B-404F-8A2F-F043F29B7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64" y="1358984"/>
              <a:ext cx="816364" cy="968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" name="Textfeld 8">
              <a:extLst>
                <a:ext uri="{FF2B5EF4-FFF2-40B4-BE49-F238E27FC236}">
                  <a16:creationId xmlns:a16="http://schemas.microsoft.com/office/drawing/2014/main" id="{137E8742-4CB0-44B5-8A21-18992E529405}"/>
                </a:ext>
              </a:extLst>
            </p:cNvPr>
            <p:cNvSpPr txBox="1"/>
            <p:nvPr/>
          </p:nvSpPr>
          <p:spPr>
            <a:xfrm>
              <a:off x="282424" y="1707502"/>
              <a:ext cx="774652" cy="2616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 smtClean="0">
                  <a:solidFill>
                    <a:srgbClr val="FFFFFF"/>
                  </a:solidFill>
                  <a:latin typeface="Arial" charset="0"/>
                </a:rPr>
                <a:t>ERA5</a:t>
              </a:r>
              <a:endParaRPr lang="en-US" sz="4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cxnSp>
        <p:nvCxnSpPr>
          <p:cNvPr id="106" name="Gerade Verbindung mit Pfeil 34">
            <a:extLst>
              <a:ext uri="{FF2B5EF4-FFF2-40B4-BE49-F238E27FC236}">
                <a16:creationId xmlns:a16="http://schemas.microsoft.com/office/drawing/2014/main" id="{0A0DA991-1391-43E7-A668-047A10FAF04E}"/>
              </a:ext>
            </a:extLst>
          </p:cNvPr>
          <p:cNvCxnSpPr>
            <a:cxnSpLocks/>
          </p:cNvCxnSpPr>
          <p:nvPr/>
        </p:nvCxnSpPr>
        <p:spPr>
          <a:xfrm>
            <a:off x="2931906" y="1958397"/>
            <a:ext cx="188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3023787" y="1875128"/>
            <a:ext cx="1820399" cy="824006"/>
            <a:chOff x="2985212" y="1881631"/>
            <a:chExt cx="1820399" cy="824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27">
                  <a:extLst>
                    <a:ext uri="{FF2B5EF4-FFF2-40B4-BE49-F238E27FC236}">
                      <a16:creationId xmlns:a16="http://schemas.microsoft.com/office/drawing/2014/main" id="{1A1E5F26-5217-4DA7-A232-20DA02E88B63}"/>
                    </a:ext>
                  </a:extLst>
                </p:cNvPr>
                <p:cNvSpPr txBox="1"/>
                <p:nvPr/>
              </p:nvSpPr>
              <p:spPr>
                <a:xfrm>
                  <a:off x="3099952" y="2115393"/>
                  <a:ext cx="1401898" cy="2173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de-DE" sz="700" b="0" i="1" smtClean="0">
                                    <a:latin typeface="Cambria Math" panose="02040503050406030204" pitchFamily="18" charset="0"/>
                                  </a:rPr>
                                  <m:t>𝑆𝑢𝑛𝐴𝑧</m:t>
                                </m:r>
                              </m:sup>
                            </m:sSup>
                            <m: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de-DE" sz="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de-DE" sz="700" i="1">
                                    <a:latin typeface="Cambria Math" panose="02040503050406030204" pitchFamily="18" charset="0"/>
                                  </a:rPr>
                                  <m:t>𝑆𝑢𝑛</m:t>
                                </m:r>
                                <m:r>
                                  <a:rPr lang="de-DE" sz="700" b="0" i="1" smtClean="0">
                                    <a:latin typeface="Cambria Math" panose="02040503050406030204" pitchFamily="18" charset="0"/>
                                  </a:rPr>
                                  <m:t>𝐸𝑙</m:t>
                                </m:r>
                              </m:sup>
                            </m:sSup>
                            <m: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de-DE" sz="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de-DE" sz="700" b="0" i="1" smtClean="0">
                                    <a:latin typeface="Cambria Math" panose="02040503050406030204" pitchFamily="18" charset="0"/>
                                  </a:rPr>
                                  <m:t>𝐴𝑆𝑢𝑛𝐸𝑙</m:t>
                                </m:r>
                              </m:sup>
                            </m:sSup>
                          </m:e>
                        </m:d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𝑙𝑜𝑐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19" name="Textfeld 27">
                  <a:extLst>
                    <a:ext uri="{FF2B5EF4-FFF2-40B4-BE49-F238E27FC236}">
                      <a16:creationId xmlns:a16="http://schemas.microsoft.com/office/drawing/2014/main" id="{1A1E5F26-5217-4DA7-A232-20DA02E88B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952" y="2115393"/>
                  <a:ext cx="1401898" cy="217367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29">
                  <a:extLst>
                    <a:ext uri="{FF2B5EF4-FFF2-40B4-BE49-F238E27FC236}">
                      <a16:creationId xmlns:a16="http://schemas.microsoft.com/office/drawing/2014/main" id="{D22EB680-24F2-4F02-A126-B9949AE27639}"/>
                    </a:ext>
                  </a:extLst>
                </p:cNvPr>
                <p:cNvSpPr txBox="1"/>
                <p:nvPr/>
              </p:nvSpPr>
              <p:spPr>
                <a:xfrm>
                  <a:off x="3093483" y="2340274"/>
                  <a:ext cx="1333500" cy="2019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  <m:t>𝑆𝑢𝑛𝑍𝑒𝑛</m:t>
                            </m:r>
                          </m:sup>
                        </m:sSup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=90−</m:t>
                        </m:r>
                        <m:sSup>
                          <m:sSupPr>
                            <m:ctrlPr>
                              <a:rPr lang="de-DE" sz="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de-DE" sz="700" i="1">
                                <a:latin typeface="Cambria Math" panose="02040503050406030204" pitchFamily="18" charset="0"/>
                              </a:rPr>
                              <m:t>𝑆𝑢𝑛𝐸𝑙</m:t>
                            </m:r>
                          </m:sup>
                        </m:sSup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20" name="Textfeld 29">
                  <a:extLst>
                    <a:ext uri="{FF2B5EF4-FFF2-40B4-BE49-F238E27FC236}">
                      <a16:creationId xmlns:a16="http://schemas.microsoft.com/office/drawing/2014/main" id="{D22EB680-24F2-4F02-A126-B9949AE27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483" y="2340274"/>
                  <a:ext cx="1333500" cy="20197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30">
                  <a:extLst>
                    <a:ext uri="{FF2B5EF4-FFF2-40B4-BE49-F238E27FC236}">
                      <a16:creationId xmlns:a16="http://schemas.microsoft.com/office/drawing/2014/main" id="{A3250F16-89DC-4BBF-8780-71D2F9D1515C}"/>
                    </a:ext>
                  </a:extLst>
                </p:cNvPr>
                <p:cNvSpPr txBox="1"/>
                <p:nvPr/>
              </p:nvSpPr>
              <p:spPr>
                <a:xfrm>
                  <a:off x="2985212" y="2503659"/>
                  <a:ext cx="1619250" cy="2019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de-DE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  <m:t>𝑆𝑢𝑛𝑍𝑒𝑛</m:t>
                            </m:r>
                          </m:sup>
                        </m:sSup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=90−</m:t>
                        </m:r>
                        <m:sSup>
                          <m:sSupPr>
                            <m:ctrlPr>
                              <a:rPr lang="de-DE" sz="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de-DE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sz="700" i="1">
                                <a:latin typeface="Cambria Math" panose="02040503050406030204" pitchFamily="18" charset="0"/>
                              </a:rPr>
                              <m:t>𝑆𝑢𝑛𝐸𝑙</m:t>
                            </m:r>
                          </m:sup>
                        </m:sSup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21" name="Textfeld 30">
                  <a:extLst>
                    <a:ext uri="{FF2B5EF4-FFF2-40B4-BE49-F238E27FC236}">
                      <a16:creationId xmlns:a16="http://schemas.microsoft.com/office/drawing/2014/main" id="{A3250F16-89DC-4BBF-8780-71D2F9D151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5212" y="2503659"/>
                  <a:ext cx="1619250" cy="20197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7" name="Gruppierung 19"/>
            <p:cNvGrpSpPr/>
            <p:nvPr/>
          </p:nvGrpSpPr>
          <p:grpSpPr>
            <a:xfrm>
              <a:off x="3161636" y="1881631"/>
              <a:ext cx="1643975" cy="787278"/>
              <a:chOff x="5900118" y="2391791"/>
              <a:chExt cx="1643975" cy="855783"/>
            </a:xfrm>
          </p:grpSpPr>
          <p:sp>
            <p:nvSpPr>
              <p:cNvPr id="108" name="Abgerundetes Rechteck 20"/>
              <p:cNvSpPr/>
              <p:nvPr/>
            </p:nvSpPr>
            <p:spPr>
              <a:xfrm>
                <a:off x="5900119" y="2391791"/>
                <a:ext cx="1643974" cy="855783"/>
              </a:xfrm>
              <a:prstGeom prst="roundRect">
                <a:avLst>
                  <a:gd name="adj" fmla="val 7508"/>
                </a:avLst>
              </a:prstGeom>
              <a:noFill/>
              <a:ln>
                <a:solidFill>
                  <a:srgbClr val="1C2D5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9" name="Abgerundetes Rechteck 21"/>
              <p:cNvSpPr/>
              <p:nvPr/>
            </p:nvSpPr>
            <p:spPr>
              <a:xfrm>
                <a:off x="5900118" y="2391792"/>
                <a:ext cx="1643974" cy="186954"/>
              </a:xfrm>
              <a:prstGeom prst="roundRect">
                <a:avLst>
                  <a:gd name="adj" fmla="val 24725"/>
                </a:avLst>
              </a:prstGeom>
              <a:solidFill>
                <a:srgbClr val="1C2D51"/>
              </a:solidFill>
              <a:ln>
                <a:solidFill>
                  <a:srgbClr val="1C2D5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 err="1">
                    <a:latin typeface="Roboto Light" charset="0"/>
                    <a:ea typeface="Roboto Light" charset="0"/>
                    <a:cs typeface="Roboto Light" charset="0"/>
                  </a:rPr>
                  <a:t>pvl_spa</a:t>
                </a:r>
                <a:r>
                  <a:rPr lang="en-GB" sz="600" dirty="0">
                    <a:latin typeface="Roboto Light" charset="0"/>
                    <a:ea typeface="Roboto Light" charset="0"/>
                    <a:cs typeface="Roboto Light" charset="0"/>
                  </a:rPr>
                  <a:t>   (</a:t>
                </a:r>
                <a:r>
                  <a:rPr lang="en-GB" sz="600" dirty="0" err="1">
                    <a:latin typeface="Roboto Light" charset="0"/>
                    <a:ea typeface="Roboto Light" charset="0"/>
                    <a:cs typeface="Roboto Light" charset="0"/>
                  </a:rPr>
                  <a:t>Reda</a:t>
                </a:r>
                <a:r>
                  <a:rPr lang="en-GB" sz="600" dirty="0">
                    <a:latin typeface="Roboto Light" charset="0"/>
                    <a:ea typeface="Roboto Light" charset="0"/>
                    <a:cs typeface="Roboto Light" charset="0"/>
                  </a:rPr>
                  <a:t> and Andreas 2004)</a:t>
                </a:r>
              </a:p>
            </p:txBody>
          </p:sp>
        </p:grpSp>
      </p:grpSp>
      <p:grpSp>
        <p:nvGrpSpPr>
          <p:cNvPr id="116" name="Group 115"/>
          <p:cNvGrpSpPr/>
          <p:nvPr/>
        </p:nvGrpSpPr>
        <p:grpSpPr>
          <a:xfrm>
            <a:off x="5839226" y="1871499"/>
            <a:ext cx="2317750" cy="598446"/>
            <a:chOff x="5851308" y="1873842"/>
            <a:chExt cx="2317750" cy="598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41">
                  <a:extLst>
                    <a:ext uri="{FF2B5EF4-FFF2-40B4-BE49-F238E27FC236}">
                      <a16:creationId xmlns:a16="http://schemas.microsoft.com/office/drawing/2014/main" id="{0501ABD8-C358-4540-854E-F1158704A687}"/>
                    </a:ext>
                  </a:extLst>
                </p:cNvPr>
                <p:cNvSpPr txBox="1"/>
                <p:nvPr/>
              </p:nvSpPr>
              <p:spPr>
                <a:xfrm>
                  <a:off x="5851308" y="2122320"/>
                  <a:ext cx="2317750" cy="2328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de-DE" sz="700" b="0" i="1" smtClean="0">
                                    <a:latin typeface="Cambria Math" panose="02040503050406030204" pitchFamily="18" charset="0"/>
                                  </a:rPr>
                                  <m:t>𝑇𝑟𝑎𝑐𝑘</m:t>
                                </m:r>
                              </m:sup>
                            </m:sSup>
                            <m: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de-DE" sz="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de-DE" sz="7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7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p>
                                    <m:r>
                                      <a:rPr lang="de-DE" sz="7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𝑨𝑶𝑰</m:t>
                                    </m:r>
                                  </m:sup>
                                </m:sSup>
                                <m:r>
                                  <a:rPr lang="de-DE" sz="7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de-DE" sz="70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de-DE" sz="700" b="0" i="1" smtClean="0">
                                    <a:latin typeface="Cambria Math" panose="02040503050406030204" pitchFamily="18" charset="0"/>
                                  </a:rPr>
                                  <m:t>𝑢𝑟𝑓𝑇𝑖𝑙𝑡</m:t>
                                </m:r>
                              </m:sup>
                            </m:sSup>
                            <m: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de-DE" sz="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de-DE" sz="700" b="0" i="1" smtClean="0">
                                    <a:latin typeface="Cambria Math" panose="02040503050406030204" pitchFamily="18" charset="0"/>
                                  </a:rPr>
                                  <m:t>𝑆𝑢𝑟𝑓𝐴𝑧</m:t>
                                </m:r>
                              </m:sup>
                            </m:sSup>
                          </m:e>
                        </m:d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DE" sz="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de-DE" sz="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sz="700" i="1">
                                <a:latin typeface="Cambria Math" panose="02040503050406030204" pitchFamily="18" charset="0"/>
                              </a:rPr>
                              <m:t>𝑆𝑢𝑛𝑍𝑒𝑛</m:t>
                            </m:r>
                          </m:sup>
                        </m:sSup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sz="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de-DE" sz="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sz="700" i="1">
                                <a:latin typeface="Cambria Math" panose="02040503050406030204" pitchFamily="18" charset="0"/>
                              </a:rPr>
                              <m:t>𝑆𝑢𝑛</m:t>
                            </m:r>
                            <m: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  <m:t>𝐴𝑧</m:t>
                            </m:r>
                          </m:sup>
                        </m:sSup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𝑙𝑎𝑡</m:t>
                        </m:r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sz="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de-DE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𝐴𝑥𝑖𝑠𝑇𝑖𝑙𝑡</m:t>
                            </m:r>
                          </m:sup>
                        </m:sSup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sz="7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de-DE" sz="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𝐴𝑥𝑖𝑠</m:t>
                            </m:r>
                            <m:r>
                              <a:rPr lang="de-DE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𝐴𝑧</m:t>
                            </m:r>
                          </m:sup>
                        </m:sSup>
                        <m:r>
                          <a:rPr lang="de-DE" sz="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de-DE" sz="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de-DE" sz="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p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29" name="Textfeld 41">
                  <a:extLst>
                    <a:ext uri="{FF2B5EF4-FFF2-40B4-BE49-F238E27FC236}">
                      <a16:creationId xmlns:a16="http://schemas.microsoft.com/office/drawing/2014/main" id="{0501ABD8-C358-4540-854E-F1158704A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308" y="2122320"/>
                  <a:ext cx="2317750" cy="232821"/>
                </a:xfrm>
                <a:prstGeom prst="rect">
                  <a:avLst/>
                </a:prstGeom>
                <a:blipFill>
                  <a:blip r:embed="rId12"/>
                  <a:stretch>
                    <a:fillRect b="-157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uppierung 19"/>
            <p:cNvGrpSpPr/>
            <p:nvPr/>
          </p:nvGrpSpPr>
          <p:grpSpPr>
            <a:xfrm>
              <a:off x="5954726" y="1873842"/>
              <a:ext cx="2039928" cy="598446"/>
              <a:chOff x="5900117" y="2391791"/>
              <a:chExt cx="1643976" cy="650520"/>
            </a:xfrm>
          </p:grpSpPr>
          <p:sp>
            <p:nvSpPr>
              <p:cNvPr id="112" name="Abgerundetes Rechteck 20"/>
              <p:cNvSpPr/>
              <p:nvPr/>
            </p:nvSpPr>
            <p:spPr>
              <a:xfrm>
                <a:off x="5900119" y="2391792"/>
                <a:ext cx="1643974" cy="650519"/>
              </a:xfrm>
              <a:prstGeom prst="roundRect">
                <a:avLst>
                  <a:gd name="adj" fmla="val 7508"/>
                </a:avLst>
              </a:prstGeom>
              <a:noFill/>
              <a:ln>
                <a:solidFill>
                  <a:srgbClr val="1C2D5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3" name="Abgerundetes Rechteck 21"/>
              <p:cNvSpPr/>
              <p:nvPr/>
            </p:nvSpPr>
            <p:spPr>
              <a:xfrm>
                <a:off x="5900117" y="2391791"/>
                <a:ext cx="1643974" cy="186954"/>
              </a:xfrm>
              <a:prstGeom prst="roundRect">
                <a:avLst>
                  <a:gd name="adj" fmla="val 24725"/>
                </a:avLst>
              </a:prstGeom>
              <a:solidFill>
                <a:srgbClr val="1C2D51"/>
              </a:solidFill>
              <a:ln>
                <a:solidFill>
                  <a:srgbClr val="1C2D5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600" b="1" dirty="0" err="1">
                    <a:solidFill>
                      <a:schemeClr val="bg1"/>
                    </a:solidFill>
                  </a:rPr>
                  <a:t>pvl_singleaxis</a:t>
                </a:r>
                <a:r>
                  <a:rPr lang="en-US" sz="6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600" dirty="0">
                    <a:solidFill>
                      <a:schemeClr val="bg1"/>
                    </a:solidFill>
                  </a:rPr>
                  <a:t>(Lorenzo, E et al., 2011)</a:t>
                </a:r>
              </a:p>
            </p:txBody>
          </p:sp>
        </p:grpSp>
      </p:grpSp>
      <p:cxnSp>
        <p:nvCxnSpPr>
          <p:cNvPr id="118" name="Gerade Verbindung mit Pfeil 34">
            <a:extLst>
              <a:ext uri="{FF2B5EF4-FFF2-40B4-BE49-F238E27FC236}">
                <a16:creationId xmlns:a16="http://schemas.microsoft.com/office/drawing/2014/main" id="{0A0DA991-1391-43E7-A668-047A10FAF04E}"/>
              </a:ext>
            </a:extLst>
          </p:cNvPr>
          <p:cNvCxnSpPr>
            <a:cxnSpLocks/>
          </p:cNvCxnSpPr>
          <p:nvPr/>
        </p:nvCxnSpPr>
        <p:spPr>
          <a:xfrm>
            <a:off x="4914495" y="1958397"/>
            <a:ext cx="92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Gerade Verbindung mit Pfeil 34">
            <a:extLst>
              <a:ext uri="{FF2B5EF4-FFF2-40B4-BE49-F238E27FC236}">
                <a16:creationId xmlns:a16="http://schemas.microsoft.com/office/drawing/2014/main" id="{0A0DA991-1391-43E7-A668-047A10FAF04E}"/>
              </a:ext>
            </a:extLst>
          </p:cNvPr>
          <p:cNvCxnSpPr>
            <a:cxnSpLocks/>
          </p:cNvCxnSpPr>
          <p:nvPr/>
        </p:nvCxnSpPr>
        <p:spPr>
          <a:xfrm>
            <a:off x="6245105" y="1688595"/>
            <a:ext cx="0" cy="15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8" name="Gruppierung 19"/>
          <p:cNvGrpSpPr/>
          <p:nvPr/>
        </p:nvGrpSpPr>
        <p:grpSpPr>
          <a:xfrm>
            <a:off x="267684" y="2282966"/>
            <a:ext cx="2578804" cy="561668"/>
            <a:chOff x="5900118" y="2391791"/>
            <a:chExt cx="1643975" cy="522231"/>
          </a:xfrm>
        </p:grpSpPr>
        <p:sp>
          <p:nvSpPr>
            <p:cNvPr id="129" name="Abgerundetes Rechteck 20"/>
            <p:cNvSpPr/>
            <p:nvPr/>
          </p:nvSpPr>
          <p:spPr>
            <a:xfrm>
              <a:off x="5900119" y="2391791"/>
              <a:ext cx="1643974" cy="522231"/>
            </a:xfrm>
            <a:prstGeom prst="roundRect">
              <a:avLst>
                <a:gd name="adj" fmla="val 7508"/>
              </a:avLst>
            </a:prstGeom>
            <a:noFill/>
            <a:ln>
              <a:solidFill>
                <a:srgbClr val="1C2D5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0" name="Abgerundetes Rechteck 21"/>
            <p:cNvSpPr/>
            <p:nvPr/>
          </p:nvSpPr>
          <p:spPr>
            <a:xfrm>
              <a:off x="5900118" y="2391792"/>
              <a:ext cx="1643974" cy="186954"/>
            </a:xfrm>
            <a:prstGeom prst="roundRect">
              <a:avLst>
                <a:gd name="adj" fmla="val 24725"/>
              </a:avLst>
            </a:prstGeom>
            <a:solidFill>
              <a:srgbClr val="1C2D51"/>
            </a:solidFill>
            <a:ln>
              <a:solidFill>
                <a:srgbClr val="1C2D5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 err="1">
                  <a:solidFill>
                    <a:schemeClr val="bg1"/>
                  </a:solidFill>
                </a:rPr>
                <a:t>aoi_projection</a:t>
              </a:r>
              <a:r>
                <a:rPr lang="en-US" sz="600" b="1" dirty="0">
                  <a:solidFill>
                    <a:schemeClr val="bg1"/>
                  </a:solidFill>
                </a:rPr>
                <a:t> </a:t>
              </a:r>
              <a:r>
                <a:rPr lang="en-US" sz="600" b="1" dirty="0" smtClean="0">
                  <a:solidFill>
                    <a:schemeClr val="bg1"/>
                  </a:solidFill>
                </a:rPr>
                <a:t>(</a:t>
              </a:r>
              <a:r>
                <a:rPr lang="en-US" sz="600" dirty="0" smtClean="0">
                  <a:solidFill>
                    <a:schemeClr val="bg1"/>
                  </a:solidFill>
                </a:rPr>
                <a:t>King et al. 1997)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81215" y="3813419"/>
            <a:ext cx="2925193" cy="561668"/>
            <a:chOff x="353101" y="4170537"/>
            <a:chExt cx="2925193" cy="5616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48">
                  <a:extLst>
                    <a:ext uri="{FF2B5EF4-FFF2-40B4-BE49-F238E27FC236}">
                      <a16:creationId xmlns:a16="http://schemas.microsoft.com/office/drawing/2014/main" id="{9019763F-7583-46EE-931C-1217365A511E}"/>
                    </a:ext>
                  </a:extLst>
                </p:cNvPr>
                <p:cNvSpPr txBox="1"/>
                <p:nvPr/>
              </p:nvSpPr>
              <p:spPr>
                <a:xfrm>
                  <a:off x="476471" y="4434601"/>
                  <a:ext cx="2317750" cy="2481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sz="700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de-DE" sz="700" b="0" i="1" smtClean="0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de-DE" sz="700" i="1"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de-DE" sz="7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de-DE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sz="7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de-DE" sz="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e-DE" sz="7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de-DE" sz="700" i="1">
                                                  <a:latin typeface="Cambria Math" panose="02040503050406030204" pitchFamily="18" charset="0"/>
                                                </a:rPr>
                                                <m:t>𝑆𝑢𝑟𝑓𝑇𝑖𝑙𝑡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de-DE" sz="700">
                                  <a:latin typeface="Cambria Math" panose="02040503050406030204" pitchFamily="18" charset="0"/>
                                </a:rPr>
                                <m:t>∗0.5</m:t>
                              </m:r>
                            </m:e>
                            <m:e>
                              <m: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  <m:t>𝑠𝑖𝑚𝑝𝑙𝑒</m:t>
                              </m:r>
                              <m: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𝑃𝑒𝑟𝑒𝑧</m:t>
                                  </m:r>
                                </m:sup>
                              </m:sSup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𝑆𝑢𝑟𝑓𝑇𝑖𝑙𝑡</m:t>
                                  </m:r>
                                </m:sup>
                              </m:sSup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𝑆𝑢𝑟𝑓𝐴𝑧</m:t>
                                  </m:r>
                                </m:sup>
                              </m:sSup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de-DE" sz="700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𝐸𝑥𝑡𝑟</m:t>
                                  </m:r>
                                </m:sup>
                              </m:sSup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𝑆𝑢𝑛𝑍𝑒𝑛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700" dirty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de-DE" sz="700" dirty="0"/>
                                <m:t> </m:t>
                              </m:r>
                              <m:sSup>
                                <m:sSupPr>
                                  <m:ctrlP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de-DE" sz="700" i="1">
                                      <a:latin typeface="Cambria Math" panose="02040503050406030204" pitchFamily="18" charset="0"/>
                                    </a:rPr>
                                    <m:t>𝑆𝑢𝑛𝐴𝑧</m:t>
                                  </m:r>
                                </m:sup>
                              </m:sSup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7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𝐴𝑀</m:t>
                              </m:r>
                              <m:r>
                                <a:rPr lang="de-DE" sz="7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de-DE" sz="700" b="0" i="1" smtClean="0">
                                  <a:latin typeface="Cambria Math" panose="02040503050406030204" pitchFamily="18" charset="0"/>
                                </a:rPr>
                                <m:t>𝑃𝑒𝑟𝑒𝑧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34" name="Textfeld 48">
                  <a:extLst>
                    <a:ext uri="{FF2B5EF4-FFF2-40B4-BE49-F238E27FC236}">
                      <a16:creationId xmlns:a16="http://schemas.microsoft.com/office/drawing/2014/main" id="{9019763F-7583-46EE-931C-1217365A5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471" y="4434601"/>
                  <a:ext cx="2317750" cy="248145"/>
                </a:xfrm>
                <a:prstGeom prst="rect">
                  <a:avLst/>
                </a:prstGeom>
                <a:blipFill>
                  <a:blip r:embed="rId13"/>
                  <a:stretch>
                    <a:fillRect l="-787" r="-20472" b="-146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1" name="Gruppierung 19"/>
            <p:cNvGrpSpPr/>
            <p:nvPr/>
          </p:nvGrpSpPr>
          <p:grpSpPr>
            <a:xfrm>
              <a:off x="353101" y="4170537"/>
              <a:ext cx="2925193" cy="561668"/>
              <a:chOff x="5900118" y="2391791"/>
              <a:chExt cx="1643975" cy="522231"/>
            </a:xfrm>
          </p:grpSpPr>
          <p:sp>
            <p:nvSpPr>
              <p:cNvPr id="132" name="Abgerundetes Rechteck 20"/>
              <p:cNvSpPr/>
              <p:nvPr/>
            </p:nvSpPr>
            <p:spPr>
              <a:xfrm>
                <a:off x="5900119" y="2391791"/>
                <a:ext cx="1643974" cy="522231"/>
              </a:xfrm>
              <a:prstGeom prst="roundRect">
                <a:avLst>
                  <a:gd name="adj" fmla="val 7508"/>
                </a:avLst>
              </a:prstGeom>
              <a:noFill/>
              <a:ln>
                <a:solidFill>
                  <a:srgbClr val="1C2D5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Abgerundetes Rechteck 21"/>
                  <p:cNvSpPr/>
                  <p:nvPr/>
                </p:nvSpPr>
                <p:spPr>
                  <a:xfrm>
                    <a:off x="5900118" y="2391792"/>
                    <a:ext cx="1643974" cy="186954"/>
                  </a:xfrm>
                  <a:prstGeom prst="roundRect">
                    <a:avLst>
                      <a:gd name="adj" fmla="val 24725"/>
                    </a:avLst>
                  </a:prstGeom>
                  <a:solidFill>
                    <a:srgbClr val="1C2D51"/>
                  </a:solidFill>
                  <a:ln>
                    <a:solidFill>
                      <a:srgbClr val="1C2D51"/>
                    </a:solidFill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de-DE" sz="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de-DE" sz="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𝑫𝑺𝒌𝒚</m:t>
                            </m:r>
                          </m:sup>
                        </m:sSup>
                      </m:oMath>
                    </a14:m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 - Sky Diffuse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Abgerundetes Rechteck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0118" y="2391792"/>
                    <a:ext cx="1643974" cy="186954"/>
                  </a:xfrm>
                  <a:prstGeom prst="roundRect">
                    <a:avLst>
                      <a:gd name="adj" fmla="val 24725"/>
                    </a:avLst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rgbClr val="1C2D51"/>
                    </a:solidFill>
                  </a:ln>
                  <a:effectLst>
                    <a:softEdge rad="0"/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40" name="Group 139"/>
          <p:cNvGrpSpPr/>
          <p:nvPr/>
        </p:nvGrpSpPr>
        <p:grpSpPr>
          <a:xfrm>
            <a:off x="0" y="2960191"/>
            <a:ext cx="2421989" cy="561668"/>
            <a:chOff x="643339" y="4285917"/>
            <a:chExt cx="2421989" cy="5616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51">
                  <a:extLst>
                    <a:ext uri="{FF2B5EF4-FFF2-40B4-BE49-F238E27FC236}">
                      <a16:creationId xmlns:a16="http://schemas.microsoft.com/office/drawing/2014/main" id="{2D7782F6-BE3F-4CF9-B348-D7352776F6FC}"/>
                    </a:ext>
                  </a:extLst>
                </p:cNvPr>
                <p:cNvSpPr txBox="1"/>
                <p:nvPr/>
              </p:nvSpPr>
              <p:spPr>
                <a:xfrm>
                  <a:off x="643339" y="4590934"/>
                  <a:ext cx="2421989" cy="1215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7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de-DE" sz="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7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de-DE" sz="7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de-DE" sz="7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de-DE" sz="700" b="0" i="0" smtClean="0">
                            <a:latin typeface="Cambria Math" panose="02040503050406030204" pitchFamily="18" charset="0"/>
                          </a:rPr>
                          <m:t>ALB</m:t>
                        </m:r>
                        <m:r>
                          <a:rPr lang="de-DE" sz="7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7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de-DE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sz="7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DE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de-DE" sz="700" i="1">
                                            <a:latin typeface="Cambria Math" panose="02040503050406030204" pitchFamily="18" charset="0"/>
                                          </a:rPr>
                                          <m:t>𝑆𝑢𝑟𝑓𝑇𝑖𝑙𝑡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de-DE" sz="700" b="0" i="0" smtClean="0">
                            <a:latin typeface="Cambria Math" panose="02040503050406030204" pitchFamily="18" charset="0"/>
                          </a:rPr>
                          <m:t>∗0.5</m:t>
                        </m:r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39" name="Textfeld 51">
                  <a:extLst>
                    <a:ext uri="{FF2B5EF4-FFF2-40B4-BE49-F238E27FC236}">
                      <a16:creationId xmlns:a16="http://schemas.microsoft.com/office/drawing/2014/main" id="{2D7782F6-BE3F-4CF9-B348-D7352776F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339" y="4590934"/>
                  <a:ext cx="2421989" cy="121572"/>
                </a:xfrm>
                <a:prstGeom prst="rect">
                  <a:avLst/>
                </a:prstGeom>
                <a:blipFill>
                  <a:blip r:embed="rId15"/>
                  <a:stretch>
                    <a:fillRect b="-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7" name="Gruppierung 19"/>
            <p:cNvGrpSpPr/>
            <p:nvPr/>
          </p:nvGrpSpPr>
          <p:grpSpPr>
            <a:xfrm>
              <a:off x="924553" y="4285917"/>
              <a:ext cx="1983611" cy="561668"/>
              <a:chOff x="5900118" y="2391791"/>
              <a:chExt cx="1643975" cy="522231"/>
            </a:xfrm>
          </p:grpSpPr>
          <p:sp>
            <p:nvSpPr>
              <p:cNvPr id="138" name="Abgerundetes Rechteck 20"/>
              <p:cNvSpPr/>
              <p:nvPr/>
            </p:nvSpPr>
            <p:spPr>
              <a:xfrm>
                <a:off x="5900119" y="2391791"/>
                <a:ext cx="1643974" cy="522231"/>
              </a:xfrm>
              <a:prstGeom prst="roundRect">
                <a:avLst>
                  <a:gd name="adj" fmla="val 7508"/>
                </a:avLst>
              </a:prstGeom>
              <a:noFill/>
              <a:ln>
                <a:solidFill>
                  <a:srgbClr val="1C2D5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Abgerundetes Rechteck 21"/>
                  <p:cNvSpPr/>
                  <p:nvPr/>
                </p:nvSpPr>
                <p:spPr>
                  <a:xfrm>
                    <a:off x="5900118" y="2391792"/>
                    <a:ext cx="1643974" cy="186954"/>
                  </a:xfrm>
                  <a:prstGeom prst="roundRect">
                    <a:avLst>
                      <a:gd name="adj" fmla="val 24725"/>
                    </a:avLst>
                  </a:prstGeom>
                  <a:solidFill>
                    <a:srgbClr val="1C2D51"/>
                  </a:solidFill>
                  <a:ln>
                    <a:solidFill>
                      <a:srgbClr val="1C2D51"/>
                    </a:solidFill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de-DE" sz="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de-DE" sz="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𝑫𝑮𝒓𝒐𝒖𝒏𝒅</m:t>
                            </m:r>
                          </m:sup>
                        </m:sSup>
                      </m:oMath>
                    </a14:m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 - Ground Diffuse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Abgerundetes Rechteck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0118" y="2391792"/>
                    <a:ext cx="1643974" cy="186954"/>
                  </a:xfrm>
                  <a:prstGeom prst="roundRect">
                    <a:avLst>
                      <a:gd name="adj" fmla="val 24725"/>
                    </a:avLst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rgbClr val="1C2D51"/>
                    </a:solidFill>
                  </a:ln>
                  <a:effectLst>
                    <a:softEdge rad="0"/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43" name="Gruppierung 19"/>
          <p:cNvGrpSpPr/>
          <p:nvPr/>
        </p:nvGrpSpPr>
        <p:grpSpPr>
          <a:xfrm>
            <a:off x="5023399" y="2664389"/>
            <a:ext cx="1244550" cy="598446"/>
            <a:chOff x="5900117" y="2391791"/>
            <a:chExt cx="1643976" cy="650520"/>
          </a:xfrm>
        </p:grpSpPr>
        <p:sp>
          <p:nvSpPr>
            <p:cNvPr id="144" name="Abgerundetes Rechteck 20"/>
            <p:cNvSpPr/>
            <p:nvPr/>
          </p:nvSpPr>
          <p:spPr>
            <a:xfrm>
              <a:off x="5900119" y="2391792"/>
              <a:ext cx="1643974" cy="650519"/>
            </a:xfrm>
            <a:prstGeom prst="roundRect">
              <a:avLst>
                <a:gd name="adj" fmla="val 7508"/>
              </a:avLst>
            </a:prstGeom>
            <a:noFill/>
            <a:ln>
              <a:solidFill>
                <a:srgbClr val="1C2D5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5" name="Abgerundetes Rechteck 21"/>
            <p:cNvSpPr/>
            <p:nvPr/>
          </p:nvSpPr>
          <p:spPr>
            <a:xfrm>
              <a:off x="5900117" y="2391791"/>
              <a:ext cx="1643974" cy="186954"/>
            </a:xfrm>
            <a:prstGeom prst="roundRect">
              <a:avLst>
                <a:gd name="adj" fmla="val 24725"/>
              </a:avLst>
            </a:prstGeom>
            <a:solidFill>
              <a:srgbClr val="1C2D51"/>
            </a:solidFill>
            <a:ln>
              <a:solidFill>
                <a:srgbClr val="1C2D5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b="1" dirty="0">
                  <a:solidFill>
                    <a:schemeClr val="bg1"/>
                  </a:solidFill>
                </a:rPr>
                <a:t>Direct</a:t>
              </a:r>
              <a:r>
                <a:rPr lang="de-DE" sz="600" b="1" dirty="0">
                  <a:solidFill>
                    <a:schemeClr val="bg1"/>
                  </a:solidFill>
                </a:rPr>
                <a:t> Normal Irradiation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6" name="Gruppierung 19"/>
          <p:cNvGrpSpPr/>
          <p:nvPr/>
        </p:nvGrpSpPr>
        <p:grpSpPr>
          <a:xfrm>
            <a:off x="6375648" y="2664389"/>
            <a:ext cx="1244550" cy="598446"/>
            <a:chOff x="5900117" y="2391791"/>
            <a:chExt cx="1643976" cy="650520"/>
          </a:xfrm>
        </p:grpSpPr>
        <p:sp>
          <p:nvSpPr>
            <p:cNvPr id="147" name="Abgerundetes Rechteck 20"/>
            <p:cNvSpPr/>
            <p:nvPr/>
          </p:nvSpPr>
          <p:spPr>
            <a:xfrm>
              <a:off x="5900119" y="2391792"/>
              <a:ext cx="1643974" cy="650519"/>
            </a:xfrm>
            <a:prstGeom prst="roundRect">
              <a:avLst>
                <a:gd name="adj" fmla="val 7508"/>
              </a:avLst>
            </a:prstGeom>
            <a:noFill/>
            <a:ln>
              <a:solidFill>
                <a:srgbClr val="1C2D5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8" name="Abgerundetes Rechteck 21"/>
            <p:cNvSpPr/>
            <p:nvPr/>
          </p:nvSpPr>
          <p:spPr>
            <a:xfrm>
              <a:off x="5900117" y="2391791"/>
              <a:ext cx="1643974" cy="186954"/>
            </a:xfrm>
            <a:prstGeom prst="roundRect">
              <a:avLst>
                <a:gd name="adj" fmla="val 24725"/>
              </a:avLst>
            </a:prstGeom>
            <a:solidFill>
              <a:srgbClr val="1C2D51"/>
            </a:solidFill>
            <a:ln>
              <a:solidFill>
                <a:srgbClr val="1C2D5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600" b="1" dirty="0" smtClean="0">
                  <a:solidFill>
                    <a:schemeClr val="bg1"/>
                  </a:solidFill>
                </a:rPr>
                <a:t>Diffuse Irradiation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9" name="Gruppierung 19"/>
          <p:cNvGrpSpPr/>
          <p:nvPr/>
        </p:nvGrpSpPr>
        <p:grpSpPr>
          <a:xfrm>
            <a:off x="7705575" y="2664389"/>
            <a:ext cx="1244550" cy="598446"/>
            <a:chOff x="5900117" y="2391791"/>
            <a:chExt cx="1643976" cy="650520"/>
          </a:xfrm>
        </p:grpSpPr>
        <p:sp>
          <p:nvSpPr>
            <p:cNvPr id="150" name="Abgerundetes Rechteck 20"/>
            <p:cNvSpPr/>
            <p:nvPr/>
          </p:nvSpPr>
          <p:spPr>
            <a:xfrm>
              <a:off x="5900119" y="2391792"/>
              <a:ext cx="1643974" cy="650519"/>
            </a:xfrm>
            <a:prstGeom prst="roundRect">
              <a:avLst>
                <a:gd name="adj" fmla="val 7508"/>
              </a:avLst>
            </a:prstGeom>
            <a:noFill/>
            <a:ln>
              <a:solidFill>
                <a:srgbClr val="1C2D5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1" name="Abgerundetes Rechteck 21"/>
            <p:cNvSpPr/>
            <p:nvPr/>
          </p:nvSpPr>
          <p:spPr>
            <a:xfrm>
              <a:off x="5900117" y="2391791"/>
              <a:ext cx="1643974" cy="186954"/>
            </a:xfrm>
            <a:prstGeom prst="roundRect">
              <a:avLst>
                <a:gd name="adj" fmla="val 24725"/>
              </a:avLst>
            </a:prstGeom>
            <a:solidFill>
              <a:srgbClr val="1C2D51"/>
            </a:solidFill>
            <a:ln>
              <a:solidFill>
                <a:srgbClr val="1C2D5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600" b="1" dirty="0" smtClean="0">
                  <a:solidFill>
                    <a:schemeClr val="bg1"/>
                  </a:solidFill>
                </a:rPr>
                <a:t>Total Irradiation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2" name="Gerade Verbindung mit Pfeil 34">
            <a:extLst>
              <a:ext uri="{FF2B5EF4-FFF2-40B4-BE49-F238E27FC236}">
                <a16:creationId xmlns:a16="http://schemas.microsoft.com/office/drawing/2014/main" id="{0A0DA991-1391-43E7-A668-047A10FAF04E}"/>
              </a:ext>
            </a:extLst>
          </p:cNvPr>
          <p:cNvCxnSpPr>
            <a:cxnSpLocks/>
          </p:cNvCxnSpPr>
          <p:nvPr/>
        </p:nvCxnSpPr>
        <p:spPr>
          <a:xfrm>
            <a:off x="3851155" y="1688595"/>
            <a:ext cx="0" cy="15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Abgerundetes Rechteck 20"/>
          <p:cNvSpPr/>
          <p:nvPr/>
        </p:nvSpPr>
        <p:spPr>
          <a:xfrm>
            <a:off x="4951559" y="2598089"/>
            <a:ext cx="4057806" cy="719046"/>
          </a:xfrm>
          <a:prstGeom prst="roundRect">
            <a:avLst>
              <a:gd name="adj" fmla="val 7508"/>
            </a:avLst>
          </a:prstGeom>
          <a:noFill/>
          <a:ln>
            <a:solidFill>
              <a:srgbClr val="1C2D5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7" name="Elbow Connector 156"/>
          <p:cNvCxnSpPr>
            <a:stCxn id="129" idx="3"/>
          </p:cNvCxnSpPr>
          <p:nvPr/>
        </p:nvCxnSpPr>
        <p:spPr>
          <a:xfrm>
            <a:off x="2846488" y="2563800"/>
            <a:ext cx="2033862" cy="262097"/>
          </a:xfrm>
          <a:prstGeom prst="bentConnector3">
            <a:avLst>
              <a:gd name="adj1" fmla="val 50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32" idx="3"/>
          </p:cNvCxnSpPr>
          <p:nvPr/>
        </p:nvCxnSpPr>
        <p:spPr>
          <a:xfrm flipV="1">
            <a:off x="3206408" y="3149173"/>
            <a:ext cx="1673942" cy="945080"/>
          </a:xfrm>
          <a:prstGeom prst="bentConnector3">
            <a:avLst>
              <a:gd name="adj1" fmla="val 54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Gerade Verbindung mit Pfeil 34">
            <a:extLst>
              <a:ext uri="{FF2B5EF4-FFF2-40B4-BE49-F238E27FC236}">
                <a16:creationId xmlns:a16="http://schemas.microsoft.com/office/drawing/2014/main" id="{0A0DA991-1391-43E7-A668-047A10FAF04E}"/>
              </a:ext>
            </a:extLst>
          </p:cNvPr>
          <p:cNvCxnSpPr>
            <a:cxnSpLocks/>
          </p:cNvCxnSpPr>
          <p:nvPr/>
        </p:nvCxnSpPr>
        <p:spPr>
          <a:xfrm>
            <a:off x="6944857" y="3317135"/>
            <a:ext cx="0" cy="13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883528" y="3476381"/>
            <a:ext cx="4135816" cy="1233145"/>
            <a:chOff x="3484382" y="3559707"/>
            <a:chExt cx="4135816" cy="1233145"/>
          </a:xfrm>
        </p:grpSpPr>
        <p:grpSp>
          <p:nvGrpSpPr>
            <p:cNvPr id="201" name="Group 200"/>
            <p:cNvGrpSpPr/>
            <p:nvPr/>
          </p:nvGrpSpPr>
          <p:grpSpPr>
            <a:xfrm>
              <a:off x="3492591" y="3559707"/>
              <a:ext cx="4127607" cy="1233145"/>
              <a:chOff x="3492591" y="3596391"/>
              <a:chExt cx="5556158" cy="1196461"/>
            </a:xfrm>
          </p:grpSpPr>
          <p:sp>
            <p:nvSpPr>
              <p:cNvPr id="176" name="Abgerundetes Rechteck 20"/>
              <p:cNvSpPr/>
              <p:nvPr/>
            </p:nvSpPr>
            <p:spPr>
              <a:xfrm>
                <a:off x="3492591" y="3596391"/>
                <a:ext cx="5556158" cy="1196461"/>
              </a:xfrm>
              <a:prstGeom prst="roundRect">
                <a:avLst>
                  <a:gd name="adj" fmla="val 7508"/>
                </a:avLst>
              </a:prstGeom>
              <a:noFill/>
              <a:ln>
                <a:solidFill>
                  <a:srgbClr val="1C2D5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0" name="Abgerundetes Rechteck 21"/>
              <p:cNvSpPr/>
              <p:nvPr/>
            </p:nvSpPr>
            <p:spPr>
              <a:xfrm>
                <a:off x="3499820" y="3599116"/>
                <a:ext cx="5548929" cy="171988"/>
              </a:xfrm>
              <a:prstGeom prst="roundRect">
                <a:avLst>
                  <a:gd name="adj" fmla="val 50000"/>
                </a:avLst>
              </a:prstGeom>
              <a:solidFill>
                <a:srgbClr val="1C2D51"/>
              </a:solidFill>
              <a:ln>
                <a:solidFill>
                  <a:srgbClr val="1C2D5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600" b="1" dirty="0" smtClean="0">
                    <a:solidFill>
                      <a:schemeClr val="bg1"/>
                    </a:solidFill>
                  </a:rPr>
                  <a:t>PV </a:t>
                </a:r>
                <a:r>
                  <a:rPr lang="de-DE" sz="600" b="1" dirty="0" err="1" smtClean="0">
                    <a:solidFill>
                      <a:schemeClr val="bg1"/>
                    </a:solidFill>
                  </a:rPr>
                  <a:t>module</a:t>
                </a:r>
                <a:r>
                  <a:rPr lang="de-DE" sz="6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de-DE" sz="600" b="1" dirty="0" err="1" smtClean="0">
                    <a:solidFill>
                      <a:schemeClr val="bg1"/>
                    </a:solidFill>
                  </a:rPr>
                  <a:t>performance</a:t>
                </a:r>
                <a:r>
                  <a:rPr lang="de-DE" sz="600" b="1" dirty="0" smtClean="0">
                    <a:solidFill>
                      <a:schemeClr val="bg1"/>
                    </a:solidFill>
                  </a:rPr>
                  <a:t> (</a:t>
                </a:r>
                <a:r>
                  <a:rPr lang="de-DE" sz="600" b="1" dirty="0" err="1" smtClean="0">
                    <a:solidFill>
                      <a:schemeClr val="bg1"/>
                    </a:solidFill>
                  </a:rPr>
                  <a:t>based</a:t>
                </a:r>
                <a:r>
                  <a:rPr lang="de-DE" sz="600" b="1" dirty="0" smtClean="0">
                    <a:solidFill>
                      <a:schemeClr val="bg1"/>
                    </a:solidFill>
                  </a:rPr>
                  <a:t> on PVLIB)</a:t>
                </a:r>
                <a:endParaRPr lang="en-US" sz="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484382" y="3781823"/>
              <a:ext cx="2156700" cy="513552"/>
              <a:chOff x="2199945" y="4886648"/>
              <a:chExt cx="2156700" cy="5135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feld 99">
                    <a:extLst>
                      <a:ext uri="{FF2B5EF4-FFF2-40B4-BE49-F238E27FC236}">
                        <a16:creationId xmlns:a16="http://schemas.microsoft.com/office/drawing/2014/main" id="{CB2B2743-1F6F-4FDF-8C00-888D90D4F019}"/>
                      </a:ext>
                    </a:extLst>
                  </p:cNvPr>
                  <p:cNvSpPr txBox="1"/>
                  <p:nvPr/>
                </p:nvSpPr>
                <p:spPr>
                  <a:xfrm>
                    <a:off x="2199945" y="5039833"/>
                    <a:ext cx="2156700" cy="3317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500" b="0" i="0" u="none" strike="noStrike" baseline="0" dirty="0" smtClean="0">
                        <a:solidFill>
                          <a:srgbClr val="000000"/>
                        </a:solidFill>
                        <a:latin typeface="Consolas Courier"/>
                      </a:rPr>
                      <a:t>F1 </a:t>
                    </a:r>
                    <a:r>
                      <a:rPr lang="en-US" sz="5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= max(0,polyval(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de-DE" sz="5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500" b="1" i="1" smtClean="0">
                                <a:latin typeface="Cambria Math" panose="02040503050406030204" pitchFamily="18" charset="0"/>
                              </a:rPr>
                              <m:t>𝒑𝒂𝒓</m:t>
                            </m:r>
                          </m:e>
                          <m:sup>
                            <m:r>
                              <a:rPr lang="de-DE" sz="500" b="1" i="1" smtClean="0">
                                <a:latin typeface="Cambria Math" panose="02040503050406030204" pitchFamily="18" charset="0"/>
                              </a:rPr>
                              <m:t>𝒎𝒐𝒅</m:t>
                            </m:r>
                          </m:sup>
                        </m:sSup>
                      </m:oMath>
                    </a14:m>
                    <a:r>
                      <a:rPr lang="en-US" sz="5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, </a:t>
                    </a:r>
                    <a:r>
                      <a:rPr lang="en-US" sz="500" b="0" i="0" u="none" strike="noStrike" baseline="0" dirty="0">
                        <a:solidFill>
                          <a:srgbClr val="92D050"/>
                        </a:solidFill>
                        <a:latin typeface="Consolas Courier"/>
                      </a:rPr>
                      <a:t>AM</a:t>
                    </a:r>
                    <a:r>
                      <a:rPr lang="en-US" sz="5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)); </a:t>
                    </a:r>
                    <a:r>
                      <a:rPr lang="en-US" sz="500" dirty="0">
                        <a:solidFill>
                          <a:srgbClr val="002E4F"/>
                        </a:solidFill>
                        <a:latin typeface="Consolas Courier"/>
                      </a:rPr>
                      <a:t>#</a:t>
                    </a:r>
                    <a:r>
                      <a:rPr lang="en-US" sz="500" b="0" i="0" u="none" strike="noStrike" baseline="0" dirty="0" smtClean="0">
                        <a:solidFill>
                          <a:srgbClr val="002E4F"/>
                        </a:solidFill>
                        <a:latin typeface="Consolas Courier"/>
                      </a:rPr>
                      <a:t>Spectral </a:t>
                    </a:r>
                    <a:r>
                      <a:rPr lang="en-US" sz="500" b="0" i="0" u="none" strike="noStrike" baseline="0" dirty="0">
                        <a:solidFill>
                          <a:srgbClr val="002E4F"/>
                        </a:solidFill>
                        <a:latin typeface="Consolas Courier"/>
                      </a:rPr>
                      <a:t>loss function </a:t>
                    </a:r>
                    <a:endParaRPr lang="en-US" sz="500" b="0" i="0" u="none" strike="noStrike" baseline="0" dirty="0" smtClean="0">
                      <a:solidFill>
                        <a:srgbClr val="002E4F"/>
                      </a:solidFill>
                      <a:latin typeface="Consolas Courier"/>
                    </a:endParaRPr>
                  </a:p>
                  <a:p>
                    <a:r>
                      <a:rPr lang="en-US" sz="500" b="0" i="0" u="none" strike="noStrike" baseline="0" dirty="0" smtClean="0">
                        <a:solidFill>
                          <a:srgbClr val="000000"/>
                        </a:solidFill>
                        <a:latin typeface="Consolas Courier"/>
                      </a:rPr>
                      <a:t>F2 </a:t>
                    </a:r>
                    <a:r>
                      <a:rPr lang="en-US" sz="5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= max(0,polyval(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de-DE" sz="5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500" b="1" i="1" smtClean="0">
                                <a:latin typeface="Cambria Math" panose="02040503050406030204" pitchFamily="18" charset="0"/>
                              </a:rPr>
                              <m:t>𝒑𝒂𝒓</m:t>
                            </m:r>
                          </m:e>
                          <m:sup>
                            <m:r>
                              <a:rPr lang="de-DE" sz="500" b="1" i="1" smtClean="0">
                                <a:latin typeface="Cambria Math" panose="02040503050406030204" pitchFamily="18" charset="0"/>
                              </a:rPr>
                              <m:t>𝒎𝒐𝒅</m:t>
                            </m:r>
                          </m:sup>
                        </m:sSup>
                        <m:r>
                          <a:rPr lang="de-DE" sz="5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5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,</a:t>
                    </a:r>
                    <a:r>
                      <a:rPr lang="de-DE" sz="500" b="1" dirty="0">
                        <a:solidFill>
                          <a:srgbClr val="FF000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de-DE" sz="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de-DE" sz="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𝑨𝑶𝑰</m:t>
                            </m:r>
                          </m:sup>
                        </m:sSup>
                      </m:oMath>
                    </a14:m>
                    <a:r>
                      <a:rPr lang="en-US" sz="5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)); </a:t>
                    </a:r>
                    <a:r>
                      <a:rPr lang="en-US" sz="500" dirty="0">
                        <a:solidFill>
                          <a:srgbClr val="002E4F"/>
                        </a:solidFill>
                        <a:latin typeface="Consolas Courier"/>
                      </a:rPr>
                      <a:t>#</a:t>
                    </a:r>
                    <a:r>
                      <a:rPr lang="en-US" sz="500" b="0" i="0" u="none" strike="noStrike" baseline="0" dirty="0" smtClean="0">
                        <a:solidFill>
                          <a:srgbClr val="002E4F"/>
                        </a:solidFill>
                        <a:latin typeface="Consolas Courier"/>
                      </a:rPr>
                      <a:t>Angle </a:t>
                    </a:r>
                    <a:r>
                      <a:rPr lang="en-US" sz="500" b="0" i="0" u="none" strike="noStrike" baseline="0" dirty="0">
                        <a:solidFill>
                          <a:srgbClr val="002E4F"/>
                        </a:solidFill>
                        <a:latin typeface="Consolas Courier"/>
                      </a:rPr>
                      <a:t>of incidence loss function</a:t>
                    </a:r>
                  </a:p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de-DE" sz="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de-DE" sz="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𝑬𝒇𝒇</m:t>
                            </m:r>
                          </m:sup>
                        </m:sSup>
                        <m:r>
                          <a:rPr lang="de-DE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de-DE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e-DE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DE" sz="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de-DE" sz="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𝑫𝑺𝒌𝒚</m:t>
                            </m:r>
                          </m:sup>
                        </m:sSup>
                        <m:r>
                          <a:rPr lang="de-DE" sz="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de-DE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e-DE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𝒇𝒅</m:t>
                        </m:r>
                        <m:sSup>
                          <m:sSupPr>
                            <m:ctrlPr>
                              <a:rPr lang="de-DE" sz="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sz="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de-DE" sz="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de-DE" sz="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𝒊𝒇𝒇</m:t>
                            </m:r>
                          </m:sup>
                        </m:sSup>
                        <m:r>
                          <a:rPr lang="de-DE" sz="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de-DE" sz="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de-DE" sz="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</m:oMath>
                    </a14:m>
                    <a:r>
                      <a:rPr lang="en-US" sz="5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)*SF; </a:t>
                    </a:r>
                    <a:r>
                      <a:rPr lang="en-US" sz="500" dirty="0">
                        <a:solidFill>
                          <a:srgbClr val="002E4F"/>
                        </a:solidFill>
                        <a:latin typeface="Consolas Courier"/>
                      </a:rPr>
                      <a:t>#</a:t>
                    </a:r>
                    <a:r>
                      <a:rPr lang="en-US" sz="500" b="0" i="0" u="none" strike="noStrike" baseline="0" dirty="0" smtClean="0">
                        <a:solidFill>
                          <a:srgbClr val="002E4F"/>
                        </a:solidFill>
                        <a:latin typeface="Consolas Courier"/>
                      </a:rPr>
                      <a:t>Effective </a:t>
                    </a:r>
                    <a:r>
                      <a:rPr lang="en-US" sz="500" b="0" i="0" u="none" strike="noStrike" baseline="0" dirty="0">
                        <a:solidFill>
                          <a:srgbClr val="002E4F"/>
                        </a:solidFill>
                        <a:latin typeface="Consolas Courier"/>
                      </a:rPr>
                      <a:t>irradiance</a:t>
                    </a:r>
                    <a:endParaRPr lang="en-US" sz="500" dirty="0">
                      <a:solidFill>
                        <a:srgbClr val="002E4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Textfeld 99">
                    <a:extLst>
                      <a:ext uri="{FF2B5EF4-FFF2-40B4-BE49-F238E27FC236}">
                        <a16:creationId xmlns:a16="http://schemas.microsoft.com/office/drawing/2014/main" id="{CB2B2743-1F6F-4FDF-8C00-888D90D4F0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9945" y="5039833"/>
                    <a:ext cx="2156700" cy="33175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2" name="Gruppierung 19"/>
              <p:cNvGrpSpPr/>
              <p:nvPr/>
            </p:nvGrpSpPr>
            <p:grpSpPr>
              <a:xfrm>
                <a:off x="2266724" y="4886648"/>
                <a:ext cx="2007955" cy="513552"/>
                <a:chOff x="5900117" y="2391791"/>
                <a:chExt cx="1643976" cy="558239"/>
              </a:xfrm>
            </p:grpSpPr>
            <p:sp>
              <p:nvSpPr>
                <p:cNvPr id="183" name="Abgerundetes Rechteck 20"/>
                <p:cNvSpPr/>
                <p:nvPr/>
              </p:nvSpPr>
              <p:spPr>
                <a:xfrm>
                  <a:off x="5900119" y="2391792"/>
                  <a:ext cx="1643974" cy="558238"/>
                </a:xfrm>
                <a:prstGeom prst="roundRect">
                  <a:avLst>
                    <a:gd name="adj" fmla="val 7508"/>
                  </a:avLst>
                </a:prstGeom>
                <a:noFill/>
                <a:ln>
                  <a:solidFill>
                    <a:srgbClr val="1C2D51"/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84" name="Abgerundetes Rechteck 21"/>
                <p:cNvSpPr/>
                <p:nvPr/>
              </p:nvSpPr>
              <p:spPr>
                <a:xfrm>
                  <a:off x="5900117" y="2391791"/>
                  <a:ext cx="1643974" cy="186954"/>
                </a:xfrm>
                <a:prstGeom prst="roundRect">
                  <a:avLst>
                    <a:gd name="adj" fmla="val 24725"/>
                  </a:avLst>
                </a:prstGeom>
                <a:solidFill>
                  <a:srgbClr val="1C2D51"/>
                </a:solidFill>
                <a:ln>
                  <a:solidFill>
                    <a:srgbClr val="1C2D51"/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dirty="0" smtClean="0">
                      <a:solidFill>
                        <a:schemeClr val="bg1"/>
                      </a:solidFill>
                      <a:latin typeface="Consolas Courier"/>
                    </a:rPr>
                    <a:t>effective irradiation cells </a:t>
                  </a:r>
                  <a:r>
                    <a:rPr lang="en-US" sz="600" dirty="0">
                      <a:solidFill>
                        <a:schemeClr val="bg1"/>
                      </a:solidFill>
                      <a:latin typeface="Consolas Courier"/>
                    </a:rPr>
                    <a:t>| </a:t>
                  </a:r>
                  <a:r>
                    <a:rPr lang="en-US" sz="600" dirty="0" err="1" smtClean="0">
                      <a:solidFill>
                        <a:schemeClr val="bg1"/>
                      </a:solidFill>
                      <a:latin typeface="Consolas Courier"/>
                    </a:rPr>
                    <a:t>sapm_effective_irradiance</a:t>
                  </a:r>
                  <a:endParaRPr lang="en-US" sz="600" dirty="0">
                    <a:solidFill>
                      <a:schemeClr val="bg1"/>
                    </a:solidFill>
                    <a:latin typeface="Consolas Courier"/>
                  </a:endParaRPr>
                </a:p>
              </p:txBody>
            </p:sp>
          </p:grpSp>
        </p:grpSp>
        <p:grpSp>
          <p:nvGrpSpPr>
            <p:cNvPr id="194" name="Group 193"/>
            <p:cNvGrpSpPr/>
            <p:nvPr/>
          </p:nvGrpSpPr>
          <p:grpSpPr>
            <a:xfrm>
              <a:off x="3551163" y="4357311"/>
              <a:ext cx="2007957" cy="411104"/>
              <a:chOff x="5716666" y="3845267"/>
              <a:chExt cx="2007957" cy="41110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feld 114">
                    <a:extLst>
                      <a:ext uri="{FF2B5EF4-FFF2-40B4-BE49-F238E27FC236}">
                        <a16:creationId xmlns:a16="http://schemas.microsoft.com/office/drawing/2014/main" id="{BEFF2379-0E80-47E6-BDAD-429E811E0A5D}"/>
                      </a:ext>
                    </a:extLst>
                  </p:cNvPr>
                  <p:cNvSpPr txBox="1"/>
                  <p:nvPr/>
                </p:nvSpPr>
                <p:spPr>
                  <a:xfrm>
                    <a:off x="5716670" y="4040847"/>
                    <a:ext cx="1988905" cy="1881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r>
                              <a:rPr lang="en-US" sz="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𝒄𝒆𝒍𝒍</m:t>
                            </m:r>
                          </m:sup>
                        </m:sSup>
                      </m:oMath>
                    </a14:m>
                    <a:r>
                      <a:rPr lang="en-US" sz="6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 = </a:t>
                    </a:r>
                    <a14:m>
                      <m:oMath xmlns:m="http://schemas.openxmlformats.org/officeDocument/2006/math"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6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en-US" sz="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𝒕𝒐𝒕</m:t>
                            </m:r>
                          </m:sup>
                        </m:sSup>
                      </m:oMath>
                    </a14:m>
                    <a:r>
                      <a:rPr lang="en-US" sz="6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,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en-US" sz="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</m:oMath>
                    </a14:m>
                    <a:r>
                      <a:rPr lang="en-US" sz="6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, W, T,</a:t>
                    </a:r>
                    <a:r>
                      <a:rPr lang="en-US" sz="600" b="1" dirty="0"/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𝒑𝒂𝒓</m:t>
                            </m:r>
                          </m:e>
                          <m:sup>
                            <m:r>
                              <a:rPr lang="en-US" sz="600" b="1" i="1" smtClean="0">
                                <a:latin typeface="Cambria Math" panose="02040503050406030204" pitchFamily="18" charset="0"/>
                              </a:rPr>
                              <m:t>𝒎𝒐𝒅</m:t>
                            </m:r>
                          </m:sup>
                        </m:sSup>
                      </m:oMath>
                    </a14:m>
                    <a:r>
                      <a:rPr lang="en-US" sz="600" b="0" i="0" u="none" strike="noStrike" baseline="0" dirty="0" smtClean="0">
                        <a:solidFill>
                          <a:srgbClr val="000000"/>
                        </a:solidFill>
                        <a:latin typeface="Consolas Courier"/>
                      </a:rPr>
                      <a:t>) </a:t>
                    </a:r>
                    <a:r>
                      <a:rPr lang="en-US" sz="600" b="1" dirty="0" err="1">
                        <a:solidFill>
                          <a:srgbClr val="000000"/>
                        </a:solidFill>
                        <a:latin typeface="Consolas Courier"/>
                      </a:rPr>
                      <a:t>pvl_sapm_cell</a:t>
                    </a:r>
                    <a:endParaRPr lang="en-US" sz="600" dirty="0"/>
                  </a:p>
                </p:txBody>
              </p:sp>
            </mc:Choice>
            <mc:Fallback>
              <p:sp>
                <p:nvSpPr>
                  <p:cNvPr id="66" name="Textfeld 114">
                    <a:extLst>
                      <a:ext uri="{FF2B5EF4-FFF2-40B4-BE49-F238E27FC236}">
                        <a16:creationId xmlns:a16="http://schemas.microsoft.com/office/drawing/2014/main" id="{BEFF2379-0E80-47E6-BDAD-429E811E0A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6670" y="4040847"/>
                    <a:ext cx="1988905" cy="18819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322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1" name="Gruppierung 19"/>
              <p:cNvGrpSpPr/>
              <p:nvPr/>
            </p:nvGrpSpPr>
            <p:grpSpPr>
              <a:xfrm>
                <a:off x="5716666" y="3845267"/>
                <a:ext cx="2007957" cy="411104"/>
                <a:chOff x="5900116" y="2391791"/>
                <a:chExt cx="1643977" cy="446876"/>
              </a:xfrm>
            </p:grpSpPr>
            <p:sp>
              <p:nvSpPr>
                <p:cNvPr id="192" name="Abgerundetes Rechteck 20"/>
                <p:cNvSpPr/>
                <p:nvPr/>
              </p:nvSpPr>
              <p:spPr>
                <a:xfrm>
                  <a:off x="5900119" y="2391792"/>
                  <a:ext cx="1643974" cy="446875"/>
                </a:xfrm>
                <a:prstGeom prst="roundRect">
                  <a:avLst>
                    <a:gd name="adj" fmla="val 7508"/>
                  </a:avLst>
                </a:prstGeom>
                <a:noFill/>
                <a:ln>
                  <a:solidFill>
                    <a:srgbClr val="1C2D51"/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93" name="Abgerundetes Rechteck 21"/>
                <p:cNvSpPr/>
                <p:nvPr/>
              </p:nvSpPr>
              <p:spPr>
                <a:xfrm>
                  <a:off x="5900116" y="2391791"/>
                  <a:ext cx="1643974" cy="186954"/>
                </a:xfrm>
                <a:prstGeom prst="roundRect">
                  <a:avLst>
                    <a:gd name="adj" fmla="val 24725"/>
                  </a:avLst>
                </a:prstGeom>
                <a:solidFill>
                  <a:srgbClr val="1C2D51"/>
                </a:solidFill>
                <a:ln>
                  <a:solidFill>
                    <a:srgbClr val="1C2D51"/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dirty="0" smtClean="0">
                      <a:solidFill>
                        <a:schemeClr val="bg1"/>
                      </a:solidFill>
                      <a:latin typeface="Consolas Courier"/>
                    </a:rPr>
                    <a:t>cell </a:t>
                  </a:r>
                  <a:r>
                    <a:rPr lang="en-US" sz="600" dirty="0">
                      <a:solidFill>
                        <a:schemeClr val="bg1"/>
                      </a:solidFill>
                      <a:latin typeface="Consolas Courier"/>
                    </a:rPr>
                    <a:t>temperature (</a:t>
                  </a:r>
                  <a:r>
                    <a:rPr lang="da-DK" sz="600" dirty="0">
                      <a:solidFill>
                        <a:schemeClr val="bg1"/>
                      </a:solidFill>
                      <a:latin typeface="Consolas Courier"/>
                    </a:rPr>
                    <a:t>King, D. et al, 2004)</a:t>
                  </a:r>
                  <a:endParaRPr lang="en-US" sz="600" dirty="0">
                    <a:solidFill>
                      <a:schemeClr val="bg1"/>
                    </a:solidFill>
                    <a:latin typeface="Consolas Courier"/>
                  </a:endParaRPr>
                </a:p>
              </p:txBody>
            </p:sp>
          </p:grpSp>
        </p:grpSp>
        <p:grpSp>
          <p:nvGrpSpPr>
            <p:cNvPr id="200" name="Group 199"/>
            <p:cNvGrpSpPr/>
            <p:nvPr/>
          </p:nvGrpSpPr>
          <p:grpSpPr>
            <a:xfrm>
              <a:off x="5854818" y="4119989"/>
              <a:ext cx="1642581" cy="411103"/>
              <a:chOff x="5864869" y="4003954"/>
              <a:chExt cx="1642581" cy="4111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feld 118">
                    <a:extLst>
                      <a:ext uri="{FF2B5EF4-FFF2-40B4-BE49-F238E27FC236}">
                        <a16:creationId xmlns:a16="http://schemas.microsoft.com/office/drawing/2014/main" id="{B1919C9C-82CA-4E33-9E05-2DEE087041CA}"/>
                      </a:ext>
                    </a:extLst>
                  </p:cNvPr>
                  <p:cNvSpPr txBox="1"/>
                  <p:nvPr/>
                </p:nvSpPr>
                <p:spPr>
                  <a:xfrm>
                    <a:off x="5919400" y="4195076"/>
                    <a:ext cx="1560998" cy="1882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6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600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𝑫𝑪</m:t>
                            </m:r>
                          </m:sup>
                        </m:sSup>
                        <m:r>
                          <a:rPr lang="en-US" sz="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6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= </a:t>
                    </a:r>
                    <a14:m>
                      <m:oMath xmlns:m="http://schemas.openxmlformats.org/officeDocument/2006/math"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6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(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en-US" sz="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𝑬𝒇𝒇</m:t>
                            </m:r>
                          </m:sup>
                        </m:sSup>
                      </m:oMath>
                    </a14:m>
                    <a:r>
                      <a:rPr lang="en-US" sz="600" b="0" i="0" u="none" strike="noStrike" baseline="0" dirty="0">
                        <a:solidFill>
                          <a:schemeClr val="tx1"/>
                        </a:solidFill>
                        <a:latin typeface="Consolas Courier"/>
                      </a:rPr>
                      <a:t>,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r>
                              <a:rPr lang="en-US" sz="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𝒄𝒆𝒍𝒍</m:t>
                            </m:r>
                          </m:sup>
                        </m:sSup>
                      </m:oMath>
                    </a14:m>
                    <a:r>
                      <a:rPr lang="en-US" sz="600" b="0" i="0" u="none" strike="noStrike" baseline="0" dirty="0">
                        <a:solidFill>
                          <a:srgbClr val="000000"/>
                        </a:solidFill>
                        <a:latin typeface="Consolas Courier"/>
                      </a:rPr>
                      <a:t>,</a:t>
                    </a:r>
                    <a:r>
                      <a:rPr lang="en-US" sz="600" b="1" dirty="0"/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" b="1" i="1">
                                <a:latin typeface="Cambria Math" panose="02040503050406030204" pitchFamily="18" charset="0"/>
                              </a:rPr>
                              <m:t>𝒑𝒂𝒓</m:t>
                            </m:r>
                          </m:e>
                          <m:sup>
                            <m:r>
                              <a:rPr lang="en-US" sz="600" b="1" i="1">
                                <a:latin typeface="Cambria Math" panose="02040503050406030204" pitchFamily="18" charset="0"/>
                              </a:rPr>
                              <m:t>𝒎𝒐𝒅</m:t>
                            </m:r>
                          </m:sup>
                        </m:sSup>
                      </m:oMath>
                    </a14:m>
                    <a:r>
                      <a:rPr lang="en-US" sz="600" b="0" i="0" u="none" strike="noStrike" baseline="0" dirty="0" smtClean="0">
                        <a:solidFill>
                          <a:srgbClr val="000000"/>
                        </a:solidFill>
                        <a:latin typeface="Consolas Courier"/>
                      </a:rPr>
                      <a:t>)</a:t>
                    </a:r>
                    <a:r>
                      <a:rPr lang="en-US" sz="600" b="0" i="0" u="none" strike="noStrike" dirty="0" smtClean="0">
                        <a:solidFill>
                          <a:srgbClr val="000000"/>
                        </a:solidFill>
                        <a:latin typeface="Consolas Courier"/>
                      </a:rPr>
                      <a:t>   </a:t>
                    </a:r>
                    <a:r>
                      <a:rPr lang="en-US" sz="600" b="1" dirty="0" err="1" smtClean="0">
                        <a:solidFill>
                          <a:srgbClr val="000000"/>
                        </a:solidFill>
                        <a:latin typeface="Consolas Courier"/>
                      </a:rPr>
                      <a:t>pvl_sapm</a:t>
                    </a:r>
                    <a:endParaRPr lang="en-US" sz="600" dirty="0"/>
                  </a:p>
                </p:txBody>
              </p:sp>
            </mc:Choice>
            <mc:Fallback xmlns="">
              <p:sp>
                <p:nvSpPr>
                  <p:cNvPr id="67" name="Textfeld 118">
                    <a:extLst>
                      <a:ext uri="{FF2B5EF4-FFF2-40B4-BE49-F238E27FC236}">
                        <a16:creationId xmlns:a16="http://schemas.microsoft.com/office/drawing/2014/main" id="{B1919C9C-82CA-4E33-9E05-2DEE087041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9400" y="4195076"/>
                    <a:ext cx="1560998" cy="18825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7" name="Gruppierung 19"/>
              <p:cNvGrpSpPr/>
              <p:nvPr/>
            </p:nvGrpSpPr>
            <p:grpSpPr>
              <a:xfrm>
                <a:off x="5864869" y="4003954"/>
                <a:ext cx="1642581" cy="411103"/>
                <a:chOff x="5900116" y="2391792"/>
                <a:chExt cx="1643977" cy="446875"/>
              </a:xfrm>
            </p:grpSpPr>
            <p:sp>
              <p:nvSpPr>
                <p:cNvPr id="198" name="Abgerundetes Rechteck 20"/>
                <p:cNvSpPr/>
                <p:nvPr/>
              </p:nvSpPr>
              <p:spPr>
                <a:xfrm>
                  <a:off x="5900119" y="2391792"/>
                  <a:ext cx="1643974" cy="446875"/>
                </a:xfrm>
                <a:prstGeom prst="roundRect">
                  <a:avLst>
                    <a:gd name="adj" fmla="val 7508"/>
                  </a:avLst>
                </a:prstGeom>
                <a:noFill/>
                <a:ln>
                  <a:solidFill>
                    <a:srgbClr val="92D050"/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99" name="Abgerundetes Rechteck 21"/>
                <p:cNvSpPr/>
                <p:nvPr/>
              </p:nvSpPr>
              <p:spPr>
                <a:xfrm>
                  <a:off x="5900116" y="2391792"/>
                  <a:ext cx="1643974" cy="186955"/>
                </a:xfrm>
                <a:prstGeom prst="roundRect">
                  <a:avLst>
                    <a:gd name="adj" fmla="val 24725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dirty="0" smtClean="0">
                      <a:solidFill>
                        <a:schemeClr val="bg1"/>
                      </a:solidFill>
                      <a:latin typeface="Consolas Courier"/>
                    </a:rPr>
                    <a:t>performance (</a:t>
                  </a:r>
                  <a:r>
                    <a:rPr lang="da-DK" sz="600" dirty="0">
                      <a:solidFill>
                        <a:schemeClr val="bg1"/>
                      </a:solidFill>
                      <a:latin typeface="Consolas Courier"/>
                    </a:rPr>
                    <a:t>King, D. et al, 2004)</a:t>
                  </a:r>
                  <a:endParaRPr lang="en-US" sz="600" dirty="0">
                    <a:solidFill>
                      <a:schemeClr val="bg1"/>
                    </a:solidFill>
                    <a:latin typeface="Consolas Courier"/>
                  </a:endParaRPr>
                </a:p>
              </p:txBody>
            </p:sp>
          </p:grpSp>
        </p:grpSp>
        <p:cxnSp>
          <p:nvCxnSpPr>
            <p:cNvPr id="202" name="Gerade Verbindung mit Pfeil 34">
              <a:extLst>
                <a:ext uri="{FF2B5EF4-FFF2-40B4-BE49-F238E27FC236}">
                  <a16:creationId xmlns:a16="http://schemas.microsoft.com/office/drawing/2014/main" id="{0A0DA991-1391-43E7-A668-047A10FAF04E}"/>
                </a:ext>
              </a:extLst>
            </p:cNvPr>
            <p:cNvCxnSpPr>
              <a:cxnSpLocks/>
            </p:cNvCxnSpPr>
            <p:nvPr/>
          </p:nvCxnSpPr>
          <p:spPr>
            <a:xfrm>
              <a:off x="5559120" y="4231486"/>
              <a:ext cx="280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Gerade Verbindung mit Pfeil 34">
              <a:extLst>
                <a:ext uri="{FF2B5EF4-FFF2-40B4-BE49-F238E27FC236}">
                  <a16:creationId xmlns:a16="http://schemas.microsoft.com/office/drawing/2014/main" id="{0A0DA991-1391-43E7-A668-047A10FAF04E}"/>
                </a:ext>
              </a:extLst>
            </p:cNvPr>
            <p:cNvCxnSpPr>
              <a:cxnSpLocks/>
            </p:cNvCxnSpPr>
            <p:nvPr/>
          </p:nvCxnSpPr>
          <p:spPr>
            <a:xfrm>
              <a:off x="5559120" y="4429341"/>
              <a:ext cx="280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2" name="Gerade Verbindung mit Pfeil 34">
            <a:extLst>
              <a:ext uri="{FF2B5EF4-FFF2-40B4-BE49-F238E27FC236}">
                <a16:creationId xmlns:a16="http://schemas.microsoft.com/office/drawing/2014/main" id="{0A0DA991-1391-43E7-A668-047A10FAF04E}"/>
              </a:ext>
            </a:extLst>
          </p:cNvPr>
          <p:cNvCxnSpPr>
            <a:cxnSpLocks/>
          </p:cNvCxnSpPr>
          <p:nvPr/>
        </p:nvCxnSpPr>
        <p:spPr>
          <a:xfrm>
            <a:off x="2277825" y="3020110"/>
            <a:ext cx="2605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Gerade Verbindung mit Pfeil 34">
            <a:extLst>
              <a:ext uri="{FF2B5EF4-FFF2-40B4-BE49-F238E27FC236}">
                <a16:creationId xmlns:a16="http://schemas.microsoft.com/office/drawing/2014/main" id="{0A0DA991-1391-43E7-A668-047A10FAF04E}"/>
              </a:ext>
            </a:extLst>
          </p:cNvPr>
          <p:cNvCxnSpPr>
            <a:cxnSpLocks/>
          </p:cNvCxnSpPr>
          <p:nvPr/>
        </p:nvCxnSpPr>
        <p:spPr>
          <a:xfrm>
            <a:off x="3206408" y="4183439"/>
            <a:ext cx="1656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9CEE-1C6B-4925-8675-A44A36BF07D0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Solar</a:t>
            </a:r>
            <a:endParaRPr lang="de-D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422" y="957683"/>
            <a:ext cx="3118402" cy="1689177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724409" y="1003135"/>
            <a:ext cx="1238133" cy="1578902"/>
            <a:chOff x="4152493" y="1358733"/>
            <a:chExt cx="2435241" cy="267502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21" t="10423" r="15977" b="10101"/>
            <a:stretch/>
          </p:blipFill>
          <p:spPr>
            <a:xfrm>
              <a:off x="4152493" y="1358733"/>
              <a:ext cx="2435241" cy="2675021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5800730" y="269081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4824412" y="312897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4586269" y="299086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623" y="3128003"/>
            <a:ext cx="4288439" cy="96758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28963" y="4225210"/>
            <a:ext cx="2715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/>
              <a:t>Keine großen Standort Unterschiede</a:t>
            </a:r>
            <a:endParaRPr lang="en-GB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950720" y="1356025"/>
            <a:ext cx="2715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/>
              <a:t>Wetterjahre</a:t>
            </a:r>
            <a:r>
              <a:rPr lang="de-DE" sz="1100" dirty="0" smtClean="0"/>
              <a:t> zwischen 2000 – 2023 haben monatlich keine </a:t>
            </a:r>
            <a:r>
              <a:rPr lang="de-DE" sz="1100" b="1" dirty="0" smtClean="0"/>
              <a:t>großen Ausreißer</a:t>
            </a:r>
            <a:r>
              <a:rPr lang="de-DE" sz="1100" dirty="0" smtClean="0"/>
              <a:t>, unterscheiden sich aber  </a:t>
            </a:r>
            <a:endParaRPr lang="en-GB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1" y="2924631"/>
            <a:ext cx="3157646" cy="17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9CEE-1C6B-4925-8675-A44A36BF07D0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Solar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30" y="1890990"/>
            <a:ext cx="2550627" cy="161339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63744" y="1867732"/>
            <a:ext cx="1432423" cy="1559085"/>
            <a:chOff x="544044" y="917386"/>
            <a:chExt cx="1707525" cy="191472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044" y="996202"/>
              <a:ext cx="1707525" cy="1835909"/>
            </a:xfrm>
            <a:prstGeom prst="rect">
              <a:avLst/>
            </a:prstGeom>
          </p:spPr>
        </p:pic>
        <p:cxnSp>
          <p:nvCxnSpPr>
            <p:cNvPr id="24" name="Straight Arrow Connector 23"/>
            <p:cNvCxnSpPr/>
            <p:nvPr/>
          </p:nvCxnSpPr>
          <p:spPr>
            <a:xfrm>
              <a:off x="1217570" y="917386"/>
              <a:ext cx="0" cy="294536"/>
            </a:xfrm>
            <a:prstGeom prst="straightConnector1">
              <a:avLst/>
            </a:prstGeom>
            <a:ln w="38100">
              <a:solidFill>
                <a:srgbClr val="4479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04741" y="2269504"/>
              <a:ext cx="0" cy="268645"/>
            </a:xfrm>
            <a:prstGeom prst="straightConnector1">
              <a:avLst/>
            </a:prstGeom>
            <a:ln w="38100">
              <a:solidFill>
                <a:srgbClr val="C55F5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218" y="1987647"/>
            <a:ext cx="3772372" cy="6721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680" y="3018362"/>
            <a:ext cx="2708739" cy="37330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 rot="16200000">
            <a:off x="-484304" y="2122676"/>
            <a:ext cx="1529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/>
              <a:t>Standort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175915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9CEE-1C6B-4925-8675-A44A36BF07D0}" type="datetime1">
              <a:rPr lang="de-DE" smtClean="0"/>
              <a:t>10.06.2024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Wind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690" y="1890152"/>
            <a:ext cx="2575982" cy="16343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120913"/>
            <a:ext cx="1432423" cy="14949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03" y="3293821"/>
            <a:ext cx="593253" cy="9173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/>
          <a:srcRect b="25054"/>
          <a:stretch/>
        </p:blipFill>
        <p:spPr>
          <a:xfrm>
            <a:off x="1476582" y="3477416"/>
            <a:ext cx="593253" cy="687511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052" y="1399232"/>
            <a:ext cx="3430627" cy="84034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3052" y="3316824"/>
            <a:ext cx="3349974" cy="60727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58251" y="4343990"/>
            <a:ext cx="1529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120m     VS     100m</a:t>
            </a:r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-379460" y="1268427"/>
            <a:ext cx="1529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/>
              <a:t>Standort</a:t>
            </a:r>
            <a:endParaRPr lang="en-GB" sz="1100" b="1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-475407" y="3393710"/>
            <a:ext cx="1721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/>
              <a:t>Standort &amp; </a:t>
            </a:r>
            <a:r>
              <a:rPr lang="de-DE" sz="1100" b="1" dirty="0" err="1" smtClean="0"/>
              <a:t>Nabehhöhe</a:t>
            </a:r>
            <a:endParaRPr lang="en-GB" sz="1100" b="1" dirty="0"/>
          </a:p>
        </p:txBody>
      </p:sp>
      <p:sp>
        <p:nvSpPr>
          <p:cNvPr id="2" name="Rectangle 1"/>
          <p:cNvSpPr/>
          <p:nvPr/>
        </p:nvSpPr>
        <p:spPr>
          <a:xfrm>
            <a:off x="1166073" y="878178"/>
            <a:ext cx="45719" cy="387504"/>
          </a:xfrm>
          <a:prstGeom prst="rect">
            <a:avLst/>
          </a:prstGeom>
          <a:solidFill>
            <a:srgbClr val="CF7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241539" y="1046707"/>
            <a:ext cx="45719" cy="219190"/>
          </a:xfrm>
          <a:prstGeom prst="rect">
            <a:avLst/>
          </a:prstGeom>
          <a:solidFill>
            <a:srgbClr val="4E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623511" y="2121991"/>
            <a:ext cx="45719" cy="387504"/>
          </a:xfrm>
          <a:prstGeom prst="rect">
            <a:avLst/>
          </a:prstGeom>
          <a:solidFill>
            <a:srgbClr val="78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85B9C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7151" y="2290520"/>
            <a:ext cx="45719" cy="219190"/>
          </a:xfrm>
          <a:prstGeom prst="rect">
            <a:avLst/>
          </a:prstGeom>
          <a:solidFill>
            <a:srgbClr val="99B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0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_16_9_Arbeitsprozess">
  <a:themeElements>
    <a:clrScheme name="RLI_Farben">
      <a:dk1>
        <a:srgbClr val="002E50"/>
      </a:dk1>
      <a:lt1>
        <a:srgbClr val="FFFFFF"/>
      </a:lt1>
      <a:dk2>
        <a:srgbClr val="335873"/>
      </a:dk2>
      <a:lt2>
        <a:srgbClr val="DBDBDB"/>
      </a:lt2>
      <a:accent1>
        <a:srgbClr val="2274A5"/>
      </a:accent1>
      <a:accent2>
        <a:srgbClr val="44AF69"/>
      </a:accent2>
      <a:accent3>
        <a:srgbClr val="FE7F2D"/>
      </a:accent3>
      <a:accent4>
        <a:srgbClr val="F1C40F"/>
      </a:accent4>
      <a:accent5>
        <a:srgbClr val="335873"/>
      </a:accent5>
      <a:accent6>
        <a:srgbClr val="CCD5DC"/>
      </a:accent6>
      <a:hlink>
        <a:srgbClr val="668296"/>
      </a:hlink>
      <a:folHlink>
        <a:srgbClr val="99ABB9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_9_DEUTSCH" id="{239C67BB-C955-4D08-93AE-7BCA8019391A}" vid="{C8E25F73-EE6D-47BC-958B-51737069D08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16_9_DEUTSCH</Template>
  <TotalTime>0</TotalTime>
  <Words>1899</Words>
  <Application>Microsoft Office PowerPoint</Application>
  <PresentationFormat>On-screen Show (16:9)</PresentationFormat>
  <Paragraphs>234</Paragraphs>
  <Slides>10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Cambria Math</vt:lpstr>
      <vt:lpstr>Consolas Courier</vt:lpstr>
      <vt:lpstr>LucidaGrande</vt:lpstr>
      <vt:lpstr>Roboto</vt:lpstr>
      <vt:lpstr>Roboto Light</vt:lpstr>
      <vt:lpstr>Roboto Medium</vt:lpstr>
      <vt:lpstr>Wingdings</vt:lpstr>
      <vt:lpstr>Wingdings 3</vt:lpstr>
      <vt:lpstr>Temp_16_9_Arbeitsprozess</vt:lpstr>
      <vt:lpstr>Stromerzeugungs- modellierung</vt:lpstr>
      <vt:lpstr>Allgemeines Vorgehen: PV &amp; Windmodellierung</vt:lpstr>
      <vt:lpstr>Modellierung Windstromerzeugung</vt:lpstr>
      <vt:lpstr>Modellierung Windstromerzeugung</vt:lpstr>
      <vt:lpstr>Modellierung Solarstromerzeugung</vt:lpstr>
      <vt:lpstr>Modellierung Bestrahlung auf einer geneigten Fläche</vt:lpstr>
      <vt:lpstr>Ergebnisse Solar</vt:lpstr>
      <vt:lpstr>Ergebnisse Solar</vt:lpstr>
      <vt:lpstr>Ergebnisse Wind</vt:lpstr>
      <vt:lpstr>Modellierung Bestrahlung auf einer geneigten Fläche</vt:lpstr>
    </vt:vector>
  </TitlesOfParts>
  <Company>Reiner Lemoine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nach Belieben zu wählen Gern auch zweizeilig</dc:title>
  <dc:creator>Denise Anca</dc:creator>
  <cp:lastModifiedBy>Christoph Muschner</cp:lastModifiedBy>
  <cp:revision>125</cp:revision>
  <cp:lastPrinted>2017-12-10T08:48:30Z</cp:lastPrinted>
  <dcterms:created xsi:type="dcterms:W3CDTF">2024-03-20T15:05:18Z</dcterms:created>
  <dcterms:modified xsi:type="dcterms:W3CDTF">2024-06-10T14:06:09Z</dcterms:modified>
</cp:coreProperties>
</file>