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B7491-B36A-458B-80D3-FA3A59D14901}" v="67" dt="2022-11-23T15:00:17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6" autoAdjust="0"/>
  </p:normalViewPr>
  <p:slideViewPr>
    <p:cSldViewPr snapToGrid="0">
      <p:cViewPr varScale="1">
        <p:scale>
          <a:sx n="77" d="100"/>
          <a:sy n="77" d="100"/>
        </p:scale>
        <p:origin x="1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F856-9C76-4DCC-A85B-3DB39D07A69A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AAB3C-F81E-47C2-A2FF-99F1A65CDD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4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https://colab.research.google.com/drive/15VFJ9P4gsFn37SO-Yr3K2Z8el2fGuq_G?usp=sharing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84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https://devrant.com/rants/1922673/be-like-a-neural-network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7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-&gt; 2^3 -&gt; 8 different </a:t>
            </a:r>
            <a:r>
              <a:rPr lang="de-DE" dirty="0" err="1"/>
              <a:t>colors</a:t>
            </a:r>
            <a:r>
              <a:rPr lang="de-DE" dirty="0"/>
              <a:t> (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13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Dendrites - receive signals from other neurons, and a neuron can have many dendrites.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Cell body - sums the signals to generate the output.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Axon - when the sum reaches a threshold, a signal is transmitted through the axon. Nerve cells always have only one axon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Axon terminal (synapse) - The point of connection between the axon and dendrites. The strength of the connection corresponds to the strength of the transmitted signal (synaptic weights)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Source: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"Anatomy and Physiology" by the US National Cancer Institute's Surveillance, Epidemiology and End Results (SEER) Program 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36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https://de.acervolima.com/aktivierungsfunktionen-im-detail-verstehen-1/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30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09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Milicevic, Mario &amp; </a:t>
            </a:r>
            <a:r>
              <a:rPr lang="de-DE" dirty="0" err="1"/>
              <a:t>Zubrinic</a:t>
            </a:r>
            <a:r>
              <a:rPr lang="de-DE" dirty="0"/>
              <a:t>, Krunoslav &amp; Grbavac, Ivan &amp; Obradovic, Ines. (2020).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Deep Learning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Olive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Flowering</a:t>
            </a:r>
            <a:r>
              <a:rPr lang="de-DE" dirty="0"/>
              <a:t> </a:t>
            </a:r>
            <a:r>
              <a:rPr lang="de-DE" dirty="0" err="1"/>
              <a:t>Phenophase</a:t>
            </a:r>
            <a:r>
              <a:rPr lang="de-DE" dirty="0"/>
              <a:t>. Remote </a:t>
            </a:r>
            <a:r>
              <a:rPr lang="de-DE" dirty="0" err="1"/>
              <a:t>Sensing</a:t>
            </a:r>
            <a:r>
              <a:rPr lang="de-DE" dirty="0"/>
              <a:t>. 12. 10.3390/rs12132120.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53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Padding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r>
              <a:rPr lang="de-DE" dirty="0"/>
              <a:t> - </a:t>
            </a:r>
            <a:r>
              <a:rPr lang="de-DE" dirty="0" err="1"/>
              <a:t>zeros</a:t>
            </a:r>
            <a:r>
              <a:rPr lang="de-DE" dirty="0"/>
              <a:t> at </a:t>
            </a:r>
            <a:r>
              <a:rPr lang="de-DE" dirty="0" err="1"/>
              <a:t>edges</a:t>
            </a:r>
            <a:endParaRPr lang="de-DE" dirty="0"/>
          </a:p>
          <a:p>
            <a:r>
              <a:rPr lang="de-DE" dirty="0" err="1"/>
              <a:t>Stride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Steps</a:t>
            </a:r>
            <a:r>
              <a:rPr lang="de-DE" dirty="0"/>
              <a:t> in x and y </a:t>
            </a:r>
            <a:r>
              <a:rPr lang="de-DE" dirty="0" err="1"/>
              <a:t>direction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15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https://people.sc.fsu.edu/~jburkardt/classes/imps_2017/10_31/10_31.html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https://people.sc.fsu.edu/~jburkardt/classes/imps_2017/10_31/10_31.html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01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https://computersciencewiki.org/index.php/Max-pooling_/_Pooling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Doesnt</a:t>
            </a:r>
            <a:r>
              <a:rPr lang="de-DE" dirty="0"/>
              <a:t>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a feature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Max, Average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AAB3C-F81E-47C2-A2FF-99F1A65CDD0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9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A812252-304D-4EC7-B397-77D5D7F82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017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640308-A9F5-423D-B441-F9AB00321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4703"/>
            <a:ext cx="9144000" cy="2011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D0312-4ED4-4C79-92E0-D87D9D219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2929"/>
            <a:ext cx="9144000" cy="625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8FB12-FA06-411F-A496-8B714B4D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648F-F14D-4C51-8482-E6000F438408}" type="datetime1">
              <a:rPr lang="de-DE" smtClean="0"/>
              <a:t>01.12.2022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01574-276A-43A9-988F-AE4FD93E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F7224-66AA-4AD6-A1B6-CF6FB1B5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640FA-328D-4F1B-8D54-315DA941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67F3E6-C785-4012-85B4-D0773E4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DDFC-CFFC-482B-ACF0-5133D281D946}" type="datetime1">
              <a:rPr lang="de-DE" smtClean="0"/>
              <a:t>01.12.2022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393F4-7D50-47EA-8D00-33CC76F7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3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92E17-FB26-49EA-87C5-D4D56F47C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764E7-9AB4-4199-8920-ACD76748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7AD1B-0C69-4C55-A79E-A933F00C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7CF0-322C-47FF-84D0-17C61D5F752A}" type="datetime1">
              <a:rPr lang="de-DE" smtClean="0"/>
              <a:t>01.12.2022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81EC52-295A-4E63-871F-475E618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6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5B6D9-46BA-4FF2-A10E-8042F63C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F1815-70F6-480C-A4DB-1F3EF8C0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C88AF-A35B-4B45-A9BE-9AE336A5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812-C815-4D36-B3A6-59B740881519}" type="datetime1">
              <a:rPr lang="de-DE" smtClean="0"/>
              <a:t>01.12.2022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1E472-3BF9-40B1-B6B0-CFD3B88A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06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20E79EB-17DC-4D3B-A6F0-12BCD9406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88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30162A-F005-4F4D-A39D-9FE760C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569" y="2571262"/>
            <a:ext cx="5063880" cy="199121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FDE5C8-475B-4613-8F98-228632EA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3568" y="4589463"/>
            <a:ext cx="506388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C8E49-A79F-44D2-B2F9-6DC9BBE4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0C48-CE2B-4855-9AC8-49E65DF48624}" type="datetime1">
              <a:rPr lang="de-DE" smtClean="0"/>
              <a:t>01.12.2022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4AEFC-235A-4C0A-9CB8-57C4B1B5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54E5F-CB38-4745-8060-66D69D3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2E1E7-5874-4EA4-B267-C5FCF3161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98A23D-1C3C-49D9-8B54-A2E3B0C18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53BC8A-3BA2-4E8E-94AF-9841F8F4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9C3F-A8EF-4274-8FEF-EC473F3AA2B5}" type="datetime1">
              <a:rPr lang="de-DE" smtClean="0"/>
              <a:t>01.12.2022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02C9E-3ABA-47D6-BE77-BCE607C9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1DE2C-045A-49B8-955C-C6C2DA97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2E09D-B8BE-48D9-A2F8-B3A5C8A4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955385-6F81-4165-8D32-85D89241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DECC6D-0FE9-48FE-80F1-483CEBAE4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2842F4-6CD3-422D-B067-0DED5A376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6069FD-CFD1-45A3-B0D8-BD37B242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24C-7EDA-49E5-8328-A6A0EBB30050}" type="datetime1">
              <a:rPr lang="de-DE" smtClean="0"/>
              <a:t>01.12.2022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B3C19A-406F-40BD-8056-D33CA86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D379F-AE01-45F2-9B69-E3BB7D8F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3F7050-E928-470B-9436-509902F3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E1FA-C213-4EBF-9D5D-7FC988E79DF2}" type="datetime1">
              <a:rPr lang="de-DE" smtClean="0"/>
              <a:t>01.12.2022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2DC21E-331C-4779-A7A6-6A82527B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9EB69C-FEB6-49A9-82D6-CEC20014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6C26-954C-41A6-A31B-6636F6584E0C}" type="datetime1">
              <a:rPr lang="de-DE" smtClean="0"/>
              <a:t>01.12.2022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92B9B9-55EE-4E41-87E3-3E6F0C5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4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4FA9-C932-451D-8355-E5289CDC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7E6BA-A6CF-419F-87CA-2479C998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3F791-6760-46BF-8269-603F7FAF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3E881C-65B1-4994-9920-D47C1AA9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AD2-F06A-4500-AB28-3039363FFABD}" type="datetime1">
              <a:rPr lang="de-DE" smtClean="0"/>
              <a:t>01.12.2022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2D82F-7321-4BD5-9894-3EAC603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71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AC655-6B20-480A-8F8A-A807167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F58194-A16E-471A-9E91-ACCFC9A7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E062F-934C-40B0-8720-0BAA142E1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99260-C1EC-4D8E-B28E-D533E315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5AE-9A8A-464C-9BCC-AD32261C7CFE}" type="datetime1">
              <a:rPr lang="de-DE" smtClean="0"/>
              <a:t>01.12.2022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BC2DC-3C50-43D7-AEB5-73A5C69F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9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3812E0D-4E77-46A1-9569-59F1E11BAE5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7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7F4E55-271A-41B1-AB10-7142129C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6187A8-48DA-4D7E-A7D7-3FF44582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3F142-3B34-4E79-BC53-8D02BAB69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41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8E33-0491-4D2F-AEC9-1933582412F6}" type="datetime1">
              <a:rPr lang="de-DE" smtClean="0"/>
              <a:t>01.12.2022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40F08-D982-445E-857E-3D1ADE679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9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743F-95A1-4521-9311-8265E7CB4A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etosa.io/ev/image-kernel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FBA16-BDA4-48AC-A07C-2436A38C4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i="0" u="none" strike="noStrike" dirty="0">
                <a:solidFill>
                  <a:srgbClr val="515151"/>
                </a:solidFill>
                <a:effectLst/>
                <a:latin typeface="Montserrat" panose="020B0604020202020204" pitchFamily="2" charset="0"/>
              </a:rPr>
              <a:t>Image Recognition with OpenCV and TensorFlow Workshop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41636C-618B-4462-8D27-3706AD24F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Oliver Zeigermann &amp; Tim Wüllner</a:t>
            </a:r>
          </a:p>
          <a:p>
            <a:r>
              <a:rPr lang="de-DE" dirty="0"/>
              <a:t>OPEN KNOWLEDGE </a:t>
            </a:r>
            <a:r>
              <a:rPr lang="de-DE" dirty="0" err="1"/>
              <a:t>Gmbh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C6DC4-E71F-4CD3-ACEE-657E1A206E59}"/>
              </a:ext>
            </a:extLst>
          </p:cNvPr>
          <p:cNvSpPr txBox="1"/>
          <p:nvPr/>
        </p:nvSpPr>
        <p:spPr>
          <a:xfrm>
            <a:off x="3331326" y="6012472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https://bit.ly/mlcon22_image_rec</a:t>
            </a:r>
          </a:p>
        </p:txBody>
      </p:sp>
    </p:spTree>
    <p:extLst>
      <p:ext uri="{BB962C8B-B14F-4D97-AF65-F5344CB8AC3E}">
        <p14:creationId xmlns:p14="http://schemas.microsoft.com/office/powerpoint/2010/main" val="143220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61766A-CCBB-4485-BA72-91430B42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E48603-8C51-4615-92E5-71DA8AFD0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 err="1"/>
              <a:t>Convolutional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F0A0C3-9134-4DFF-9010-446A76B4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3086817"/>
            <a:ext cx="5118100" cy="2817966"/>
          </a:xfrm>
          <a:prstGeom prst="rect">
            <a:avLst/>
          </a:prstGeom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2FBFADC-41B4-427F-AB7F-24AEC4E3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5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3F7975-0D65-4CAD-8271-0D6C306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67C98A-0774-4485-A258-C628E32D4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193" y="2373411"/>
            <a:ext cx="5254337" cy="4351338"/>
          </a:xfrm>
        </p:spPr>
        <p:txBody>
          <a:bodyPr/>
          <a:lstStyle/>
          <a:p>
            <a:r>
              <a:rPr lang="en-US" dirty="0"/>
              <a:t>Each neuron is connected to each neuron from the previous layer</a:t>
            </a:r>
          </a:p>
          <a:p>
            <a:r>
              <a:rPr lang="en-US" dirty="0"/>
              <a:t>High computational effort</a:t>
            </a:r>
          </a:p>
          <a:p>
            <a:r>
              <a:rPr lang="en-US" dirty="0"/>
              <a:t>CNN: Output layer</a:t>
            </a: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EA6232F-BBC6-4A8A-B200-B9DBF1AC4DFA}"/>
              </a:ext>
            </a:extLst>
          </p:cNvPr>
          <p:cNvGrpSpPr/>
          <p:nvPr/>
        </p:nvGrpSpPr>
        <p:grpSpPr>
          <a:xfrm>
            <a:off x="7079954" y="1892651"/>
            <a:ext cx="3994299" cy="3072698"/>
            <a:chOff x="637953" y="2707796"/>
            <a:chExt cx="3994299" cy="307269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7115DA6-4F94-4C06-97A7-4A8FA9AC1906}"/>
                </a:ext>
              </a:extLst>
            </p:cNvPr>
            <p:cNvSpPr/>
            <p:nvPr/>
          </p:nvSpPr>
          <p:spPr>
            <a:xfrm>
              <a:off x="637953" y="3115999"/>
              <a:ext cx="558855" cy="558672"/>
            </a:xfrm>
            <a:prstGeom prst="ellips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0AC87F6-0600-44C8-B596-1091F5800891}"/>
                </a:ext>
              </a:extLst>
            </p:cNvPr>
            <p:cNvSpPr/>
            <p:nvPr/>
          </p:nvSpPr>
          <p:spPr>
            <a:xfrm>
              <a:off x="637953" y="3954008"/>
              <a:ext cx="558855" cy="558672"/>
            </a:xfrm>
            <a:prstGeom prst="ellips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2BDD39E-6F22-4060-9EC0-77BE3A1730FA}"/>
                </a:ext>
              </a:extLst>
            </p:cNvPr>
            <p:cNvSpPr/>
            <p:nvPr/>
          </p:nvSpPr>
          <p:spPr>
            <a:xfrm>
              <a:off x="637953" y="4792017"/>
              <a:ext cx="558855" cy="558672"/>
            </a:xfrm>
            <a:prstGeom prst="ellips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F2D4036-34F1-4E75-B140-35ACA8412CDD}"/>
                </a:ext>
              </a:extLst>
            </p:cNvPr>
            <p:cNvSpPr/>
            <p:nvPr/>
          </p:nvSpPr>
          <p:spPr>
            <a:xfrm>
              <a:off x="2355675" y="2707796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2992F54-23B3-4081-95CF-E71E3D28B826}"/>
                </a:ext>
              </a:extLst>
            </p:cNvPr>
            <p:cNvSpPr/>
            <p:nvPr/>
          </p:nvSpPr>
          <p:spPr>
            <a:xfrm>
              <a:off x="2355675" y="3545805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9D2CFC6-763D-407A-85AB-0FFAC10D3C9D}"/>
                </a:ext>
              </a:extLst>
            </p:cNvPr>
            <p:cNvSpPr/>
            <p:nvPr/>
          </p:nvSpPr>
          <p:spPr>
            <a:xfrm>
              <a:off x="2355675" y="4383813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7451706-4CE5-4834-A8A5-7CC5ACDCD399}"/>
                </a:ext>
              </a:extLst>
            </p:cNvPr>
            <p:cNvSpPr/>
            <p:nvPr/>
          </p:nvSpPr>
          <p:spPr>
            <a:xfrm>
              <a:off x="2355675" y="5221822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3EA703C-C645-41E1-A15C-70759B4AD790}"/>
                </a:ext>
              </a:extLst>
            </p:cNvPr>
            <p:cNvSpPr/>
            <p:nvPr/>
          </p:nvSpPr>
          <p:spPr>
            <a:xfrm>
              <a:off x="4073397" y="3545805"/>
              <a:ext cx="558855" cy="5586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3872E70-4943-4785-9ADF-6126FB1B2E2E}"/>
                </a:ext>
              </a:extLst>
            </p:cNvPr>
            <p:cNvSpPr/>
            <p:nvPr/>
          </p:nvSpPr>
          <p:spPr>
            <a:xfrm>
              <a:off x="4073397" y="4383813"/>
              <a:ext cx="558855" cy="5586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B1833C0-05B2-42C4-A1FF-22E8E560FAF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196808" y="2987132"/>
              <a:ext cx="1158867" cy="408203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4370615-E375-4448-BEEB-3D439429FECF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1196808" y="3395336"/>
              <a:ext cx="1158867" cy="42980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357AE5F-3004-4D65-A82F-DF169560E88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196808" y="3395336"/>
              <a:ext cx="1158867" cy="126781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F9903E7-F629-45A7-8B5D-A91363B4583B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>
              <a:off x="1196808" y="3395336"/>
              <a:ext cx="1158867" cy="2105823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A46FD43-93BD-48BD-BD45-08D5EAC81220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196808" y="4233344"/>
              <a:ext cx="1158867" cy="126781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06D926A-6DD7-4D7D-AD6D-206B25C4DAC9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1196808" y="4233344"/>
              <a:ext cx="1158867" cy="42980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437CDE6-FA61-4255-9E2E-5A639F5D099F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196808" y="3825141"/>
              <a:ext cx="1158867" cy="408203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6E3D15C-3A3D-4017-A2A8-AE3B6410C9D2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196808" y="2987132"/>
              <a:ext cx="1158867" cy="124621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4D934E8-97C8-4F7C-B2A7-AA0BC70431E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1196808" y="2987132"/>
              <a:ext cx="1158867" cy="2084221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BCD90E6-5653-423D-8134-C75A3400303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1196808" y="3825141"/>
              <a:ext cx="1158867" cy="124621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EFB4F6F-382B-48D6-B9C8-3E195A85D3E9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196808" y="4663150"/>
              <a:ext cx="1158867" cy="408203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9EB3112-F3AE-4BB9-B953-CC86251F461C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1196808" y="5071353"/>
              <a:ext cx="1158867" cy="42980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8D8D976-442F-4F85-A90A-CE1DC3A55BB9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2914530" y="2987132"/>
              <a:ext cx="1158867" cy="838009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8056F140-ACCF-4BD8-B3AF-CB2DB970989F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2914530" y="2987132"/>
              <a:ext cx="1158867" cy="1676017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6A299A11-3212-49F7-9FF9-C009479F999E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2914530" y="3825141"/>
              <a:ext cx="1158867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1C8BE592-DF32-4010-8A0D-51C69016ACF6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2914530" y="3825141"/>
              <a:ext cx="1158867" cy="838009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1D167E4-987F-4406-9FC0-4CD0A5A6DBB3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2914530" y="4663150"/>
              <a:ext cx="1158867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4172890A-E3D5-40AD-A464-EEC504DD2EFF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2914530" y="3825141"/>
              <a:ext cx="1158867" cy="838009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AEA9E80-1780-440A-B560-7FAB6695E2D2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2914530" y="3825141"/>
              <a:ext cx="1158867" cy="1676017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EA427A2C-86E7-4780-BAFB-2261486CEEB8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2914530" y="4663150"/>
              <a:ext cx="1158867" cy="838009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6EA6B998-EB39-426F-9BD0-3B03D52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53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F545C-B215-48CB-99CD-7423A24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32F1-0C49-4A58-8C30-9DD1A470A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00425" cy="4351338"/>
          </a:xfrm>
        </p:spPr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CNNs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en-US" dirty="0"/>
              <a:t>Reduction of computational effort</a:t>
            </a:r>
          </a:p>
          <a:p>
            <a:r>
              <a:rPr lang="en-US" dirty="0"/>
              <a:t>Mathematical convolution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E879B8-53F0-4918-972D-D0C140C13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30207" r="7127" b="39585"/>
          <a:stretch/>
        </p:blipFill>
        <p:spPr>
          <a:xfrm>
            <a:off x="4362450" y="2016126"/>
            <a:ext cx="7829550" cy="33464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ED60CF-60D7-406D-AA09-B08BD135C8C8}"/>
              </a:ext>
            </a:extLst>
          </p:cNvPr>
          <p:cNvSpPr txBox="1"/>
          <p:nvPr/>
        </p:nvSpPr>
        <p:spPr>
          <a:xfrm>
            <a:off x="9688749" y="5480265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dirty="0" err="1"/>
              <a:t>by</a:t>
            </a:r>
            <a:r>
              <a:rPr lang="de-DE" sz="1050" dirty="0"/>
              <a:t> Victor Powell </a:t>
            </a:r>
          </a:p>
          <a:p>
            <a:r>
              <a:rPr lang="de-DE" sz="1050" dirty="0"/>
              <a:t>( </a:t>
            </a:r>
            <a:r>
              <a:rPr lang="de-DE" sz="1050" dirty="0">
                <a:hlinkClick r:id="rId4"/>
              </a:rPr>
              <a:t>https://setosa.io/ev/image-kernels/</a:t>
            </a:r>
            <a:r>
              <a:rPr lang="de-DE" sz="1050" dirty="0"/>
              <a:t> 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44CF03-043B-48AD-87D7-B79ED22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18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8CF99-5908-4A1A-86C7-29487B43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</a:t>
            </a:r>
          </a:p>
        </p:txBody>
      </p:sp>
      <p:graphicFrame>
        <p:nvGraphicFramePr>
          <p:cNvPr id="6" name="Tabelle 37">
            <a:extLst>
              <a:ext uri="{FF2B5EF4-FFF2-40B4-BE49-F238E27FC236}">
                <a16:creationId xmlns:a16="http://schemas.microsoft.com/office/drawing/2014/main" id="{763AAF01-9F65-469E-AFDE-995AC630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1187"/>
              </p:ext>
            </p:extLst>
          </p:nvPr>
        </p:nvGraphicFramePr>
        <p:xfrm>
          <a:off x="6227892" y="3049095"/>
          <a:ext cx="1224326" cy="1423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40">
                  <a:extLst>
                    <a:ext uri="{9D8B030D-6E8A-4147-A177-3AD203B41FA5}">
                      <a16:colId xmlns:a16="http://schemas.microsoft.com/office/drawing/2014/main" val="2329640289"/>
                    </a:ext>
                  </a:extLst>
                </a:gridCol>
                <a:gridCol w="401943">
                  <a:extLst>
                    <a:ext uri="{9D8B030D-6E8A-4147-A177-3AD203B41FA5}">
                      <a16:colId xmlns:a16="http://schemas.microsoft.com/office/drawing/2014/main" val="3706497363"/>
                    </a:ext>
                  </a:extLst>
                </a:gridCol>
                <a:gridCol w="401943">
                  <a:extLst>
                    <a:ext uri="{9D8B030D-6E8A-4147-A177-3AD203B41FA5}">
                      <a16:colId xmlns:a16="http://schemas.microsoft.com/office/drawing/2014/main" val="2259012062"/>
                    </a:ext>
                  </a:extLst>
                </a:gridCol>
              </a:tblGrid>
              <a:tr h="474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200" dirty="0"/>
                        <a:t>w</a:t>
                      </a:r>
                      <a:r>
                        <a:rPr lang="de-DE" sz="1200" baseline="-25000" dirty="0"/>
                        <a:t>1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66475"/>
                  </a:ext>
                </a:extLst>
              </a:tr>
              <a:tr h="474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48511"/>
                  </a:ext>
                </a:extLst>
              </a:tr>
              <a:tr h="474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00761"/>
                  </a:ext>
                </a:extLst>
              </a:tr>
            </a:tbl>
          </a:graphicData>
        </a:graphic>
      </p:graphicFrame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BF27C83-2823-4CEE-9417-E5E738F4827F}"/>
              </a:ext>
            </a:extLst>
          </p:cNvPr>
          <p:cNvGrpSpPr/>
          <p:nvPr/>
        </p:nvGrpSpPr>
        <p:grpSpPr>
          <a:xfrm>
            <a:off x="589285" y="2121747"/>
            <a:ext cx="3170984" cy="3220938"/>
            <a:chOff x="595421" y="149609"/>
            <a:chExt cx="4635797" cy="5683462"/>
          </a:xfrm>
        </p:grpSpPr>
        <p:pic>
          <p:nvPicPr>
            <p:cNvPr id="5" name="Grafik 4" descr="Ein Bild, das Kreuzworträtsel, Shoji enthält.&#10;&#10;Automatisch generierte Beschreibung">
              <a:extLst>
                <a:ext uri="{FF2B5EF4-FFF2-40B4-BE49-F238E27FC236}">
                  <a16:creationId xmlns:a16="http://schemas.microsoft.com/office/drawing/2014/main" id="{BC5B6F2E-EDEB-4A4C-9F9F-4557A132D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" t="1" b="1418"/>
            <a:stretch/>
          </p:blipFill>
          <p:spPr>
            <a:xfrm>
              <a:off x="595421" y="149609"/>
              <a:ext cx="4635797" cy="5683462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864E3DB-44AC-4059-B049-48E151AE5E02}"/>
                </a:ext>
              </a:extLst>
            </p:cNvPr>
            <p:cNvSpPr/>
            <p:nvPr/>
          </p:nvSpPr>
          <p:spPr>
            <a:xfrm>
              <a:off x="595421" y="149609"/>
              <a:ext cx="1073891" cy="1078979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8" name="Grafik 7" descr="Ein Bild, das Kreuzworträtsel, Shoji enthält.&#10;&#10;Automatisch generierte Beschreibung">
            <a:extLst>
              <a:ext uri="{FF2B5EF4-FFF2-40B4-BE49-F238E27FC236}">
                <a16:creationId xmlns:a16="http://schemas.microsoft.com/office/drawing/2014/main" id="{4A701450-7618-4727-98DD-72791E1F9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r="76385" b="81284"/>
          <a:stretch/>
        </p:blipFill>
        <p:spPr>
          <a:xfrm>
            <a:off x="4368968" y="3037974"/>
            <a:ext cx="1386562" cy="1393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5933CC7-9CAE-429C-8C31-2CF3F6F7FB2E}"/>
              </a:ext>
            </a:extLst>
          </p:cNvPr>
          <p:cNvSpPr txBox="1"/>
          <p:nvPr/>
        </p:nvSpPr>
        <p:spPr>
          <a:xfrm>
            <a:off x="4478434" y="3145695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54078C-A212-46D2-B800-C4E71858551E}"/>
              </a:ext>
            </a:extLst>
          </p:cNvPr>
          <p:cNvSpPr txBox="1"/>
          <p:nvPr/>
        </p:nvSpPr>
        <p:spPr>
          <a:xfrm>
            <a:off x="4497853" y="3606977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0D3B024-8DD2-4DC2-A954-AB97563AC0BB}"/>
              </a:ext>
            </a:extLst>
          </p:cNvPr>
          <p:cNvSpPr txBox="1"/>
          <p:nvPr/>
        </p:nvSpPr>
        <p:spPr>
          <a:xfrm>
            <a:off x="4497853" y="4052983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7423DFC-0A65-4CF0-A806-78932E01BAB6}"/>
              </a:ext>
            </a:extLst>
          </p:cNvPr>
          <p:cNvSpPr txBox="1"/>
          <p:nvPr/>
        </p:nvSpPr>
        <p:spPr>
          <a:xfrm>
            <a:off x="4976966" y="4052982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80D3F9-A095-498C-8BEE-F360E67C0F69}"/>
              </a:ext>
            </a:extLst>
          </p:cNvPr>
          <p:cNvSpPr txBox="1"/>
          <p:nvPr/>
        </p:nvSpPr>
        <p:spPr>
          <a:xfrm>
            <a:off x="4965644" y="3627817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EA6BE1-96E6-4D0E-8723-DCB6C9A95E5D}"/>
              </a:ext>
            </a:extLst>
          </p:cNvPr>
          <p:cNvSpPr txBox="1"/>
          <p:nvPr/>
        </p:nvSpPr>
        <p:spPr>
          <a:xfrm>
            <a:off x="4965644" y="3145695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F685367-F178-4DA5-88FB-81C8EDA22C7B}"/>
              </a:ext>
            </a:extLst>
          </p:cNvPr>
          <p:cNvSpPr txBox="1"/>
          <p:nvPr/>
        </p:nvSpPr>
        <p:spPr>
          <a:xfrm>
            <a:off x="5373987" y="3160492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9575B1-1035-4E65-B2D7-B0E3542AD44D}"/>
              </a:ext>
            </a:extLst>
          </p:cNvPr>
          <p:cNvSpPr txBox="1"/>
          <p:nvPr/>
        </p:nvSpPr>
        <p:spPr>
          <a:xfrm>
            <a:off x="5299428" y="3608514"/>
            <a:ext cx="643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9C254C-5FA8-49C9-A337-CDA63F53D4C2}"/>
              </a:ext>
            </a:extLst>
          </p:cNvPr>
          <p:cNvSpPr txBox="1"/>
          <p:nvPr/>
        </p:nvSpPr>
        <p:spPr>
          <a:xfrm>
            <a:off x="5297432" y="4061610"/>
            <a:ext cx="6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70A4165-53E3-43A0-933D-97588C5C652E}"/>
              </a:ext>
            </a:extLst>
          </p:cNvPr>
          <p:cNvSpPr txBox="1"/>
          <p:nvPr/>
        </p:nvSpPr>
        <p:spPr>
          <a:xfrm>
            <a:off x="5802897" y="3458296"/>
            <a:ext cx="3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</a:schemeClr>
                </a:solidFill>
              </a:rPr>
              <a:t>x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F0FB43-5843-4EA1-B64B-DB2B906AB0B5}"/>
              </a:ext>
            </a:extLst>
          </p:cNvPr>
          <p:cNvCxnSpPr>
            <a:cxnSpLocks/>
          </p:cNvCxnSpPr>
          <p:nvPr/>
        </p:nvCxnSpPr>
        <p:spPr>
          <a:xfrm flipV="1">
            <a:off x="2715797" y="5982680"/>
            <a:ext cx="6137" cy="3521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B5B2187-4074-42A4-8623-52E0CC12891C}"/>
              </a:ext>
            </a:extLst>
          </p:cNvPr>
          <p:cNvSpPr txBox="1"/>
          <p:nvPr/>
        </p:nvSpPr>
        <p:spPr>
          <a:xfrm>
            <a:off x="5540879" y="2234642"/>
            <a:ext cx="2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Kernel  </a:t>
            </a:r>
          </a:p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trainable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weights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4C564C6-7118-4CAE-920F-9B502B229052}"/>
              </a:ext>
            </a:extLst>
          </p:cNvPr>
          <p:cNvCxnSpPr>
            <a:cxnSpLocks/>
          </p:cNvCxnSpPr>
          <p:nvPr/>
        </p:nvCxnSpPr>
        <p:spPr>
          <a:xfrm>
            <a:off x="9441307" y="3274152"/>
            <a:ext cx="4268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792492A-3D85-482E-94C7-3CCA802B3945}"/>
              </a:ext>
            </a:extLst>
          </p:cNvPr>
          <p:cNvSpPr/>
          <p:nvPr/>
        </p:nvSpPr>
        <p:spPr>
          <a:xfrm>
            <a:off x="9190420" y="3077859"/>
            <a:ext cx="501773" cy="47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42</a:t>
            </a:r>
          </a:p>
        </p:txBody>
      </p:sp>
      <p:sp>
        <p:nvSpPr>
          <p:cNvPr id="26" name="Foliennummernplatzhalter 1">
            <a:extLst>
              <a:ext uri="{FF2B5EF4-FFF2-40B4-BE49-F238E27FC236}">
                <a16:creationId xmlns:a16="http://schemas.microsoft.com/office/drawing/2014/main" id="{BCA70DE0-B81F-4990-9871-25E5A8A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74AD36-99E8-477B-B6EB-605BF9D6EC76}" type="slidenum">
              <a:rPr lang="de-DE" smtClean="0">
                <a:solidFill>
                  <a:schemeClr val="tx1">
                    <a:lumMod val="75000"/>
                  </a:schemeClr>
                </a:solidFill>
              </a:rPr>
              <a:t>13</a:t>
            </a:fld>
            <a:endParaRPr lang="de-DE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72FB65-2B56-431F-A469-4D22E9E32CA4}"/>
              </a:ext>
            </a:extLst>
          </p:cNvPr>
          <p:cNvSpPr txBox="1"/>
          <p:nvPr/>
        </p:nvSpPr>
        <p:spPr>
          <a:xfrm>
            <a:off x="4368968" y="4776231"/>
            <a:ext cx="675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1 x </a:t>
            </a:r>
            <a:r>
              <a:rPr lang="de-DE" sz="1800" dirty="0"/>
              <a:t>w</a:t>
            </a:r>
            <a:r>
              <a:rPr lang="de-DE" sz="1800" baseline="-25000" dirty="0"/>
              <a:t>1 </a:t>
            </a:r>
            <a:r>
              <a:rPr lang="de-DE" dirty="0"/>
              <a:t>+ 1 x </a:t>
            </a:r>
            <a:r>
              <a:rPr lang="de-DE" sz="1800" dirty="0"/>
              <a:t>w</a:t>
            </a:r>
            <a:r>
              <a:rPr lang="de-DE" baseline="-25000" dirty="0"/>
              <a:t>2 </a:t>
            </a:r>
            <a:r>
              <a:rPr lang="de-DE" dirty="0"/>
              <a:t>+ 1 x </a:t>
            </a:r>
            <a:r>
              <a:rPr lang="de-DE" sz="1800" dirty="0"/>
              <a:t>w</a:t>
            </a:r>
            <a:r>
              <a:rPr lang="de-DE" sz="1800" baseline="-25000" dirty="0"/>
              <a:t>3</a:t>
            </a:r>
            <a:r>
              <a:rPr lang="de-DE" dirty="0"/>
              <a:t> + 1 x </a:t>
            </a:r>
            <a:r>
              <a:rPr lang="de-DE" sz="1800" dirty="0"/>
              <a:t>w</a:t>
            </a:r>
            <a:r>
              <a:rPr lang="de-DE" sz="1800" baseline="-25000" dirty="0"/>
              <a:t>4 </a:t>
            </a:r>
            <a:r>
              <a:rPr lang="de-DE" dirty="0"/>
              <a:t>+ 1 x </a:t>
            </a:r>
            <a:r>
              <a:rPr lang="de-DE" sz="1800" dirty="0"/>
              <a:t>w</a:t>
            </a:r>
            <a:r>
              <a:rPr lang="de-DE" baseline="-25000" dirty="0"/>
              <a:t>5 </a:t>
            </a:r>
            <a:r>
              <a:rPr lang="de-DE" dirty="0"/>
              <a:t>+ 0.3 x </a:t>
            </a:r>
            <a:r>
              <a:rPr lang="de-DE" sz="1800" dirty="0"/>
              <a:t>w</a:t>
            </a:r>
            <a:r>
              <a:rPr lang="de-DE" baseline="-25000" dirty="0"/>
              <a:t>6 </a:t>
            </a:r>
            <a:r>
              <a:rPr lang="de-DE" dirty="0"/>
              <a:t>+ […]</a:t>
            </a:r>
          </a:p>
          <a:p>
            <a:r>
              <a:rPr lang="de-DE" dirty="0"/>
              <a:t>= 42</a:t>
            </a:r>
          </a:p>
          <a:p>
            <a:r>
              <a:rPr lang="de-DE" sz="1800" baseline="-25000" dirty="0"/>
              <a:t> </a:t>
            </a:r>
            <a:endParaRPr lang="de-DE" dirty="0"/>
          </a:p>
        </p:txBody>
      </p:sp>
      <p:sp>
        <p:nvSpPr>
          <p:cNvPr id="31" name="Bogen 30">
            <a:extLst>
              <a:ext uri="{FF2B5EF4-FFF2-40B4-BE49-F238E27FC236}">
                <a16:creationId xmlns:a16="http://schemas.microsoft.com/office/drawing/2014/main" id="{A3680139-BFCB-4282-992C-B8873DB8484B}"/>
              </a:ext>
            </a:extLst>
          </p:cNvPr>
          <p:cNvSpPr/>
          <p:nvPr/>
        </p:nvSpPr>
        <p:spPr>
          <a:xfrm rot="20949419">
            <a:off x="318616" y="1311227"/>
            <a:ext cx="4819007" cy="4814174"/>
          </a:xfrm>
          <a:prstGeom prst="arc">
            <a:avLst>
              <a:gd name="adj1" fmla="val 13930687"/>
              <a:gd name="adj2" fmla="val 21120759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6DD2C85-7C30-4EF2-81A2-B1A978266F1F}"/>
              </a:ext>
            </a:extLst>
          </p:cNvPr>
          <p:cNvCxnSpPr>
            <a:cxnSpLocks/>
          </p:cNvCxnSpPr>
          <p:nvPr/>
        </p:nvCxnSpPr>
        <p:spPr>
          <a:xfrm>
            <a:off x="7726375" y="3732592"/>
            <a:ext cx="1037425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FBB5D01-926E-4F8E-9E2C-1579ECC0A0B3}"/>
              </a:ext>
            </a:extLst>
          </p:cNvPr>
          <p:cNvSpPr txBox="1"/>
          <p:nvPr/>
        </p:nvSpPr>
        <p:spPr>
          <a:xfrm>
            <a:off x="8561485" y="2230514"/>
            <a:ext cx="2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Resulting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image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(in 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progress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41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Kreuzworträtsel, Shoji enthält.&#10;&#10;Automatisch generierte Beschreibung">
            <a:extLst>
              <a:ext uri="{FF2B5EF4-FFF2-40B4-BE49-F238E27FC236}">
                <a16:creationId xmlns:a16="http://schemas.microsoft.com/office/drawing/2014/main" id="{466A826D-69F1-491E-B200-D69C752BD7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r="69038" b="81284"/>
          <a:stretch/>
        </p:blipFill>
        <p:spPr>
          <a:xfrm>
            <a:off x="4350560" y="3069979"/>
            <a:ext cx="1386562" cy="139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E8CF99-5908-4A1A-86C7-29487B43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Layer</a:t>
            </a:r>
          </a:p>
        </p:txBody>
      </p:sp>
      <p:graphicFrame>
        <p:nvGraphicFramePr>
          <p:cNvPr id="6" name="Tabelle 37">
            <a:extLst>
              <a:ext uri="{FF2B5EF4-FFF2-40B4-BE49-F238E27FC236}">
                <a16:creationId xmlns:a16="http://schemas.microsoft.com/office/drawing/2014/main" id="{763AAF01-9F65-469E-AFDE-995AC63021CE}"/>
              </a:ext>
            </a:extLst>
          </p:cNvPr>
          <p:cNvGraphicFramePr>
            <a:graphicFrameLocks noGrp="1"/>
          </p:cNvGraphicFramePr>
          <p:nvPr/>
        </p:nvGraphicFramePr>
        <p:xfrm>
          <a:off x="6227892" y="3049095"/>
          <a:ext cx="1224326" cy="1423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440">
                  <a:extLst>
                    <a:ext uri="{9D8B030D-6E8A-4147-A177-3AD203B41FA5}">
                      <a16:colId xmlns:a16="http://schemas.microsoft.com/office/drawing/2014/main" val="2329640289"/>
                    </a:ext>
                  </a:extLst>
                </a:gridCol>
                <a:gridCol w="401943">
                  <a:extLst>
                    <a:ext uri="{9D8B030D-6E8A-4147-A177-3AD203B41FA5}">
                      <a16:colId xmlns:a16="http://schemas.microsoft.com/office/drawing/2014/main" val="3706497363"/>
                    </a:ext>
                  </a:extLst>
                </a:gridCol>
                <a:gridCol w="401943">
                  <a:extLst>
                    <a:ext uri="{9D8B030D-6E8A-4147-A177-3AD203B41FA5}">
                      <a16:colId xmlns:a16="http://schemas.microsoft.com/office/drawing/2014/main" val="2259012062"/>
                    </a:ext>
                  </a:extLst>
                </a:gridCol>
              </a:tblGrid>
              <a:tr h="474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200" dirty="0"/>
                        <a:t>w</a:t>
                      </a:r>
                      <a:r>
                        <a:rPr lang="de-DE" sz="1200" baseline="-25000" dirty="0"/>
                        <a:t>1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66475"/>
                  </a:ext>
                </a:extLst>
              </a:tr>
              <a:tr h="474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48511"/>
                  </a:ext>
                </a:extLst>
              </a:tr>
              <a:tr h="474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de-DE" sz="1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de-DE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00761"/>
                  </a:ext>
                </a:extLst>
              </a:tr>
            </a:tbl>
          </a:graphicData>
        </a:graphic>
      </p:graphicFrame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BF27C83-2823-4CEE-9417-E5E738F4827F}"/>
              </a:ext>
            </a:extLst>
          </p:cNvPr>
          <p:cNvGrpSpPr/>
          <p:nvPr/>
        </p:nvGrpSpPr>
        <p:grpSpPr>
          <a:xfrm>
            <a:off x="589285" y="2121747"/>
            <a:ext cx="3170984" cy="3220938"/>
            <a:chOff x="595421" y="149609"/>
            <a:chExt cx="4635797" cy="5683462"/>
          </a:xfrm>
        </p:grpSpPr>
        <p:pic>
          <p:nvPicPr>
            <p:cNvPr id="5" name="Grafik 4" descr="Ein Bild, das Kreuzworträtsel, Shoji enthält.&#10;&#10;Automatisch generierte Beschreibung">
              <a:extLst>
                <a:ext uri="{FF2B5EF4-FFF2-40B4-BE49-F238E27FC236}">
                  <a16:creationId xmlns:a16="http://schemas.microsoft.com/office/drawing/2014/main" id="{BC5B6F2E-EDEB-4A4C-9F9F-4557A132D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" t="1" b="1418"/>
            <a:stretch/>
          </p:blipFill>
          <p:spPr>
            <a:xfrm>
              <a:off x="595421" y="149609"/>
              <a:ext cx="4635797" cy="5683462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864E3DB-44AC-4059-B049-48E151AE5E02}"/>
                </a:ext>
              </a:extLst>
            </p:cNvPr>
            <p:cNvSpPr/>
            <p:nvPr/>
          </p:nvSpPr>
          <p:spPr>
            <a:xfrm>
              <a:off x="985321" y="149609"/>
              <a:ext cx="1073890" cy="1078979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5933CC7-9CAE-429C-8C31-2CF3F6F7FB2E}"/>
              </a:ext>
            </a:extLst>
          </p:cNvPr>
          <p:cNvSpPr txBox="1"/>
          <p:nvPr/>
        </p:nvSpPr>
        <p:spPr>
          <a:xfrm>
            <a:off x="4478434" y="3145695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54078C-A212-46D2-B800-C4E71858551E}"/>
              </a:ext>
            </a:extLst>
          </p:cNvPr>
          <p:cNvSpPr txBox="1"/>
          <p:nvPr/>
        </p:nvSpPr>
        <p:spPr>
          <a:xfrm>
            <a:off x="4497853" y="3606977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0D3B024-8DD2-4DC2-A954-AB97563AC0BB}"/>
              </a:ext>
            </a:extLst>
          </p:cNvPr>
          <p:cNvSpPr txBox="1"/>
          <p:nvPr/>
        </p:nvSpPr>
        <p:spPr>
          <a:xfrm>
            <a:off x="4497853" y="4052983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EA6BE1-96E6-4D0E-8723-DCB6C9A95E5D}"/>
              </a:ext>
            </a:extLst>
          </p:cNvPr>
          <p:cNvSpPr txBox="1"/>
          <p:nvPr/>
        </p:nvSpPr>
        <p:spPr>
          <a:xfrm>
            <a:off x="4965644" y="3145695"/>
            <a:ext cx="33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9575B1-1035-4E65-B2D7-B0E3542AD44D}"/>
              </a:ext>
            </a:extLst>
          </p:cNvPr>
          <p:cNvSpPr txBox="1"/>
          <p:nvPr/>
        </p:nvSpPr>
        <p:spPr>
          <a:xfrm>
            <a:off x="5299428" y="3608514"/>
            <a:ext cx="643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9C254C-5FA8-49C9-A337-CDA63F53D4C2}"/>
              </a:ext>
            </a:extLst>
          </p:cNvPr>
          <p:cNvSpPr txBox="1"/>
          <p:nvPr/>
        </p:nvSpPr>
        <p:spPr>
          <a:xfrm>
            <a:off x="5297432" y="4061610"/>
            <a:ext cx="6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70A4165-53E3-43A0-933D-97588C5C652E}"/>
              </a:ext>
            </a:extLst>
          </p:cNvPr>
          <p:cNvSpPr txBox="1"/>
          <p:nvPr/>
        </p:nvSpPr>
        <p:spPr>
          <a:xfrm>
            <a:off x="5802897" y="3458296"/>
            <a:ext cx="3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</a:schemeClr>
                </a:solidFill>
              </a:rPr>
              <a:t>x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F0FB43-5843-4EA1-B64B-DB2B906AB0B5}"/>
              </a:ext>
            </a:extLst>
          </p:cNvPr>
          <p:cNvCxnSpPr>
            <a:cxnSpLocks/>
          </p:cNvCxnSpPr>
          <p:nvPr/>
        </p:nvCxnSpPr>
        <p:spPr>
          <a:xfrm flipV="1">
            <a:off x="2715797" y="5982680"/>
            <a:ext cx="6137" cy="3521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B5B2187-4074-42A4-8623-52E0CC12891C}"/>
              </a:ext>
            </a:extLst>
          </p:cNvPr>
          <p:cNvSpPr txBox="1"/>
          <p:nvPr/>
        </p:nvSpPr>
        <p:spPr>
          <a:xfrm>
            <a:off x="5540879" y="2234642"/>
            <a:ext cx="2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Kernel  </a:t>
            </a:r>
          </a:p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trainable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weights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4C564C6-7118-4CAE-920F-9B502B229052}"/>
              </a:ext>
            </a:extLst>
          </p:cNvPr>
          <p:cNvCxnSpPr>
            <a:cxnSpLocks/>
          </p:cNvCxnSpPr>
          <p:nvPr/>
        </p:nvCxnSpPr>
        <p:spPr>
          <a:xfrm>
            <a:off x="9441307" y="3274152"/>
            <a:ext cx="4268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792492A-3D85-482E-94C7-3CCA802B3945}"/>
              </a:ext>
            </a:extLst>
          </p:cNvPr>
          <p:cNvSpPr/>
          <p:nvPr/>
        </p:nvSpPr>
        <p:spPr>
          <a:xfrm>
            <a:off x="9190420" y="3077859"/>
            <a:ext cx="501773" cy="47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42</a:t>
            </a:r>
          </a:p>
        </p:txBody>
      </p:sp>
      <p:sp>
        <p:nvSpPr>
          <p:cNvPr id="26" name="Foliennummernplatzhalter 1">
            <a:extLst>
              <a:ext uri="{FF2B5EF4-FFF2-40B4-BE49-F238E27FC236}">
                <a16:creationId xmlns:a16="http://schemas.microsoft.com/office/drawing/2014/main" id="{BCA70DE0-B81F-4990-9871-25E5A8A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74AD36-99E8-477B-B6EB-605BF9D6EC76}" type="slidenum">
              <a:rPr lang="de-DE" smtClean="0">
                <a:solidFill>
                  <a:schemeClr val="tx1">
                    <a:lumMod val="75000"/>
                  </a:schemeClr>
                </a:solidFill>
              </a:rPr>
              <a:t>14</a:t>
            </a:fld>
            <a:endParaRPr lang="de-DE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72FB65-2B56-431F-A469-4D22E9E32CA4}"/>
              </a:ext>
            </a:extLst>
          </p:cNvPr>
          <p:cNvSpPr txBox="1"/>
          <p:nvPr/>
        </p:nvSpPr>
        <p:spPr>
          <a:xfrm>
            <a:off x="4368968" y="4776231"/>
            <a:ext cx="675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1 x </a:t>
            </a:r>
            <a:r>
              <a:rPr lang="de-DE" sz="1800" dirty="0"/>
              <a:t>w</a:t>
            </a:r>
            <a:r>
              <a:rPr lang="de-DE" sz="1800" baseline="-25000" dirty="0"/>
              <a:t>1 </a:t>
            </a:r>
            <a:r>
              <a:rPr lang="de-DE" dirty="0"/>
              <a:t>+ 1 x </a:t>
            </a:r>
            <a:r>
              <a:rPr lang="de-DE" sz="1800" dirty="0"/>
              <a:t>w</a:t>
            </a:r>
            <a:r>
              <a:rPr lang="de-DE" baseline="-25000" dirty="0"/>
              <a:t>2 </a:t>
            </a:r>
            <a:r>
              <a:rPr lang="de-DE" dirty="0"/>
              <a:t>+ 0.3 x </a:t>
            </a:r>
            <a:r>
              <a:rPr lang="de-DE" sz="1800" dirty="0"/>
              <a:t>w</a:t>
            </a:r>
            <a:r>
              <a:rPr lang="de-DE" sz="1800" baseline="-25000" dirty="0"/>
              <a:t>3</a:t>
            </a:r>
            <a:r>
              <a:rPr lang="de-DE" dirty="0"/>
              <a:t> + 1 x </a:t>
            </a:r>
            <a:r>
              <a:rPr lang="de-DE" sz="1800" dirty="0"/>
              <a:t>w</a:t>
            </a:r>
            <a:r>
              <a:rPr lang="de-DE" sz="1800" baseline="-25000" dirty="0"/>
              <a:t>4 </a:t>
            </a:r>
            <a:r>
              <a:rPr lang="de-DE" dirty="0"/>
              <a:t>+ 0.3 x </a:t>
            </a:r>
            <a:r>
              <a:rPr lang="de-DE" sz="1800" dirty="0"/>
              <a:t>w</a:t>
            </a:r>
            <a:r>
              <a:rPr lang="de-DE" baseline="-25000" dirty="0"/>
              <a:t>5 </a:t>
            </a:r>
            <a:r>
              <a:rPr lang="de-DE" dirty="0"/>
              <a:t>+ 0.3 x </a:t>
            </a:r>
            <a:r>
              <a:rPr lang="de-DE" sz="1800" dirty="0"/>
              <a:t>w</a:t>
            </a:r>
            <a:r>
              <a:rPr lang="de-DE" baseline="-25000" dirty="0"/>
              <a:t>6 </a:t>
            </a:r>
            <a:r>
              <a:rPr lang="de-DE" dirty="0"/>
              <a:t>+ […]</a:t>
            </a:r>
          </a:p>
          <a:p>
            <a:r>
              <a:rPr lang="de-DE" dirty="0"/>
              <a:t>= 34</a:t>
            </a:r>
          </a:p>
          <a:p>
            <a:r>
              <a:rPr lang="de-DE" sz="1800" baseline="-25000" dirty="0"/>
              <a:t> </a:t>
            </a:r>
            <a:endParaRPr lang="de-DE" dirty="0"/>
          </a:p>
        </p:txBody>
      </p:sp>
      <p:sp>
        <p:nvSpPr>
          <p:cNvPr id="31" name="Bogen 30">
            <a:extLst>
              <a:ext uri="{FF2B5EF4-FFF2-40B4-BE49-F238E27FC236}">
                <a16:creationId xmlns:a16="http://schemas.microsoft.com/office/drawing/2014/main" id="{A3680139-BFCB-4282-992C-B8873DB8484B}"/>
              </a:ext>
            </a:extLst>
          </p:cNvPr>
          <p:cNvSpPr/>
          <p:nvPr/>
        </p:nvSpPr>
        <p:spPr>
          <a:xfrm rot="20949419">
            <a:off x="657185" y="1302494"/>
            <a:ext cx="4520686" cy="4694923"/>
          </a:xfrm>
          <a:prstGeom prst="arc">
            <a:avLst>
              <a:gd name="adj1" fmla="val 13930687"/>
              <a:gd name="adj2" fmla="val 21120759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6DD2C85-7C30-4EF2-81A2-B1A978266F1F}"/>
              </a:ext>
            </a:extLst>
          </p:cNvPr>
          <p:cNvCxnSpPr>
            <a:cxnSpLocks/>
          </p:cNvCxnSpPr>
          <p:nvPr/>
        </p:nvCxnSpPr>
        <p:spPr>
          <a:xfrm>
            <a:off x="7726375" y="3732592"/>
            <a:ext cx="1037425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FBB5D01-926E-4F8E-9E2C-1579ECC0A0B3}"/>
              </a:ext>
            </a:extLst>
          </p:cNvPr>
          <p:cNvSpPr txBox="1"/>
          <p:nvPr/>
        </p:nvSpPr>
        <p:spPr>
          <a:xfrm>
            <a:off x="8561485" y="2230514"/>
            <a:ext cx="261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Resulting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image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(in </a:t>
            </a:r>
            <a:r>
              <a:rPr lang="de-DE" sz="2000" dirty="0" err="1">
                <a:solidFill>
                  <a:schemeClr val="tx1">
                    <a:lumMod val="75000"/>
                  </a:schemeClr>
                </a:solidFill>
              </a:rPr>
              <a:t>progress</a:t>
            </a:r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71DF0A9-B64B-47E4-87BB-6FDA36FED5E9}"/>
              </a:ext>
            </a:extLst>
          </p:cNvPr>
          <p:cNvSpPr txBox="1"/>
          <p:nvPr/>
        </p:nvSpPr>
        <p:spPr>
          <a:xfrm>
            <a:off x="5291358" y="3170555"/>
            <a:ext cx="643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015627-CAC9-41C9-A618-A2E4730762BD}"/>
              </a:ext>
            </a:extLst>
          </p:cNvPr>
          <p:cNvSpPr txBox="1"/>
          <p:nvPr/>
        </p:nvSpPr>
        <p:spPr>
          <a:xfrm>
            <a:off x="4852865" y="3618889"/>
            <a:ext cx="643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C74A23-B244-4979-B6DC-13AD88ADE3CE}"/>
              </a:ext>
            </a:extLst>
          </p:cNvPr>
          <p:cNvSpPr txBox="1"/>
          <p:nvPr/>
        </p:nvSpPr>
        <p:spPr>
          <a:xfrm>
            <a:off x="4849871" y="4061610"/>
            <a:ext cx="6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DC0B469-251E-4C97-B859-2E64B4324CCB}"/>
              </a:ext>
            </a:extLst>
          </p:cNvPr>
          <p:cNvSpPr/>
          <p:nvPr/>
        </p:nvSpPr>
        <p:spPr>
          <a:xfrm>
            <a:off x="9692193" y="3077859"/>
            <a:ext cx="501773" cy="47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0412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3F7975-0D65-4CAD-8271-0D6C306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Pooling Layer</a:t>
            </a:r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6EA6B998-EB39-426F-9BD0-3B03D52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15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B17CEB-7D1A-4756-B0F6-A2FBB284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1" y="2162781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3B39CE-9CA2-4331-B474-300BECA8572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05" y="2162781"/>
            <a:ext cx="4296295" cy="28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9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61766A-CCBB-4485-BA72-91430B42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3429000"/>
            <a:ext cx="5946774" cy="199121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!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91A6E41D-91FA-4A98-97B7-4519B159A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"/>
          <a:stretch/>
        </p:blipFill>
        <p:spPr>
          <a:xfrm>
            <a:off x="1183619" y="2819400"/>
            <a:ext cx="4217598" cy="3580283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1F3738-EB2A-475C-A928-A8712BEA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13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3F7975-0D65-4CAD-8271-0D6C306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Equalization</a:t>
            </a:r>
            <a:endParaRPr lang="de-DE" dirty="0"/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6EA6B998-EB39-426F-9BD0-3B03D52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53711694-298B-4BB2-9022-F42630609A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8378707"/>
              </p:ext>
            </p:extLst>
          </p:nvPr>
        </p:nvGraphicFramePr>
        <p:xfrm>
          <a:off x="348758" y="1609558"/>
          <a:ext cx="25617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41">
                  <a:extLst>
                    <a:ext uri="{9D8B030D-6E8A-4147-A177-3AD203B41FA5}">
                      <a16:colId xmlns:a16="http://schemas.microsoft.com/office/drawing/2014/main" val="3322603326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3084046248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2006094283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2076519679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163348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9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8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13033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A1CE98C-9F30-4D42-9A34-E66300BB1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0229"/>
              </p:ext>
            </p:extLst>
          </p:nvPr>
        </p:nvGraphicFramePr>
        <p:xfrm>
          <a:off x="3166979" y="1574800"/>
          <a:ext cx="8186821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1884">
                  <a:extLst>
                    <a:ext uri="{9D8B030D-6E8A-4147-A177-3AD203B41FA5}">
                      <a16:colId xmlns:a16="http://schemas.microsoft.com/office/drawing/2014/main" val="974875926"/>
                    </a:ext>
                  </a:extLst>
                </a:gridCol>
                <a:gridCol w="1511968">
                  <a:extLst>
                    <a:ext uri="{9D8B030D-6E8A-4147-A177-3AD203B41FA5}">
                      <a16:colId xmlns:a16="http://schemas.microsoft.com/office/drawing/2014/main" val="3755961656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1934171027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434229811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2488467822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10975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Gray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pixels</a:t>
                      </a:r>
                      <a:r>
                        <a:rPr lang="de-DE" dirty="0"/>
                        <a:t>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PDF (n/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CDF * 7 (</a:t>
                      </a:r>
                      <a:r>
                        <a:rPr lang="de-DE" dirty="0" err="1"/>
                        <a:t>max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gray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Equalized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Histogram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9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8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6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7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6/25 = 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8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14/25=0.56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2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5/25=0.2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92031"/>
                  </a:ext>
                </a:extLst>
              </a:tr>
            </a:tbl>
          </a:graphicData>
        </a:graphic>
      </p:graphicFrame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86AB549D-1D74-4843-A61A-7AEE618DB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932494"/>
              </p:ext>
            </p:extLst>
          </p:nvPr>
        </p:nvGraphicFramePr>
        <p:xfrm>
          <a:off x="328705" y="3989137"/>
          <a:ext cx="25617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41">
                  <a:extLst>
                    <a:ext uri="{9D8B030D-6E8A-4147-A177-3AD203B41FA5}">
                      <a16:colId xmlns:a16="http://schemas.microsoft.com/office/drawing/2014/main" val="3322603326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3084046248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2006094283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2076519679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val="163348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9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8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9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13033"/>
                  </a:ext>
                </a:extLst>
              </a:tr>
            </a:tbl>
          </a:graphicData>
        </a:graphic>
      </p:graphicFrame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2CB00AC-C0A8-425E-B8FA-DB04EAEC6A03}"/>
              </a:ext>
            </a:extLst>
          </p:cNvPr>
          <p:cNvCxnSpPr>
            <a:cxnSpLocks/>
          </p:cNvCxnSpPr>
          <p:nvPr/>
        </p:nvCxnSpPr>
        <p:spPr>
          <a:xfrm flipV="1">
            <a:off x="1497094" y="3549316"/>
            <a:ext cx="0" cy="43982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A78342D-AB9A-4940-BA9D-A28DBDE763E2}"/>
              </a:ext>
            </a:extLst>
          </p:cNvPr>
          <p:cNvSpPr txBox="1"/>
          <p:nvPr/>
        </p:nvSpPr>
        <p:spPr>
          <a:xfrm>
            <a:off x="7467600" y="6021279"/>
            <a:ext cx="6093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https://www.youtube.com/watch?v=uqeOrtAzSyU</a:t>
            </a:r>
          </a:p>
        </p:txBody>
      </p:sp>
    </p:spTree>
    <p:extLst>
      <p:ext uri="{BB962C8B-B14F-4D97-AF65-F5344CB8AC3E}">
        <p14:creationId xmlns:p14="http://schemas.microsoft.com/office/powerpoint/2010/main" val="26796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61766A-CCBB-4485-BA72-91430B42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Theoretical</a:t>
            </a:r>
            <a:r>
              <a:rPr lang="de-DE" dirty="0"/>
              <a:t> Background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E48603-8C51-4615-92E5-71DA8AFD0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Neurons</a:t>
            </a:r>
          </a:p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CCDEB-E092-4F97-A38A-9D5BAFA2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7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2B147B2-EB3D-4F6B-97C4-9B68E9E4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C0F6B51-C7D8-4F98-8269-A92A6534D705}"/>
              </a:ext>
            </a:extLst>
          </p:cNvPr>
          <p:cNvGrpSpPr/>
          <p:nvPr/>
        </p:nvGrpSpPr>
        <p:grpSpPr>
          <a:xfrm>
            <a:off x="1281723" y="2509827"/>
            <a:ext cx="8633749" cy="3886727"/>
            <a:chOff x="327837" y="1485898"/>
            <a:chExt cx="10077641" cy="4883006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6DD1787-D0BE-4BF7-99A3-7F38A105C1D0}"/>
                </a:ext>
              </a:extLst>
            </p:cNvPr>
            <p:cNvSpPr/>
            <p:nvPr/>
          </p:nvSpPr>
          <p:spPr>
            <a:xfrm>
              <a:off x="2371060" y="2134598"/>
              <a:ext cx="914400" cy="887819"/>
            </a:xfrm>
            <a:prstGeom prst="ellips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DE0F6A4-225D-4FD8-9AD8-B9345B3FBD54}"/>
                </a:ext>
              </a:extLst>
            </p:cNvPr>
            <p:cNvSpPr/>
            <p:nvPr/>
          </p:nvSpPr>
          <p:spPr>
            <a:xfrm>
              <a:off x="2371060" y="3466327"/>
              <a:ext cx="914400" cy="887819"/>
            </a:xfrm>
            <a:prstGeom prst="ellips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  <a:endParaRPr lang="de-DE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36A2687-AE22-4B35-83D1-3622474C411C}"/>
                </a:ext>
              </a:extLst>
            </p:cNvPr>
            <p:cNvSpPr/>
            <p:nvPr/>
          </p:nvSpPr>
          <p:spPr>
            <a:xfrm>
              <a:off x="2371060" y="4798056"/>
              <a:ext cx="914400" cy="887819"/>
            </a:xfrm>
            <a:prstGeom prst="ellips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0.1</a:t>
              </a:r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4C0E6B7-88C4-4B3A-9C24-570AFE04AF73}"/>
                </a:ext>
              </a:extLst>
            </p:cNvPr>
            <p:cNvSpPr/>
            <p:nvPr/>
          </p:nvSpPr>
          <p:spPr>
            <a:xfrm>
              <a:off x="5181600" y="1485898"/>
              <a:ext cx="914400" cy="8878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0F3EDA3-4652-4BF5-9E52-001A2F6B4725}"/>
                </a:ext>
              </a:extLst>
            </p:cNvPr>
            <p:cNvSpPr/>
            <p:nvPr/>
          </p:nvSpPr>
          <p:spPr>
            <a:xfrm>
              <a:off x="5181600" y="2817627"/>
              <a:ext cx="914400" cy="8878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40</a:t>
              </a:r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9B4E76-399F-41F5-9C14-F335ED1BD0DD}"/>
                </a:ext>
              </a:extLst>
            </p:cNvPr>
            <p:cNvSpPr/>
            <p:nvPr/>
          </p:nvSpPr>
          <p:spPr>
            <a:xfrm>
              <a:off x="5181600" y="4149356"/>
              <a:ext cx="914400" cy="8878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  <a:endParaRPr lang="de-DE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CD77479-301B-400C-8CBF-7BF223BB31B3}"/>
                </a:ext>
              </a:extLst>
            </p:cNvPr>
            <p:cNvSpPr/>
            <p:nvPr/>
          </p:nvSpPr>
          <p:spPr>
            <a:xfrm>
              <a:off x="5181600" y="5481085"/>
              <a:ext cx="914400" cy="8878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11</a:t>
              </a:r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B9057D0-93C7-4B53-8F1B-DCE947DC9512}"/>
                </a:ext>
              </a:extLst>
            </p:cNvPr>
            <p:cNvSpPr/>
            <p:nvPr/>
          </p:nvSpPr>
          <p:spPr>
            <a:xfrm>
              <a:off x="7992140" y="2817627"/>
              <a:ext cx="914400" cy="88781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0.1</a:t>
              </a:r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BFFE4BE-BFEC-42DD-9B82-6D4B77868315}"/>
                </a:ext>
              </a:extLst>
            </p:cNvPr>
            <p:cNvSpPr/>
            <p:nvPr/>
          </p:nvSpPr>
          <p:spPr>
            <a:xfrm>
              <a:off x="7992140" y="4149356"/>
              <a:ext cx="914400" cy="88781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0.9</a:t>
              </a:r>
              <a:endParaRPr lang="de-DE" dirty="0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D8895C3-B16B-4472-935A-F74C87248A5B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 flipV="1">
              <a:off x="3285460" y="1929808"/>
              <a:ext cx="1896140" cy="64870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76BA2FE-07E4-4716-8868-9E580E0BDD01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3285460" y="2578508"/>
              <a:ext cx="1896140" cy="6830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1D57331-80D0-4758-869C-68CF80F59A8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3285460" y="2578508"/>
              <a:ext cx="1896140" cy="20147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787EC4-01B4-48E2-BB2C-650C76D18721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3285460" y="2578508"/>
              <a:ext cx="1896140" cy="3346487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DC95449-7E0D-4A1E-92C1-44D1508F44B1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3285460" y="3910237"/>
              <a:ext cx="1896140" cy="20147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16CD3AB8-18A5-4A7F-9BCC-CECD393EDEF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3285460" y="3910237"/>
              <a:ext cx="1896140" cy="6830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604D897-398C-4612-B257-3A955090DA2E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3285460" y="3261537"/>
              <a:ext cx="1896140" cy="64870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F04ADDE-8A42-44EF-AE2D-697909F8404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3285460" y="1929808"/>
              <a:ext cx="1896140" cy="19804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21BF4D8-500C-476D-A022-5DFF8B07F80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3285460" y="1929808"/>
              <a:ext cx="1896140" cy="33121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C34EDB7-1323-498A-ACDB-4630FD8B4AB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285460" y="3261537"/>
              <a:ext cx="1896140" cy="19804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79756D2-BC35-412A-AF3E-B2C70B84A7F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3285460" y="4593266"/>
              <a:ext cx="1896140" cy="64870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1739161D-1F42-43A6-9C81-15A5D0E1A38C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3285460" y="5241966"/>
              <a:ext cx="1896140" cy="6830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BCC388C5-AF2C-423D-B5A7-1FF184B0B6F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6096000" y="1929808"/>
              <a:ext cx="1896140" cy="13317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59E92B8-A6EE-453F-89F9-AAA3518E056C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6096000" y="1929808"/>
              <a:ext cx="1896140" cy="26634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5029FCE-F9EB-4AF4-90BE-9CE37F5EA320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6096000" y="3261537"/>
              <a:ext cx="1896140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F9DC6704-EE96-4680-B261-722C678F76CC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6096000" y="3261537"/>
              <a:ext cx="1896140" cy="13317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6DAF7A96-0B93-48DC-BA9E-487BC54137D8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>
              <a:off x="6096000" y="4593266"/>
              <a:ext cx="1896140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DE67CE8-89AE-4C4D-A7C7-14AFFDDD764C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6096000" y="3261537"/>
              <a:ext cx="1896140" cy="13317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5A1D130-062B-4249-8B81-9B9901646F73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6096000" y="3261537"/>
              <a:ext cx="1896140" cy="2663458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AC607D13-A77D-4750-85D5-8B9BB267C193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6096000" y="4593266"/>
              <a:ext cx="1896140" cy="133172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fik 35" descr="Ein Bild, das Hund, braun, drinnen enthält.&#10;&#10;Automatisch generierte Beschreibung">
              <a:extLst>
                <a:ext uri="{FF2B5EF4-FFF2-40B4-BE49-F238E27FC236}">
                  <a16:creationId xmlns:a16="http://schemas.microsoft.com/office/drawing/2014/main" id="{C1F354CB-F19C-49D8-BDBB-8986A648A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1" t="28076" r="75854" b="46585"/>
            <a:stretch/>
          </p:blipFill>
          <p:spPr>
            <a:xfrm>
              <a:off x="327837" y="3261537"/>
              <a:ext cx="1224516" cy="109260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51D3C51-E912-4ADB-A815-E9C49D68683D}"/>
                </a:ext>
              </a:extLst>
            </p:cNvPr>
            <p:cNvCxnSpPr>
              <a:cxnSpLocks/>
              <a:stCxn id="36" idx="3"/>
              <a:endCxn id="7" idx="2"/>
            </p:cNvCxnSpPr>
            <p:nvPr/>
          </p:nvCxnSpPr>
          <p:spPr>
            <a:xfrm flipV="1">
              <a:off x="1552353" y="2578508"/>
              <a:ext cx="818707" cy="1229334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64BC785F-33E0-4AE0-85C6-85FE0EF93AF0}"/>
                </a:ext>
              </a:extLst>
            </p:cNvPr>
            <p:cNvCxnSpPr>
              <a:cxnSpLocks/>
              <a:stCxn id="36" idx="3"/>
              <a:endCxn id="8" idx="2"/>
            </p:cNvCxnSpPr>
            <p:nvPr/>
          </p:nvCxnSpPr>
          <p:spPr>
            <a:xfrm>
              <a:off x="1552353" y="3807842"/>
              <a:ext cx="818707" cy="102395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23901B4-737C-4151-A58E-E1EF963F2492}"/>
                </a:ext>
              </a:extLst>
            </p:cNvPr>
            <p:cNvCxnSpPr>
              <a:cxnSpLocks/>
              <a:stCxn id="36" idx="3"/>
              <a:endCxn id="9" idx="2"/>
            </p:cNvCxnSpPr>
            <p:nvPr/>
          </p:nvCxnSpPr>
          <p:spPr>
            <a:xfrm>
              <a:off x="1552353" y="3807842"/>
              <a:ext cx="818707" cy="1434124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fik 39" descr="Ein Bild, das Hund, braun, drinnen enthält.&#10;&#10;Automatisch generierte Beschreibung">
              <a:extLst>
                <a:ext uri="{FF2B5EF4-FFF2-40B4-BE49-F238E27FC236}">
                  <a16:creationId xmlns:a16="http://schemas.microsoft.com/office/drawing/2014/main" id="{984CC101-E29B-4D4B-A8D2-B541D8E10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3" t="28510" r="63174" b="46151"/>
            <a:stretch/>
          </p:blipFill>
          <p:spPr>
            <a:xfrm>
              <a:off x="9236402" y="2715231"/>
              <a:ext cx="1169076" cy="109260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pic>
          <p:nvPicPr>
            <p:cNvPr id="41" name="Grafik 40" descr="Ein Bild, das Hund, braun, drinnen enthält.&#10;&#10;Automatisch generierte Beschreibung">
              <a:extLst>
                <a:ext uri="{FF2B5EF4-FFF2-40B4-BE49-F238E27FC236}">
                  <a16:creationId xmlns:a16="http://schemas.microsoft.com/office/drawing/2014/main" id="{BB8CFA37-AB31-4499-863E-1274107B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37" t="572" b="74089"/>
            <a:stretch/>
          </p:blipFill>
          <p:spPr>
            <a:xfrm>
              <a:off x="9236402" y="4135926"/>
              <a:ext cx="1169076" cy="109260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52AB71C0-E757-4CD2-831D-A634721D3C6F}"/>
              </a:ext>
            </a:extLst>
          </p:cNvPr>
          <p:cNvSpPr txBox="1"/>
          <p:nvPr/>
        </p:nvSpPr>
        <p:spPr>
          <a:xfrm>
            <a:off x="2861416" y="1700549"/>
            <a:ext cx="10763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Input-Layer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B9EE36-A757-45F9-AFC8-E42F37BBBA9C}"/>
              </a:ext>
            </a:extLst>
          </p:cNvPr>
          <p:cNvSpPr txBox="1"/>
          <p:nvPr/>
        </p:nvSpPr>
        <p:spPr>
          <a:xfrm>
            <a:off x="5217347" y="1704690"/>
            <a:ext cx="12288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Hidden-Layer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3E8FB9-4913-4302-851F-F8D9094C58B5}"/>
              </a:ext>
            </a:extLst>
          </p:cNvPr>
          <p:cNvSpPr txBox="1"/>
          <p:nvPr/>
        </p:nvSpPr>
        <p:spPr>
          <a:xfrm>
            <a:off x="7627949" y="1700549"/>
            <a:ext cx="12233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Output-Layer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EE2AF6DB-0F6D-453E-8C3D-E50DC8A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3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693DA-6802-4F77-A870-E9811C7F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a </a:t>
            </a:r>
            <a:r>
              <a:rPr lang="de-DE" dirty="0" err="1"/>
              <a:t>neuron</a:t>
            </a:r>
            <a:r>
              <a:rPr lang="de-DE" dirty="0"/>
              <a:t>?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93824A-216B-4CA5-AD5D-D6082260E36E}"/>
              </a:ext>
            </a:extLst>
          </p:cNvPr>
          <p:cNvGrpSpPr/>
          <p:nvPr/>
        </p:nvGrpSpPr>
        <p:grpSpPr>
          <a:xfrm>
            <a:off x="637953" y="2707796"/>
            <a:ext cx="3994299" cy="3072698"/>
            <a:chOff x="637953" y="2707796"/>
            <a:chExt cx="3994299" cy="307269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FC35429-2C6C-4267-B5A0-AC0595C3B646}"/>
                </a:ext>
              </a:extLst>
            </p:cNvPr>
            <p:cNvSpPr/>
            <p:nvPr/>
          </p:nvSpPr>
          <p:spPr>
            <a:xfrm>
              <a:off x="637953" y="3115999"/>
              <a:ext cx="558855" cy="558672"/>
            </a:xfrm>
            <a:prstGeom prst="ellips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B445026-ECAB-4FE9-BFEB-07DCD5A39400}"/>
                </a:ext>
              </a:extLst>
            </p:cNvPr>
            <p:cNvSpPr/>
            <p:nvPr/>
          </p:nvSpPr>
          <p:spPr>
            <a:xfrm>
              <a:off x="637953" y="3954008"/>
              <a:ext cx="558855" cy="558672"/>
            </a:xfrm>
            <a:prstGeom prst="ellips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8DF5AE8-28FE-4963-BA25-91DAEFDB1881}"/>
                </a:ext>
              </a:extLst>
            </p:cNvPr>
            <p:cNvSpPr/>
            <p:nvPr/>
          </p:nvSpPr>
          <p:spPr>
            <a:xfrm>
              <a:off x="637953" y="4792017"/>
              <a:ext cx="558855" cy="558672"/>
            </a:xfrm>
            <a:prstGeom prst="ellips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03E1A7B-6891-47CF-AB17-DDF117CEEEBB}"/>
                </a:ext>
              </a:extLst>
            </p:cNvPr>
            <p:cNvSpPr/>
            <p:nvPr/>
          </p:nvSpPr>
          <p:spPr>
            <a:xfrm>
              <a:off x="2355675" y="2707796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5CDE940-0611-4140-9393-E1E0B8286A86}"/>
                </a:ext>
              </a:extLst>
            </p:cNvPr>
            <p:cNvSpPr/>
            <p:nvPr/>
          </p:nvSpPr>
          <p:spPr>
            <a:xfrm>
              <a:off x="2355675" y="3545805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9F0E4EC-1126-4966-8FB3-33815F9DAEB8}"/>
                </a:ext>
              </a:extLst>
            </p:cNvPr>
            <p:cNvSpPr/>
            <p:nvPr/>
          </p:nvSpPr>
          <p:spPr>
            <a:xfrm>
              <a:off x="2355675" y="4383813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C661F41-8DE6-4BDF-82AC-9D847AD55051}"/>
                </a:ext>
              </a:extLst>
            </p:cNvPr>
            <p:cNvSpPr/>
            <p:nvPr/>
          </p:nvSpPr>
          <p:spPr>
            <a:xfrm>
              <a:off x="2355675" y="5221822"/>
              <a:ext cx="558855" cy="5586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A21FA0-1043-40A7-B950-1A3D08AECC1B}"/>
                </a:ext>
              </a:extLst>
            </p:cNvPr>
            <p:cNvSpPr/>
            <p:nvPr/>
          </p:nvSpPr>
          <p:spPr>
            <a:xfrm>
              <a:off x="4073397" y="3545805"/>
              <a:ext cx="558855" cy="5586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8C1195C-EDF3-446D-AC9D-90BA8110F2BA}"/>
                </a:ext>
              </a:extLst>
            </p:cNvPr>
            <p:cNvSpPr/>
            <p:nvPr/>
          </p:nvSpPr>
          <p:spPr>
            <a:xfrm>
              <a:off x="4073397" y="4383813"/>
              <a:ext cx="558855" cy="55867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79C091C-7E31-4C92-BE5D-1F0E4A9DEB3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196808" y="2987132"/>
              <a:ext cx="1158867" cy="40820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8B55E36-A042-4CEC-83C9-2732EF68AB82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1196808" y="3395336"/>
              <a:ext cx="1158867" cy="429805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A030DA4-E56D-49A5-988E-2153B03A7B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1196808" y="3395336"/>
              <a:ext cx="1158867" cy="1267814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EA41E1-E7E3-4917-B2EA-6A7A3803CC47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196808" y="3395336"/>
              <a:ext cx="1158867" cy="210582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3B3EC6A-87C9-4070-94F4-EC71BCC1664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196808" y="4233344"/>
              <a:ext cx="1158867" cy="1267814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E36917F-EF8A-4287-A65C-CD9B3D352A26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1196808" y="4233344"/>
              <a:ext cx="1158867" cy="429805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EA79F02-394C-4D1B-B7F7-8F6125EDB979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1196808" y="3825141"/>
              <a:ext cx="1158867" cy="40820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A6A051E5-49D4-401C-A428-A5C3F62DFCB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196808" y="2987132"/>
              <a:ext cx="1158867" cy="1246212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E21F1444-DC80-4D18-BABE-3F07858E5E5D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1196808" y="2987132"/>
              <a:ext cx="1158867" cy="2084221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51954DC-03DD-4A42-BDD9-5F8CC13EA2C4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1196808" y="3825141"/>
              <a:ext cx="1158867" cy="1246212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F9E8191-213F-4443-ADE5-B6BA20FCCFCE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1196808" y="4663150"/>
              <a:ext cx="1158867" cy="408203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DD02B41-7E6E-4F03-81BA-8807583B4335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196808" y="5071353"/>
              <a:ext cx="1158867" cy="429805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62F60977-BF63-4325-8C1F-B1568E2FA96B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2914530" y="2987132"/>
              <a:ext cx="1158867" cy="83800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1E4A556-23E6-40F9-A9E3-84D1C12EC580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914530" y="2987132"/>
              <a:ext cx="1158867" cy="1676017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E01E1C7-4A52-4094-8105-92C628F7B647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2914530" y="3825141"/>
              <a:ext cx="1158867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3790F007-FCC1-49BB-AC80-0A7CE55D1CB3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2914530" y="3825141"/>
              <a:ext cx="1158867" cy="83800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AA31C8F-3AA5-43CF-ACD4-3BAE274E543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2914530" y="4663150"/>
              <a:ext cx="1158867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3F70E64-DF9B-4C58-B887-56351ECF284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2914530" y="3825141"/>
              <a:ext cx="1158867" cy="83800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BEE7A59E-663D-4288-8C43-EA0ED09B93B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2914530" y="3825141"/>
              <a:ext cx="1158867" cy="1676017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AE79715-0E62-42D6-BB62-EB3C9B553B29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2914530" y="4663150"/>
              <a:ext cx="1158867" cy="838009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1D4A7DD7-4F89-4EF1-86D2-E93E14C885C0}"/>
              </a:ext>
            </a:extLst>
          </p:cNvPr>
          <p:cNvSpPr/>
          <p:nvPr/>
        </p:nvSpPr>
        <p:spPr>
          <a:xfrm>
            <a:off x="2020268" y="2446349"/>
            <a:ext cx="1158867" cy="103836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>
            <a:extLst>
              <a:ext uri="{FF2B5EF4-FFF2-40B4-BE49-F238E27FC236}">
                <a16:creationId xmlns:a16="http://schemas.microsoft.com/office/drawing/2014/main" id="{FF945A6C-63D4-411F-A984-2505EB166FED}"/>
              </a:ext>
            </a:extLst>
          </p:cNvPr>
          <p:cNvSpPr/>
          <p:nvPr/>
        </p:nvSpPr>
        <p:spPr>
          <a:xfrm rot="19589883">
            <a:off x="1129800" y="2041159"/>
            <a:ext cx="5887192" cy="4814174"/>
          </a:xfrm>
          <a:prstGeom prst="arc">
            <a:avLst>
              <a:gd name="adj1" fmla="val 16200000"/>
              <a:gd name="adj2" fmla="val 21120759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84BAA49-983F-4C2F-A1D6-35CF95DAB715}"/>
              </a:ext>
            </a:extLst>
          </p:cNvPr>
          <p:cNvGrpSpPr/>
          <p:nvPr/>
        </p:nvGrpSpPr>
        <p:grpSpPr>
          <a:xfrm>
            <a:off x="5350229" y="2578524"/>
            <a:ext cx="6812477" cy="3462147"/>
            <a:chOff x="5350229" y="2578524"/>
            <a:chExt cx="6812477" cy="346214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1D157F-64C3-44F5-BE42-218B1558D89F}"/>
                </a:ext>
              </a:extLst>
            </p:cNvPr>
            <p:cNvGrpSpPr/>
            <p:nvPr/>
          </p:nvGrpSpPr>
          <p:grpSpPr>
            <a:xfrm>
              <a:off x="5350229" y="2578524"/>
              <a:ext cx="6812477" cy="3462147"/>
              <a:chOff x="5350229" y="2578524"/>
              <a:chExt cx="6812477" cy="3462147"/>
            </a:xfrm>
          </p:grpSpPr>
          <p:pic>
            <p:nvPicPr>
              <p:cNvPr id="36" name="Grafik 35" descr="Ein Bild, das Text, Vektorgrafiken enthält.&#10;&#10;Automatisch generierte Beschreibung">
                <a:extLst>
                  <a:ext uri="{FF2B5EF4-FFF2-40B4-BE49-F238E27FC236}">
                    <a16:creationId xmlns:a16="http://schemas.microsoft.com/office/drawing/2014/main" id="{02890698-AEC7-4323-8464-4E9930066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0229" y="2578524"/>
                <a:ext cx="6434190" cy="3462147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53E2B7E-9DDD-4B4F-B713-7F1D501BF334}"/>
                  </a:ext>
                </a:extLst>
              </p:cNvPr>
              <p:cNvSpPr txBox="1"/>
              <p:nvPr/>
            </p:nvSpPr>
            <p:spPr>
              <a:xfrm>
                <a:off x="6400799" y="2596198"/>
                <a:ext cx="120767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tx1">
                        <a:lumMod val="75000"/>
                      </a:schemeClr>
                    </a:solidFill>
                  </a:rPr>
                  <a:t>Dendrite</a:t>
                </a:r>
                <a:endParaRPr lang="de-DE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B5D6DCF-298A-4483-9753-66C8B1F78478}"/>
                  </a:ext>
                </a:extLst>
              </p:cNvPr>
              <p:cNvSpPr txBox="1"/>
              <p:nvPr/>
            </p:nvSpPr>
            <p:spPr>
              <a:xfrm>
                <a:off x="7573206" y="3507695"/>
                <a:ext cx="1260281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tx1">
                        <a:lumMod val="75000"/>
                      </a:schemeClr>
                    </a:solidFill>
                  </a:rPr>
                  <a:t>Cell</a:t>
                </a:r>
                <a:r>
                  <a:rPr lang="de-DE" dirty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tx1">
                        <a:lumMod val="75000"/>
                      </a:schemeClr>
                    </a:solidFill>
                  </a:rPr>
                  <a:t>body</a:t>
                </a:r>
                <a:endParaRPr lang="de-DE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0AEB2805-4776-4C62-A1A0-D0FDBA09EF07}"/>
                  </a:ext>
                </a:extLst>
              </p:cNvPr>
              <p:cNvSpPr txBox="1"/>
              <p:nvPr/>
            </p:nvSpPr>
            <p:spPr>
              <a:xfrm>
                <a:off x="5724571" y="5671339"/>
                <a:ext cx="1207675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>
                        <a:lumMod val="75000"/>
                      </a:schemeClr>
                    </a:solidFill>
                  </a:rPr>
                  <a:t>Nucleus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DDBDA11F-CC05-41C0-A257-81C52CD66BC5}"/>
                  </a:ext>
                </a:extLst>
              </p:cNvPr>
              <p:cNvSpPr txBox="1"/>
              <p:nvPr/>
            </p:nvSpPr>
            <p:spPr>
              <a:xfrm>
                <a:off x="8360921" y="4422187"/>
                <a:ext cx="77250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>
                        <a:lumMod val="75000"/>
                      </a:schemeClr>
                    </a:solidFill>
                  </a:rPr>
                  <a:t>Axon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571F1D-8623-4F78-91F0-D3C69B880903}"/>
                  </a:ext>
                </a:extLst>
              </p:cNvPr>
              <p:cNvSpPr txBox="1"/>
              <p:nvPr/>
            </p:nvSpPr>
            <p:spPr>
              <a:xfrm>
                <a:off x="10341374" y="2750856"/>
                <a:ext cx="182133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tx1">
                        <a:lumMod val="75000"/>
                      </a:schemeClr>
                    </a:solidFill>
                  </a:rPr>
                  <a:t>Axon terminal</a:t>
                </a:r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B73B8D0B-5719-4393-802E-3E53FE6EA93B}"/>
                </a:ext>
              </a:extLst>
            </p:cNvPr>
            <p:cNvSpPr/>
            <p:nvPr/>
          </p:nvSpPr>
          <p:spPr>
            <a:xfrm>
              <a:off x="8945269" y="5090037"/>
              <a:ext cx="307428" cy="460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EF49CDFC-A011-4528-8D1C-3E7C931C8D18}"/>
                </a:ext>
              </a:extLst>
            </p:cNvPr>
            <p:cNvSpPr/>
            <p:nvPr/>
          </p:nvSpPr>
          <p:spPr>
            <a:xfrm>
              <a:off x="9649399" y="4825277"/>
              <a:ext cx="691973" cy="460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A1CBE95C-BFEE-4504-9B29-6E1C334A7B62}"/>
                </a:ext>
              </a:extLst>
            </p:cNvPr>
            <p:cNvSpPr/>
            <p:nvPr/>
          </p:nvSpPr>
          <p:spPr>
            <a:xfrm>
              <a:off x="9337815" y="3434608"/>
              <a:ext cx="381185" cy="1082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" name="Foliennummernplatzhalter 86">
            <a:extLst>
              <a:ext uri="{FF2B5EF4-FFF2-40B4-BE49-F238E27FC236}">
                <a16:creationId xmlns:a16="http://schemas.microsoft.com/office/drawing/2014/main" id="{31FBD39F-AE30-4372-BCF4-0FA5ADDD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4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6394DA64-832A-452E-BE71-4151B050C1FC}"/>
              </a:ext>
            </a:extLst>
          </p:cNvPr>
          <p:cNvSpPr txBox="1"/>
          <p:nvPr/>
        </p:nvSpPr>
        <p:spPr>
          <a:xfrm>
            <a:off x="4908114" y="4728569"/>
            <a:ext cx="5950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w</a:t>
            </a:r>
            <a:r>
              <a:rPr lang="de-DE" sz="2400" baseline="-25000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81F9-6C78-4347-91E4-DF104F10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a </a:t>
            </a:r>
            <a:r>
              <a:rPr lang="de-DE" dirty="0" err="1"/>
              <a:t>neuron</a:t>
            </a:r>
            <a:r>
              <a:rPr lang="de-DE" dirty="0"/>
              <a:t>?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139D260-AC39-4A58-A143-3394C1A63FE8}"/>
              </a:ext>
            </a:extLst>
          </p:cNvPr>
          <p:cNvSpPr/>
          <p:nvPr/>
        </p:nvSpPr>
        <p:spPr>
          <a:xfrm>
            <a:off x="5790779" y="3321986"/>
            <a:ext cx="1195599" cy="1178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C2FA8F5-F588-42DB-A701-843E47B8547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21913" y="2615158"/>
            <a:ext cx="1743957" cy="879376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CB8B4A8-26E8-4BFC-B4BB-807EA21C759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146919" y="3911103"/>
            <a:ext cx="1643860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575F21E-E44C-4A9A-8AA0-37DBEA8B4ADD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221913" y="4327672"/>
            <a:ext cx="1743957" cy="877326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AE19A3B-6482-4B80-BC19-663C1006E53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986378" y="3911103"/>
            <a:ext cx="3454794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758CEED-F2E3-469A-99E4-4000CBD88078}"/>
              </a:ext>
            </a:extLst>
          </p:cNvPr>
          <p:cNvSpPr txBox="1"/>
          <p:nvPr/>
        </p:nvSpPr>
        <p:spPr>
          <a:xfrm>
            <a:off x="3800003" y="2198589"/>
            <a:ext cx="4219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de-DE" sz="2400" baseline="-25000" dirty="0">
                <a:solidFill>
                  <a:schemeClr val="tx1">
                    <a:lumMod val="75000"/>
                  </a:schemeClr>
                </a:solidFill>
              </a:rPr>
              <a:t>1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2BA346-1444-4075-95B2-D47C1CD3892A}"/>
              </a:ext>
            </a:extLst>
          </p:cNvPr>
          <p:cNvSpPr txBox="1"/>
          <p:nvPr/>
        </p:nvSpPr>
        <p:spPr>
          <a:xfrm>
            <a:off x="3725009" y="3621539"/>
            <a:ext cx="46679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de-DE" sz="2400" baseline="-25000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44573B-3002-458D-9150-825BFBFCE2F9}"/>
              </a:ext>
            </a:extLst>
          </p:cNvPr>
          <p:cNvSpPr txBox="1"/>
          <p:nvPr/>
        </p:nvSpPr>
        <p:spPr>
          <a:xfrm>
            <a:off x="3725009" y="5136082"/>
            <a:ext cx="4892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de-DE" sz="2400" baseline="-25000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58DBD0-1D9C-44E3-AB5B-76DE43A64263}"/>
              </a:ext>
            </a:extLst>
          </p:cNvPr>
          <p:cNvSpPr txBox="1"/>
          <p:nvPr/>
        </p:nvSpPr>
        <p:spPr>
          <a:xfrm>
            <a:off x="4882936" y="2443058"/>
            <a:ext cx="5293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w</a:t>
            </a:r>
            <a:r>
              <a:rPr lang="de-DE" sz="2400" baseline="-25000" dirty="0">
                <a:solidFill>
                  <a:schemeClr val="tx1">
                    <a:lumMod val="75000"/>
                  </a:schemeClr>
                </a:solidFill>
              </a:rPr>
              <a:t>1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173D4E-9835-4BF9-9C2F-00EE497A9C4B}"/>
              </a:ext>
            </a:extLst>
          </p:cNvPr>
          <p:cNvSpPr txBox="1"/>
          <p:nvPr/>
        </p:nvSpPr>
        <p:spPr>
          <a:xfrm>
            <a:off x="4834210" y="3391209"/>
            <a:ext cx="5725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w</a:t>
            </a:r>
            <a:r>
              <a:rPr lang="de-DE" sz="2400" baseline="-25000" dirty="0">
                <a:solidFill>
                  <a:schemeClr val="tx1">
                    <a:lumMod val="75000"/>
                  </a:schemeClr>
                </a:solidFill>
              </a:rPr>
              <a:t>2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8C5186-551A-4D9F-BA9E-A2E93CD011F8}"/>
              </a:ext>
            </a:extLst>
          </p:cNvPr>
          <p:cNvSpPr txBox="1"/>
          <p:nvPr/>
        </p:nvSpPr>
        <p:spPr>
          <a:xfrm>
            <a:off x="6229626" y="3680269"/>
            <a:ext cx="39305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b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54FE28F-48F4-40B5-8C2F-DBEBFAD8CA06}"/>
              </a:ext>
            </a:extLst>
          </p:cNvPr>
          <p:cNvSpPr txBox="1"/>
          <p:nvPr/>
        </p:nvSpPr>
        <p:spPr>
          <a:xfrm>
            <a:off x="6034486" y="5311567"/>
            <a:ext cx="142058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weights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1B9A1A-BBE2-42DF-A855-BAA1C04810B2}"/>
              </a:ext>
            </a:extLst>
          </p:cNvPr>
          <p:cNvSpPr txBox="1"/>
          <p:nvPr/>
        </p:nvSpPr>
        <p:spPr>
          <a:xfrm>
            <a:off x="6296766" y="2448140"/>
            <a:ext cx="80823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bias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4D28104-3C10-4B0A-A028-8557DE0EABAD}"/>
              </a:ext>
            </a:extLst>
          </p:cNvPr>
          <p:cNvSpPr txBox="1"/>
          <p:nvPr/>
        </p:nvSpPr>
        <p:spPr>
          <a:xfrm>
            <a:off x="8936884" y="5366914"/>
            <a:ext cx="30861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activation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function</a:t>
            </a:r>
            <a:endParaRPr lang="de-DE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1727A74-84A1-493A-B104-A3293EBB2848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6426154" y="2909805"/>
            <a:ext cx="274730" cy="770464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694951-C94E-4E06-82AE-7A3CDDA304D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479935" y="4041541"/>
            <a:ext cx="197590" cy="132537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A164128-5BFA-4EF8-9DE9-D84623663FFE}"/>
              </a:ext>
            </a:extLst>
          </p:cNvPr>
          <p:cNvCxnSpPr>
            <a:cxnSpLocks/>
            <a:stCxn id="16" idx="0"/>
            <a:endCxn id="14" idx="3"/>
          </p:cNvCxnSpPr>
          <p:nvPr/>
        </p:nvCxnSpPr>
        <p:spPr>
          <a:xfrm flipH="1" flipV="1">
            <a:off x="5503149" y="4959402"/>
            <a:ext cx="1241628" cy="35216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B353E4B-0C11-41AD-9A99-8FC8D1EB8461}"/>
              </a:ext>
            </a:extLst>
          </p:cNvPr>
          <p:cNvSpPr txBox="1"/>
          <p:nvPr/>
        </p:nvSpPr>
        <p:spPr>
          <a:xfrm>
            <a:off x="283139" y="3449436"/>
            <a:ext cx="27622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output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previous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neuron</a:t>
            </a:r>
            <a:r>
              <a:rPr lang="de-DE" sz="2400" baseline="-25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de-DE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80BE56-9E9B-4067-949B-3080B71932DD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3045434" y="3852372"/>
            <a:ext cx="679575" cy="12563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E5C0F0C-2DFF-499F-8E81-40848F26A8F3}"/>
                  </a:ext>
                </a:extLst>
              </p:cNvPr>
              <p:cNvSpPr txBox="1"/>
              <p:nvPr/>
            </p:nvSpPr>
            <p:spPr>
              <a:xfrm>
                <a:off x="7093458" y="3032337"/>
                <a:ext cx="3240633" cy="756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E5C0F0C-2DFF-499F-8E81-40848F26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58" y="3032337"/>
                <a:ext cx="3240633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E2FF5F2-9105-42F9-977F-909D56910210}"/>
                  </a:ext>
                </a:extLst>
              </p:cNvPr>
              <p:cNvSpPr txBox="1"/>
              <p:nvPr/>
            </p:nvSpPr>
            <p:spPr>
              <a:xfrm>
                <a:off x="9523460" y="3739663"/>
                <a:ext cx="32406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E2FF5F2-9105-42F9-977F-909D5691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460" y="3739663"/>
                <a:ext cx="3240633" cy="276999"/>
              </a:xfrm>
              <a:prstGeom prst="rect">
                <a:avLst/>
              </a:prstGeom>
              <a:blipFill>
                <a:blip r:embed="rId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C07B83C-ACBA-4DBF-ACEF-F6E9EC2A1530}"/>
              </a:ext>
            </a:extLst>
          </p:cNvPr>
          <p:cNvGrpSpPr/>
          <p:nvPr/>
        </p:nvGrpSpPr>
        <p:grpSpPr>
          <a:xfrm>
            <a:off x="7370507" y="77324"/>
            <a:ext cx="4787946" cy="1901163"/>
            <a:chOff x="5350229" y="2578524"/>
            <a:chExt cx="6635563" cy="3552962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CB09D05-1FBA-4DB3-9A7C-98D9A8FD54F7}"/>
                </a:ext>
              </a:extLst>
            </p:cNvPr>
            <p:cNvGrpSpPr/>
            <p:nvPr/>
          </p:nvGrpSpPr>
          <p:grpSpPr>
            <a:xfrm>
              <a:off x="5350229" y="2578524"/>
              <a:ext cx="6635563" cy="3552962"/>
              <a:chOff x="5350229" y="2578524"/>
              <a:chExt cx="6635563" cy="3552962"/>
            </a:xfrm>
          </p:grpSpPr>
          <p:pic>
            <p:nvPicPr>
              <p:cNvPr id="36" name="Grafik 35" descr="Ein Bild, das Text, Vektorgrafiken enthält.&#10;&#10;Automatisch generierte Beschreibung">
                <a:extLst>
                  <a:ext uri="{FF2B5EF4-FFF2-40B4-BE49-F238E27FC236}">
                    <a16:creationId xmlns:a16="http://schemas.microsoft.com/office/drawing/2014/main" id="{3904F514-49E7-49EF-9504-8688608F7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0229" y="2578524"/>
                <a:ext cx="6434190" cy="3462147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94B520-A1F2-439E-9F27-1400C8748019}"/>
                  </a:ext>
                </a:extLst>
              </p:cNvPr>
              <p:cNvSpPr txBox="1"/>
              <p:nvPr/>
            </p:nvSpPr>
            <p:spPr>
              <a:xfrm>
                <a:off x="6400800" y="2596198"/>
                <a:ext cx="1207675" cy="4601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err="1">
                    <a:solidFill>
                      <a:schemeClr val="tx1">
                        <a:lumMod val="75000"/>
                      </a:schemeClr>
                    </a:solidFill>
                  </a:rPr>
                  <a:t>Dendrite</a:t>
                </a:r>
                <a:endParaRPr lang="de-DE" sz="1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41668FD-0566-45F4-8BD4-DE76ACB9B39B}"/>
                  </a:ext>
                </a:extLst>
              </p:cNvPr>
              <p:cNvSpPr txBox="1"/>
              <p:nvPr/>
            </p:nvSpPr>
            <p:spPr>
              <a:xfrm>
                <a:off x="7573207" y="3507694"/>
                <a:ext cx="1096297" cy="4601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 err="1">
                    <a:solidFill>
                      <a:schemeClr val="tx1">
                        <a:lumMod val="75000"/>
                      </a:schemeClr>
                    </a:solidFill>
                  </a:rPr>
                  <a:t>Cell</a:t>
                </a:r>
                <a:r>
                  <a:rPr lang="de-DE" sz="1000" dirty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  <a:r>
                  <a:rPr lang="de-DE" sz="1000" dirty="0" err="1">
                    <a:solidFill>
                      <a:schemeClr val="tx1">
                        <a:lumMod val="75000"/>
                      </a:schemeClr>
                    </a:solidFill>
                  </a:rPr>
                  <a:t>body</a:t>
                </a:r>
                <a:endParaRPr lang="de-DE" sz="1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B651BCFE-BB5C-42B8-BB4C-18032CF65DEA}"/>
                  </a:ext>
                </a:extLst>
              </p:cNvPr>
              <p:cNvSpPr txBox="1"/>
              <p:nvPr/>
            </p:nvSpPr>
            <p:spPr>
              <a:xfrm>
                <a:off x="5724572" y="5671339"/>
                <a:ext cx="1207675" cy="4601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solidFill>
                      <a:schemeClr val="tx1">
                        <a:lumMod val="75000"/>
                      </a:schemeClr>
                    </a:solidFill>
                  </a:rPr>
                  <a:t>Nucleus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6E2E73DE-CDF6-4A38-88F4-DFD9E169C74F}"/>
                  </a:ext>
                </a:extLst>
              </p:cNvPr>
              <p:cNvSpPr txBox="1"/>
              <p:nvPr/>
            </p:nvSpPr>
            <p:spPr>
              <a:xfrm>
                <a:off x="8360921" y="4422186"/>
                <a:ext cx="772503" cy="488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chemeClr val="tx1">
                        <a:lumMod val="75000"/>
                      </a:schemeClr>
                    </a:solidFill>
                  </a:rPr>
                  <a:t>Axon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2357E8A-21EE-4B1D-AA3F-FE3A7EE33CFA}"/>
                  </a:ext>
                </a:extLst>
              </p:cNvPr>
              <p:cNvSpPr txBox="1"/>
              <p:nvPr/>
            </p:nvSpPr>
            <p:spPr>
              <a:xfrm>
                <a:off x="10341375" y="2750857"/>
                <a:ext cx="1644417" cy="488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050" dirty="0">
                    <a:solidFill>
                      <a:schemeClr val="tx1">
                        <a:lumMod val="75000"/>
                      </a:schemeClr>
                    </a:solidFill>
                  </a:rPr>
                  <a:t>Axon terminal</a:t>
                </a: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8A031F5-01F2-45DA-966F-5F70A68DE2D9}"/>
                </a:ext>
              </a:extLst>
            </p:cNvPr>
            <p:cNvSpPr/>
            <p:nvPr/>
          </p:nvSpPr>
          <p:spPr>
            <a:xfrm>
              <a:off x="8945269" y="5090037"/>
              <a:ext cx="307428" cy="460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2F12A6D8-43E1-4282-8690-D1C31FB36004}"/>
                </a:ext>
              </a:extLst>
            </p:cNvPr>
            <p:cNvSpPr/>
            <p:nvPr/>
          </p:nvSpPr>
          <p:spPr>
            <a:xfrm>
              <a:off x="9649399" y="4825277"/>
              <a:ext cx="691973" cy="460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E371031-B8FD-4842-9E73-0AEAD4B57F75}"/>
                </a:ext>
              </a:extLst>
            </p:cNvPr>
            <p:cNvSpPr/>
            <p:nvPr/>
          </p:nvSpPr>
          <p:spPr>
            <a:xfrm>
              <a:off x="9337815" y="3434608"/>
              <a:ext cx="381185" cy="1082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Foliennummernplatzhalter 41">
            <a:extLst>
              <a:ext uri="{FF2B5EF4-FFF2-40B4-BE49-F238E27FC236}">
                <a16:creationId xmlns:a16="http://schemas.microsoft.com/office/drawing/2014/main" id="{2D5A703E-2F96-4F9D-9085-3DB0EE1C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779C3-E8D7-4065-8D1E-BDBA567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el-GR" dirty="0"/>
              <a:t>ϴ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08690C-9F39-45DD-B021-5CEA6128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957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Subsequent </a:t>
            </a:r>
            <a:r>
              <a:rPr lang="en-US" sz="2400" b="1" dirty="0"/>
              <a:t>modification</a:t>
            </a:r>
            <a:r>
              <a:rPr lang="en-US" sz="2400" dirty="0"/>
              <a:t> of the neuron output</a:t>
            </a:r>
          </a:p>
          <a:p>
            <a:r>
              <a:rPr lang="en-US" sz="2400" b="1" dirty="0"/>
              <a:t>Layer</a:t>
            </a:r>
            <a:r>
              <a:rPr lang="en-US" sz="2400" dirty="0"/>
              <a:t>-specific (not neuron-specific)</a:t>
            </a:r>
          </a:p>
          <a:p>
            <a:r>
              <a:rPr lang="en-US" sz="2400" dirty="0"/>
              <a:t>Adds </a:t>
            </a:r>
            <a:r>
              <a:rPr lang="en-US" sz="2400" b="1" dirty="0"/>
              <a:t>non-linear</a:t>
            </a:r>
            <a:r>
              <a:rPr lang="en-US" sz="2400" dirty="0"/>
              <a:t> properties to the network</a:t>
            </a:r>
          </a:p>
          <a:p>
            <a:r>
              <a:rPr lang="en-US" sz="2400" dirty="0"/>
              <a:t>Recognition of </a:t>
            </a:r>
            <a:r>
              <a:rPr lang="en-US" sz="2400" b="1" dirty="0"/>
              <a:t>complex</a:t>
            </a:r>
            <a:r>
              <a:rPr lang="en-US" sz="2400" dirty="0"/>
              <a:t> patterns</a:t>
            </a:r>
            <a:endParaRPr lang="de-DE" sz="24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DB1BCD-046F-4F75-8146-DDE6DCC2C9C8}"/>
              </a:ext>
            </a:extLst>
          </p:cNvPr>
          <p:cNvSpPr/>
          <p:nvPr/>
        </p:nvSpPr>
        <p:spPr>
          <a:xfrm>
            <a:off x="4733925" y="2570015"/>
            <a:ext cx="914400" cy="887819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693CEB-6488-419B-8C66-29BB8DDDE6CE}"/>
              </a:ext>
            </a:extLst>
          </p:cNvPr>
          <p:cNvSpPr/>
          <p:nvPr/>
        </p:nvSpPr>
        <p:spPr>
          <a:xfrm>
            <a:off x="4733925" y="3901744"/>
            <a:ext cx="914400" cy="887819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0.1</a:t>
            </a: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F6650BC-A881-4C4F-98FA-340E0ACFD0DB}"/>
              </a:ext>
            </a:extLst>
          </p:cNvPr>
          <p:cNvSpPr/>
          <p:nvPr/>
        </p:nvSpPr>
        <p:spPr>
          <a:xfrm>
            <a:off x="6893220" y="1934165"/>
            <a:ext cx="2892056" cy="8878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DFB5E49-5D7B-4778-A732-88392299F8F8}"/>
              </a:ext>
            </a:extLst>
          </p:cNvPr>
          <p:cNvSpPr/>
          <p:nvPr/>
        </p:nvSpPr>
        <p:spPr>
          <a:xfrm>
            <a:off x="6893220" y="3265894"/>
            <a:ext cx="2892055" cy="8878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476A5DE-6F64-42F7-BFF7-CB297A3EF8BB}"/>
              </a:ext>
            </a:extLst>
          </p:cNvPr>
          <p:cNvSpPr/>
          <p:nvPr/>
        </p:nvSpPr>
        <p:spPr>
          <a:xfrm>
            <a:off x="6893220" y="4597623"/>
            <a:ext cx="2892056" cy="8878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EED705A-0BCD-4F51-BF1B-67B8706F32C8}"/>
              </a:ext>
            </a:extLst>
          </p:cNvPr>
          <p:cNvSpPr/>
          <p:nvPr/>
        </p:nvSpPr>
        <p:spPr>
          <a:xfrm>
            <a:off x="11047427" y="2639535"/>
            <a:ext cx="914400" cy="88781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0.1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4849173-13D2-4543-B67C-59738A924761}"/>
              </a:ext>
            </a:extLst>
          </p:cNvPr>
          <p:cNvSpPr/>
          <p:nvPr/>
        </p:nvSpPr>
        <p:spPr>
          <a:xfrm>
            <a:off x="11047427" y="3971264"/>
            <a:ext cx="914400" cy="88781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0.9</a:t>
            </a:r>
            <a:endParaRPr lang="de-DE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B29E46F-50A9-4EAD-89CF-0A8ED68742D3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5648325" y="3013925"/>
            <a:ext cx="1244895" cy="202760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E49D174-0EDF-4949-AA59-AF6E509F1912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5648325" y="3013925"/>
            <a:ext cx="1244895" cy="69587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BECCCAA-8882-4CBB-9F14-67F34FCC99A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648325" y="2378075"/>
            <a:ext cx="1244895" cy="6358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6E9A20E-2179-41AE-8CD4-BC93C2A294F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648325" y="2378075"/>
            <a:ext cx="1244895" cy="196757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06F5F13-56B3-4B53-AE76-656E6F1C347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5648325" y="3709804"/>
            <a:ext cx="1244895" cy="6358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A999340-06E9-42A6-9204-0BCEACD8305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5648325" y="4345654"/>
            <a:ext cx="1244895" cy="69587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7F5DC59-FEDD-4692-A8DD-0039B0F62626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9785276" y="2378075"/>
            <a:ext cx="1262151" cy="70537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662A6F2-388A-45B7-BDDF-0308E12A7EF4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9785276" y="2378075"/>
            <a:ext cx="1262151" cy="203709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6241EE5-22C0-4410-A092-24CCA37B63E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785275" y="3709804"/>
            <a:ext cx="1262152" cy="70537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C63F807-1DA7-4A7E-874A-90C8D0CF74C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9785275" y="3083445"/>
            <a:ext cx="1262152" cy="62635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437F30-E772-4B9A-BBCD-3ACB06E1B8A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9785276" y="3083445"/>
            <a:ext cx="1262151" cy="195808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3155F58-D401-42EE-B2BB-ACA0EF13F16E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9785276" y="4415174"/>
            <a:ext cx="1262151" cy="62635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09C6118-724F-4246-8FF7-E04ACAE10B70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485062" y="2366038"/>
            <a:ext cx="1808216" cy="201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2F387B62-310F-4927-AAB1-EDEBF7E47056}"/>
              </a:ext>
            </a:extLst>
          </p:cNvPr>
          <p:cNvSpPr/>
          <p:nvPr/>
        </p:nvSpPr>
        <p:spPr>
          <a:xfrm>
            <a:off x="7921356" y="1938632"/>
            <a:ext cx="915043" cy="881949"/>
          </a:xfrm>
          <a:prstGeom prst="roundRect">
            <a:avLst/>
          </a:prstGeom>
          <a:solidFill>
            <a:srgbClr val="7030A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/>
              <a:t>ϴ</a:t>
            </a:r>
            <a:r>
              <a:rPr lang="de-DE" sz="1600" dirty="0"/>
              <a:t>(40)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53161D9-25CE-4E6C-B820-1FF2AA420AC5}"/>
              </a:ext>
            </a:extLst>
          </p:cNvPr>
          <p:cNvSpPr txBox="1"/>
          <p:nvPr/>
        </p:nvSpPr>
        <p:spPr>
          <a:xfrm>
            <a:off x="7066358" y="220149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9B1DDA6-678C-4C98-BABA-BE48860B5015}"/>
              </a:ext>
            </a:extLst>
          </p:cNvPr>
          <p:cNvSpPr txBox="1"/>
          <p:nvPr/>
        </p:nvSpPr>
        <p:spPr>
          <a:xfrm>
            <a:off x="9293278" y="2181372"/>
            <a:ext cx="571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C25BE5D-0B89-4CA7-A25D-7A34C075F3FD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7368044" y="3712020"/>
            <a:ext cx="1925234" cy="201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AF81E0DC-4C08-4FAC-AD21-4DDB87916C42}"/>
              </a:ext>
            </a:extLst>
          </p:cNvPr>
          <p:cNvSpPr/>
          <p:nvPr/>
        </p:nvSpPr>
        <p:spPr>
          <a:xfrm>
            <a:off x="7921356" y="3273981"/>
            <a:ext cx="915043" cy="881949"/>
          </a:xfrm>
          <a:prstGeom prst="roundRect">
            <a:avLst/>
          </a:prstGeom>
          <a:solidFill>
            <a:srgbClr val="7030A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r>
              <a:rPr lang="de-DE" dirty="0"/>
              <a:t>(3)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E480F88-3166-4721-AA6E-772D6A8E6155}"/>
              </a:ext>
            </a:extLst>
          </p:cNvPr>
          <p:cNvSpPr txBox="1"/>
          <p:nvPr/>
        </p:nvSpPr>
        <p:spPr>
          <a:xfrm>
            <a:off x="7066358" y="35474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37C0AC8-C168-4006-AB9B-36A14BAD6FEF}"/>
              </a:ext>
            </a:extLst>
          </p:cNvPr>
          <p:cNvSpPr txBox="1"/>
          <p:nvPr/>
        </p:nvSpPr>
        <p:spPr>
          <a:xfrm>
            <a:off x="9293278" y="3527354"/>
            <a:ext cx="2899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3BC0BED-9653-48F2-9544-4F64B079BECE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7506788" y="5042015"/>
            <a:ext cx="1787376" cy="2012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FC7A954-7B3D-4228-B70C-CBF4996958AA}"/>
              </a:ext>
            </a:extLst>
          </p:cNvPr>
          <p:cNvSpPr/>
          <p:nvPr/>
        </p:nvSpPr>
        <p:spPr>
          <a:xfrm>
            <a:off x="7922242" y="4603976"/>
            <a:ext cx="915043" cy="881949"/>
          </a:xfrm>
          <a:prstGeom prst="roundRect">
            <a:avLst/>
          </a:prstGeom>
          <a:solidFill>
            <a:srgbClr val="7030A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r>
              <a:rPr lang="de-DE" dirty="0"/>
              <a:t>(11)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445B67-87CF-46BC-BC48-AB99DD3E6DEA}"/>
              </a:ext>
            </a:extLst>
          </p:cNvPr>
          <p:cNvSpPr txBox="1"/>
          <p:nvPr/>
        </p:nvSpPr>
        <p:spPr>
          <a:xfrm>
            <a:off x="7067244" y="487747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-11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84D160C-1C36-4092-922B-AECB82CD5A52}"/>
              </a:ext>
            </a:extLst>
          </p:cNvPr>
          <p:cNvSpPr txBox="1"/>
          <p:nvPr/>
        </p:nvSpPr>
        <p:spPr>
          <a:xfrm>
            <a:off x="9294164" y="4857349"/>
            <a:ext cx="4911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8" name="Foliennummernplatzhalter 57">
            <a:extLst>
              <a:ext uri="{FF2B5EF4-FFF2-40B4-BE49-F238E27FC236}">
                <a16:creationId xmlns:a16="http://schemas.microsoft.com/office/drawing/2014/main" id="{7D634B60-3335-4779-B838-F305AB1A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8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96FD1-3A64-49F6-AA22-3173DD7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el-GR" dirty="0"/>
              <a:t>ϴ</a:t>
            </a:r>
            <a:r>
              <a:rPr lang="de-DE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80835-E652-41D8-AF58-62339282E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t="1112" r="2409" b="45971"/>
          <a:stretch/>
        </p:blipFill>
        <p:spPr bwMode="auto">
          <a:xfrm>
            <a:off x="643035" y="1395175"/>
            <a:ext cx="7091362" cy="4254818"/>
          </a:xfrm>
          <a:prstGeom prst="rect">
            <a:avLst/>
          </a:prstGeom>
          <a:noFill/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0575A9-1794-41B1-BDBE-AB610CB6858A}"/>
              </a:ext>
            </a:extLst>
          </p:cNvPr>
          <p:cNvSpPr/>
          <p:nvPr/>
        </p:nvSpPr>
        <p:spPr>
          <a:xfrm>
            <a:off x="3731516" y="5649993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[…]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3873EC-4A36-47D0-B33C-C0E6C3032F78}"/>
              </a:ext>
            </a:extLst>
          </p:cNvPr>
          <p:cNvSpPr/>
          <p:nvPr/>
        </p:nvSpPr>
        <p:spPr>
          <a:xfrm>
            <a:off x="866873" y="4783218"/>
            <a:ext cx="6648450" cy="95916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E59C0C9-681E-4EFB-BF36-132D45CF2F93}"/>
              </a:ext>
            </a:extLst>
          </p:cNvPr>
          <p:cNvCxnSpPr/>
          <p:nvPr/>
        </p:nvCxnSpPr>
        <p:spPr>
          <a:xfrm>
            <a:off x="181072" y="4364118"/>
            <a:ext cx="4619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Ein Bild, das Text, Person, drinnen enthält.&#10;&#10;Automatisch generierte Beschreibung">
            <a:extLst>
              <a:ext uri="{FF2B5EF4-FFF2-40B4-BE49-F238E27FC236}">
                <a16:creationId xmlns:a16="http://schemas.microsoft.com/office/drawing/2014/main" id="{663AF667-03D1-4D88-9085-3B309CB5D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85" y="1547337"/>
            <a:ext cx="3350514" cy="4188143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3D3B83-A132-4332-BF06-6B68DC7B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4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5D4EC-0593-4201-B1A6-238614B7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430E77-CD9E-4F6F-B2DC-149510B2ECF5}"/>
              </a:ext>
            </a:extLst>
          </p:cNvPr>
          <p:cNvSpPr/>
          <p:nvPr/>
        </p:nvSpPr>
        <p:spPr>
          <a:xfrm>
            <a:off x="838200" y="3223963"/>
            <a:ext cx="914400" cy="8878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40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B5364F1-DBE4-4D84-B4EB-DC703D808184}"/>
              </a:ext>
            </a:extLst>
          </p:cNvPr>
          <p:cNvSpPr/>
          <p:nvPr/>
        </p:nvSpPr>
        <p:spPr>
          <a:xfrm>
            <a:off x="838200" y="4555692"/>
            <a:ext cx="914400" cy="8878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331075-E4DE-4E71-A7B1-59B836587AB3}"/>
              </a:ext>
            </a:extLst>
          </p:cNvPr>
          <p:cNvSpPr/>
          <p:nvPr/>
        </p:nvSpPr>
        <p:spPr>
          <a:xfrm>
            <a:off x="3619759" y="2649085"/>
            <a:ext cx="914400" cy="88781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FA62305-46E2-4BF7-B81C-BDD7BF91053D}"/>
              </a:ext>
            </a:extLst>
          </p:cNvPr>
          <p:cNvSpPr/>
          <p:nvPr/>
        </p:nvSpPr>
        <p:spPr>
          <a:xfrm>
            <a:off x="3619759" y="3980814"/>
            <a:ext cx="914400" cy="88781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200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AA5B207-8F08-49BA-96B6-F9797C6EC550}"/>
              </a:ext>
            </a:extLst>
          </p:cNvPr>
          <p:cNvCxnSpPr>
            <a:cxnSpLocks/>
            <a:stCxn id="20" idx="6"/>
            <a:endCxn id="8" idx="2"/>
          </p:cNvCxnSpPr>
          <p:nvPr/>
        </p:nvCxnSpPr>
        <p:spPr>
          <a:xfrm>
            <a:off x="1752600" y="2342587"/>
            <a:ext cx="1867159" cy="75040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29653EE-E826-47AB-BA0D-9E64FD97BEDD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1752600" y="2342587"/>
            <a:ext cx="1867159" cy="20821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91A4672-EC7D-41BF-A7D4-702BD2CCD0C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52600" y="3092995"/>
            <a:ext cx="1867159" cy="57487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0F1A71E-974E-4CE3-826C-B91394A7C3F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3667873"/>
            <a:ext cx="1867159" cy="75685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F0DA0E7-8B86-406D-AC7F-9F516B84A10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752600" y="4424724"/>
            <a:ext cx="1867159" cy="57487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6ABC103-EC09-4640-B519-EBB2D565D09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752600" y="3092995"/>
            <a:ext cx="1867159" cy="190660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 Bild, das Hund, braun, drinnen enthält.&#10;&#10;Automatisch generierte Beschreibung">
            <a:extLst>
              <a:ext uri="{FF2B5EF4-FFF2-40B4-BE49-F238E27FC236}">
                <a16:creationId xmlns:a16="http://schemas.microsoft.com/office/drawing/2014/main" id="{90010123-FB19-4A7D-BA83-62780018B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t="28510" r="63174" b="46151"/>
          <a:stretch/>
        </p:blipFill>
        <p:spPr>
          <a:xfrm>
            <a:off x="9379945" y="2546689"/>
            <a:ext cx="1169076" cy="109260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9" name="Grafik 18" descr="Ein Bild, das Hund, braun, drinnen enthält.&#10;&#10;Automatisch generierte Beschreibung">
            <a:extLst>
              <a:ext uri="{FF2B5EF4-FFF2-40B4-BE49-F238E27FC236}">
                <a16:creationId xmlns:a16="http://schemas.microsoft.com/office/drawing/2014/main" id="{79F7BEBD-7310-44EB-9A45-1329541C9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7" t="572" b="74089"/>
          <a:stretch/>
        </p:blipFill>
        <p:spPr>
          <a:xfrm>
            <a:off x="9355388" y="4148976"/>
            <a:ext cx="1169076" cy="109260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7EF4E42-127E-4363-AA76-8056CC9DC9A9}"/>
              </a:ext>
            </a:extLst>
          </p:cNvPr>
          <p:cNvSpPr/>
          <p:nvPr/>
        </p:nvSpPr>
        <p:spPr>
          <a:xfrm>
            <a:off x="838200" y="1898677"/>
            <a:ext cx="914400" cy="8878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828AFF-CBD4-4E1C-8198-A625C8A3EA3B}"/>
              </a:ext>
            </a:extLst>
          </p:cNvPr>
          <p:cNvSpPr/>
          <p:nvPr/>
        </p:nvSpPr>
        <p:spPr>
          <a:xfrm>
            <a:off x="7912020" y="2649086"/>
            <a:ext cx="914400" cy="88781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0.1</a:t>
            </a:r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4F0B781-7203-42F2-B8BF-45A4409DF600}"/>
              </a:ext>
            </a:extLst>
          </p:cNvPr>
          <p:cNvCxnSpPr>
            <a:cxnSpLocks/>
            <a:stCxn id="8" idx="6"/>
            <a:endCxn id="25" idx="1"/>
          </p:cNvCxnSpPr>
          <p:nvPr/>
        </p:nvCxnSpPr>
        <p:spPr>
          <a:xfrm>
            <a:off x="4534159" y="3092995"/>
            <a:ext cx="225697" cy="66586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7216FBB5-D156-404C-8E70-3CE24CCFA621}"/>
              </a:ext>
            </a:extLst>
          </p:cNvPr>
          <p:cNvSpPr/>
          <p:nvPr/>
        </p:nvSpPr>
        <p:spPr>
          <a:xfrm>
            <a:off x="7912020" y="3980815"/>
            <a:ext cx="914400" cy="88781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0.9</a:t>
            </a:r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54220A2-6D12-4ADF-8F47-8F351467D116}"/>
              </a:ext>
            </a:extLst>
          </p:cNvPr>
          <p:cNvCxnSpPr>
            <a:cxnSpLocks/>
            <a:stCxn id="9" idx="6"/>
            <a:endCxn id="25" idx="1"/>
          </p:cNvCxnSpPr>
          <p:nvPr/>
        </p:nvCxnSpPr>
        <p:spPr>
          <a:xfrm flipV="1">
            <a:off x="4534159" y="3758859"/>
            <a:ext cx="225697" cy="66586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37DAC68-8620-4BEE-8FE2-7C5F1BBC4BA4}"/>
                  </a:ext>
                </a:extLst>
              </p:cNvPr>
              <p:cNvSpPr/>
              <p:nvPr/>
            </p:nvSpPr>
            <p:spPr>
              <a:xfrm>
                <a:off x="4759856" y="3314951"/>
                <a:ext cx="1641462" cy="8878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37DAC68-8620-4BEE-8FE2-7C5F1BBC4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56" y="3314951"/>
                <a:ext cx="1641462" cy="887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D319C2-35C9-42DF-A250-A5ADB565E1B8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6401318" y="3092996"/>
            <a:ext cx="1510702" cy="66586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E8DD954-C34B-477C-AB1E-59AC801D554C}"/>
              </a:ext>
            </a:extLst>
          </p:cNvPr>
          <p:cNvCxnSpPr>
            <a:cxnSpLocks/>
            <a:stCxn id="25" idx="3"/>
            <a:endCxn id="23" idx="2"/>
          </p:cNvCxnSpPr>
          <p:nvPr/>
        </p:nvCxnSpPr>
        <p:spPr>
          <a:xfrm>
            <a:off x="6401318" y="3758859"/>
            <a:ext cx="1510702" cy="66586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F88F398B-0D70-435E-B252-71B69C9D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8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B1ABD-1FB6-4B01-BA4A-8B04719D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neural network learn?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92DBA1E-8D36-45D8-B0DA-1A35DD6CDB77}"/>
              </a:ext>
            </a:extLst>
          </p:cNvPr>
          <p:cNvSpPr/>
          <p:nvPr/>
        </p:nvSpPr>
        <p:spPr>
          <a:xfrm>
            <a:off x="1650121" y="2908331"/>
            <a:ext cx="514832" cy="502486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CF0904-E9D5-4ECB-BF84-F2B751B8991F}"/>
              </a:ext>
            </a:extLst>
          </p:cNvPr>
          <p:cNvSpPr/>
          <p:nvPr/>
        </p:nvSpPr>
        <p:spPr>
          <a:xfrm>
            <a:off x="1650121" y="3662061"/>
            <a:ext cx="514832" cy="502486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635EA82-62BF-4AE7-BA77-2702BCD3F0A8}"/>
              </a:ext>
            </a:extLst>
          </p:cNvPr>
          <p:cNvSpPr/>
          <p:nvPr/>
        </p:nvSpPr>
        <p:spPr>
          <a:xfrm>
            <a:off x="1650121" y="4415790"/>
            <a:ext cx="514832" cy="502486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E32549C-E1B3-4839-9FDE-1547AB7347A1}"/>
              </a:ext>
            </a:extLst>
          </p:cNvPr>
          <p:cNvSpPr/>
          <p:nvPr/>
        </p:nvSpPr>
        <p:spPr>
          <a:xfrm>
            <a:off x="3232533" y="2541181"/>
            <a:ext cx="514832" cy="50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1BC0115-EE95-4DF9-80B9-3A210A4BD8C2}"/>
              </a:ext>
            </a:extLst>
          </p:cNvPr>
          <p:cNvSpPr/>
          <p:nvPr/>
        </p:nvSpPr>
        <p:spPr>
          <a:xfrm>
            <a:off x="3232533" y="3294911"/>
            <a:ext cx="514832" cy="50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313775-41DE-481E-B83C-4C625A701C2E}"/>
              </a:ext>
            </a:extLst>
          </p:cNvPr>
          <p:cNvSpPr/>
          <p:nvPr/>
        </p:nvSpPr>
        <p:spPr>
          <a:xfrm>
            <a:off x="3232533" y="4048640"/>
            <a:ext cx="514832" cy="50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ECD652B-732D-4CD5-B3D2-74C100252B8A}"/>
              </a:ext>
            </a:extLst>
          </p:cNvPr>
          <p:cNvSpPr/>
          <p:nvPr/>
        </p:nvSpPr>
        <p:spPr>
          <a:xfrm>
            <a:off x="3232533" y="4802370"/>
            <a:ext cx="514832" cy="50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9C1F468-246F-4ED1-B771-FDEE3A0C14AC}"/>
              </a:ext>
            </a:extLst>
          </p:cNvPr>
          <p:cNvSpPr/>
          <p:nvPr/>
        </p:nvSpPr>
        <p:spPr>
          <a:xfrm>
            <a:off x="4814943" y="2946904"/>
            <a:ext cx="841577" cy="850493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0.1</a:t>
            </a:r>
            <a:endParaRPr lang="de-DE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8985AF2-E816-4482-9733-B7F2937D13BB}"/>
              </a:ext>
            </a:extLst>
          </p:cNvPr>
          <p:cNvSpPr/>
          <p:nvPr/>
        </p:nvSpPr>
        <p:spPr>
          <a:xfrm>
            <a:off x="4814944" y="4048640"/>
            <a:ext cx="841576" cy="86963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</a:schemeClr>
                </a:solidFill>
              </a:rPr>
              <a:t>0.9</a:t>
            </a:r>
            <a:endParaRPr lang="de-DE" sz="11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FCB15E-643F-4968-99AA-1E1086932CD2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164953" y="2792424"/>
            <a:ext cx="1067579" cy="3671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8948A97-689E-4184-959C-287F506DB4F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164953" y="3159574"/>
            <a:ext cx="1067579" cy="38658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5D4FD2-2341-4DB6-BA73-7EA314347E8F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164953" y="3159574"/>
            <a:ext cx="1067579" cy="114030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E06ED6F-E1D8-45AF-9479-7DB9C624D10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164953" y="3159574"/>
            <a:ext cx="1067579" cy="18940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EF152AA-37ED-4682-BFFD-865E110A2C8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164953" y="3913304"/>
            <a:ext cx="1067579" cy="114030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368ADBA-AB9D-4AA6-9DCC-3F66FA35C2B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64953" y="3913304"/>
            <a:ext cx="1067579" cy="38658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BCE6F19-9371-4C16-9F3F-63D3B2D8335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164953" y="3546154"/>
            <a:ext cx="1067579" cy="3671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47B672C-9DFF-4120-A026-ACBEEB74D27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164953" y="2792424"/>
            <a:ext cx="1067579" cy="112088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CA947EC-8FF0-438D-9AD4-C492308203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164953" y="2792424"/>
            <a:ext cx="1067579" cy="187460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952E414-DA33-45F8-926F-9BC16095B2C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164953" y="3546154"/>
            <a:ext cx="1067579" cy="112088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4D106CE-DC1B-4F72-81B5-62AA316B16C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164953" y="4299884"/>
            <a:ext cx="1067579" cy="3671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A30F241-FA4B-481D-800F-99089A4D0B2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164953" y="4667034"/>
            <a:ext cx="1067579" cy="38658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DBA7B72-FB9B-4598-8C0B-325FE89164F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747365" y="2792424"/>
            <a:ext cx="1067578" cy="5797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7579681-C38B-4141-8075-2C19E5EB9051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747365" y="2792424"/>
            <a:ext cx="1067579" cy="169103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82A0369-CB15-4A2E-8461-E056D8E60F16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747365" y="3372151"/>
            <a:ext cx="1067578" cy="17400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EF46E38-5312-4C07-8D6D-24336DA2638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3747365" y="3546154"/>
            <a:ext cx="1067579" cy="93730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E15D5D9-1DB5-4C06-90A9-2F561BFC8FF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747365" y="4299883"/>
            <a:ext cx="1067579" cy="18357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26DEE54-AEF2-4DFE-8287-4BF975B4C35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747365" y="3372151"/>
            <a:ext cx="1067578" cy="92773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F70E3D6-357C-43FF-8805-16CFB88C8E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747365" y="3372151"/>
            <a:ext cx="1067578" cy="168146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6690DCC-9734-4C13-908E-F63E39858B2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3747365" y="4483458"/>
            <a:ext cx="1067579" cy="57015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Ein Bild, das Hund, braun, drinnen enthält.&#10;&#10;Automatisch generierte Beschreibung">
            <a:extLst>
              <a:ext uri="{FF2B5EF4-FFF2-40B4-BE49-F238E27FC236}">
                <a16:creationId xmlns:a16="http://schemas.microsoft.com/office/drawing/2014/main" id="{5FC14F0E-AE78-494F-B1AE-3CE7475D7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28076" r="75854" b="46585"/>
          <a:stretch/>
        </p:blipFill>
        <p:spPr>
          <a:xfrm>
            <a:off x="499730" y="3546154"/>
            <a:ext cx="689436" cy="618393"/>
          </a:xfrm>
          <a:prstGeom prst="rect">
            <a:avLst/>
          </a:prstGeom>
          <a:ln>
            <a:noFill/>
          </a:ln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3F7ED6E-93C8-4479-A693-BC00A9F4B558}"/>
              </a:ext>
            </a:extLst>
          </p:cNvPr>
          <p:cNvCxnSpPr>
            <a:cxnSpLocks/>
            <a:stCxn id="34" idx="3"/>
            <a:endCxn id="5" idx="2"/>
          </p:cNvCxnSpPr>
          <p:nvPr/>
        </p:nvCxnSpPr>
        <p:spPr>
          <a:xfrm flipV="1">
            <a:off x="1189166" y="3159574"/>
            <a:ext cx="460955" cy="69577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8F4669A-E5E6-473B-9532-5384A4A27589}"/>
              </a:ext>
            </a:extLst>
          </p:cNvPr>
          <p:cNvCxnSpPr>
            <a:cxnSpLocks/>
            <a:stCxn id="34" idx="3"/>
            <a:endCxn id="6" idx="2"/>
          </p:cNvCxnSpPr>
          <p:nvPr/>
        </p:nvCxnSpPr>
        <p:spPr>
          <a:xfrm>
            <a:off x="1189166" y="3855351"/>
            <a:ext cx="460955" cy="5795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EB06A83-0A1D-4F62-A14A-1CD0279F1533}"/>
              </a:ext>
            </a:extLst>
          </p:cNvPr>
          <p:cNvCxnSpPr>
            <a:cxnSpLocks/>
            <a:stCxn id="34" idx="3"/>
            <a:endCxn id="7" idx="2"/>
          </p:cNvCxnSpPr>
          <p:nvPr/>
        </p:nvCxnSpPr>
        <p:spPr>
          <a:xfrm>
            <a:off x="1189166" y="3855351"/>
            <a:ext cx="460955" cy="8116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56926A4-862C-472E-8626-E045800327AC}"/>
              </a:ext>
            </a:extLst>
          </p:cNvPr>
          <p:cNvSpPr txBox="1"/>
          <p:nvPr/>
        </p:nvSpPr>
        <p:spPr>
          <a:xfrm>
            <a:off x="4123087" y="1762936"/>
            <a:ext cx="22252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prediction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(ŷ)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65B6AE0-F4D6-4FBC-9277-06BB74AE0A11}"/>
              </a:ext>
            </a:extLst>
          </p:cNvPr>
          <p:cNvSpPr txBox="1"/>
          <p:nvPr/>
        </p:nvSpPr>
        <p:spPr>
          <a:xfrm>
            <a:off x="5948028" y="5522432"/>
            <a:ext cx="14221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truth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(y)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7E3C7FC-B083-4436-AC62-E6E99278806B}"/>
              </a:ext>
            </a:extLst>
          </p:cNvPr>
          <p:cNvSpPr txBox="1"/>
          <p:nvPr/>
        </p:nvSpPr>
        <p:spPr>
          <a:xfrm>
            <a:off x="6299255" y="3179984"/>
            <a:ext cx="65755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0.0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8DE258-B934-4E5D-9F52-519EA7D52A0C}"/>
              </a:ext>
            </a:extLst>
          </p:cNvPr>
          <p:cNvSpPr txBox="1"/>
          <p:nvPr/>
        </p:nvSpPr>
        <p:spPr>
          <a:xfrm>
            <a:off x="6292406" y="4273035"/>
            <a:ext cx="5725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1.0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509B01F-397E-49A7-987D-BB74C032687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571060" y="4734700"/>
            <a:ext cx="7643" cy="7646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E94236-2C58-4D21-8F4A-8B49F5272F61}"/>
              </a:ext>
            </a:extLst>
          </p:cNvPr>
          <p:cNvCxnSpPr>
            <a:cxnSpLocks/>
          </p:cNvCxnSpPr>
          <p:nvPr/>
        </p:nvCxnSpPr>
        <p:spPr>
          <a:xfrm flipV="1">
            <a:off x="5238915" y="2193174"/>
            <a:ext cx="0" cy="5992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BDDCA91A-2362-47FF-ACF3-6D6028E0325E}"/>
                  </a:ext>
                </a:extLst>
              </p:cNvPr>
              <p:cNvSpPr txBox="1"/>
              <p:nvPr/>
            </p:nvSpPr>
            <p:spPr>
              <a:xfrm>
                <a:off x="8021310" y="1902659"/>
                <a:ext cx="3428999" cy="100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4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4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y-GB" sz="24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ŷ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BDDCA91A-2362-47FF-ACF3-6D6028E0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310" y="1902659"/>
                <a:ext cx="3428999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feld 44">
            <a:extLst>
              <a:ext uri="{FF2B5EF4-FFF2-40B4-BE49-F238E27FC236}">
                <a16:creationId xmlns:a16="http://schemas.microsoft.com/office/drawing/2014/main" id="{004CE7DA-BF76-452D-B22D-05714905798F}"/>
              </a:ext>
            </a:extLst>
          </p:cNvPr>
          <p:cNvSpPr txBox="1"/>
          <p:nvPr/>
        </p:nvSpPr>
        <p:spPr>
          <a:xfrm>
            <a:off x="8520695" y="1397491"/>
            <a:ext cx="22733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cost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</a:schemeClr>
                </a:solidFill>
              </a:rPr>
              <a:t>function</a:t>
            </a: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4AC48E87-38F9-474F-A3E2-B344C060D2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84" y="2959080"/>
            <a:ext cx="3910339" cy="3128271"/>
          </a:xfrm>
          <a:prstGeom prst="rect">
            <a:avLst/>
          </a:prstGeom>
          <a:ln>
            <a:noFill/>
          </a:ln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3B3F069-13FB-4156-A131-218F9E5CD4FE}"/>
              </a:ext>
            </a:extLst>
          </p:cNvPr>
          <p:cNvCxnSpPr>
            <a:cxnSpLocks/>
          </p:cNvCxnSpPr>
          <p:nvPr/>
        </p:nvCxnSpPr>
        <p:spPr>
          <a:xfrm flipH="1">
            <a:off x="5795628" y="3358293"/>
            <a:ext cx="400215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265BA41E-EE84-4FB8-9C7B-AEB763EBCDFD}"/>
              </a:ext>
            </a:extLst>
          </p:cNvPr>
          <p:cNvCxnSpPr>
            <a:cxnSpLocks/>
          </p:cNvCxnSpPr>
          <p:nvPr/>
        </p:nvCxnSpPr>
        <p:spPr>
          <a:xfrm flipH="1">
            <a:off x="5809581" y="4483458"/>
            <a:ext cx="400215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liennummernplatzhalter 53">
            <a:extLst>
              <a:ext uri="{FF2B5EF4-FFF2-40B4-BE49-F238E27FC236}">
                <a16:creationId xmlns:a16="http://schemas.microsoft.com/office/drawing/2014/main" id="{0998566D-DD3A-4E5E-BCB9-E25314F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7743F-95A1-4521-9311-8265E7CB4A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7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52525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Breitbild</PresentationFormat>
  <Paragraphs>316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Montserrat</vt:lpstr>
      <vt:lpstr>Office</vt:lpstr>
      <vt:lpstr>Image Recognition with OpenCV and TensorFlow Workshop</vt:lpstr>
      <vt:lpstr>Theoretical Background</vt:lpstr>
      <vt:lpstr>Neural Network</vt:lpstr>
      <vt:lpstr>What‘s a neuron?</vt:lpstr>
      <vt:lpstr>What‘s a neuron?</vt:lpstr>
      <vt:lpstr>Activation function (ϴ)</vt:lpstr>
      <vt:lpstr>Activation function (ϴ)</vt:lpstr>
      <vt:lpstr>Softmax activation function</vt:lpstr>
      <vt:lpstr>How does a neural network learn?</vt:lpstr>
      <vt:lpstr>Types of Layers</vt:lpstr>
      <vt:lpstr>Dense Layer</vt:lpstr>
      <vt:lpstr>Convolutional Layer</vt:lpstr>
      <vt:lpstr>Convolutional Layer</vt:lpstr>
      <vt:lpstr>Convolutional Layer</vt:lpstr>
      <vt:lpstr>Pooling Layer</vt:lpstr>
      <vt:lpstr>Let‘s make some mistakes!</vt:lpstr>
      <vt:lpstr>Histogram Equalization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OpenCV and TensorFlow Workshop</dc:title>
  <dc:creator>Tim Wüllner</dc:creator>
  <cp:lastModifiedBy>Tim Wüllner</cp:lastModifiedBy>
  <cp:revision>4</cp:revision>
  <dcterms:created xsi:type="dcterms:W3CDTF">2022-11-23T10:20:42Z</dcterms:created>
  <dcterms:modified xsi:type="dcterms:W3CDTF">2022-12-01T22:16:24Z</dcterms:modified>
</cp:coreProperties>
</file>