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4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2" r:id="rId3"/>
    <p:sldId id="261" r:id="rId4"/>
    <p:sldId id="260" r:id="rId5"/>
    <p:sldId id="257" r:id="rId6"/>
    <p:sldId id="258" r:id="rId7"/>
    <p:sldId id="266" r:id="rId8"/>
    <p:sldId id="293" r:id="rId9"/>
    <p:sldId id="267" r:id="rId10"/>
    <p:sldId id="269" r:id="rId11"/>
    <p:sldId id="294" r:id="rId12"/>
    <p:sldId id="270" r:id="rId13"/>
    <p:sldId id="268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8" r:id="rId22"/>
    <p:sldId id="295" r:id="rId23"/>
    <p:sldId id="297" r:id="rId24"/>
    <p:sldId id="291" r:id="rId25"/>
    <p:sldId id="298" r:id="rId26"/>
    <p:sldId id="296" r:id="rId27"/>
    <p:sldId id="284" r:id="rId28"/>
    <p:sldId id="288" r:id="rId29"/>
    <p:sldId id="289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57B"/>
    <a:srgbClr val="1A7FB2"/>
    <a:srgbClr val="DD7723"/>
    <a:srgbClr val="1E95D0"/>
    <a:srgbClr val="28B69B"/>
    <a:srgbClr val="C76B1F"/>
    <a:srgbClr val="29B99E"/>
    <a:srgbClr val="36A9E2"/>
    <a:srgbClr val="28A3E0"/>
    <a:srgbClr val="50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/>
    <p:restoredTop sz="75321" autoAdjust="0"/>
  </p:normalViewPr>
  <p:slideViewPr>
    <p:cSldViewPr>
      <p:cViewPr>
        <p:scale>
          <a:sx n="74" d="100"/>
          <a:sy n="74" d="100"/>
        </p:scale>
        <p:origin x="79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9DE3E-72B1-1B45-9D3E-F0EF7A5ECC73}" type="datetimeFigureOut">
              <a:rPr kumimoji="1" lang="zh-CN" altLang="en-US" smtClean="0"/>
              <a:t>16/9/11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C81CD-D6E4-B048-9C07-B6C5D92C8B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1CD-D6E4-B048-9C07-B6C5D92C8B4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1CD-D6E4-B048-9C07-B6C5D92C8B4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83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1CD-D6E4-B048-9C07-B6C5D92C8B4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结尾在想想怎么结尾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1CD-D6E4-B048-9C07-B6C5D92C8B4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1CD-D6E4-B048-9C07-B6C5D92C8B4B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748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1CD-D6E4-B048-9C07-B6C5D92C8B4B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1CD-D6E4-B048-9C07-B6C5D92C8B4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76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1CD-D6E4-B048-9C07-B6C5D92C8B4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1CD-D6E4-B048-9C07-B6C5D92C8B4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57FC1-C717-7E40-8306-F16CC379A08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57FC1-C717-7E40-8306-F16CC379A08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57FC1-C717-7E40-8306-F16CC379A08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01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1CD-D6E4-B048-9C07-B6C5D92C8B4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1CD-D6E4-B048-9C07-B6C5D92C8B4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98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56490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17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"/>
            <a:ext cx="6696744" cy="548680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548680"/>
            <a:ext cx="9144000" cy="60486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4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2852936"/>
            <a:ext cx="7772400" cy="960107"/>
          </a:xfrm>
          <a:noFill/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单击此处编辑结束语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6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AFBD-2316-4759-A29F-8A7BF673F45D}" type="datetimeFigureOut">
              <a:rPr lang="zh-CN" altLang="en-US" smtClean="0"/>
              <a:t>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D940-B942-4D61-8FC4-C116C8C6F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云信 </a:t>
            </a:r>
            <a:r>
              <a:rPr lang="en-US" altLang="zh-CN" dirty="0" smtClean="0"/>
              <a:t>IM</a:t>
            </a:r>
            <a:r>
              <a:rPr lang="zh-CN" altLang="en-US" dirty="0" smtClean="0"/>
              <a:t> 推送保障及网络优化实践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874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第二弹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2143472" y="1844824"/>
            <a:ext cx="4876800" cy="2316507"/>
            <a:chOff x="2143472" y="1844824"/>
            <a:chExt cx="4876800" cy="2316507"/>
          </a:xfrm>
        </p:grpSpPr>
        <p:sp>
          <p:nvSpPr>
            <p:cNvPr id="5" name="矩形 4"/>
            <p:cNvSpPr/>
            <p:nvPr/>
          </p:nvSpPr>
          <p:spPr>
            <a:xfrm>
              <a:off x="2143472" y="1844824"/>
              <a:ext cx="4876800" cy="2316507"/>
            </a:xfrm>
            <a:prstGeom prst="rect">
              <a:avLst/>
            </a:prstGeom>
            <a:solidFill>
              <a:srgbClr val="1A7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endParaRPr lang="zh-CN" altLang="en-US" sz="15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82272" y="2072379"/>
              <a:ext cx="1350000" cy="540000"/>
            </a:xfrm>
            <a:prstGeom prst="rect">
              <a:avLst/>
            </a:prstGeom>
            <a:solidFill>
              <a:srgbClr val="1E95D0"/>
            </a:solidFill>
            <a:ln>
              <a:noFill/>
            </a:ln>
            <a:effectLst>
              <a:outerShdw blurRad="101600" dist="50800" dir="5400000" sx="90000" sy="90000" rotWithShape="0">
                <a:schemeClr val="accent1">
                  <a:lumMod val="75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500" kern="100" dirty="0">
                  <a:latin typeface="Microsoft YaHei" charset="0"/>
                  <a:ea typeface="Microsoft YaHei" charset="0"/>
                  <a:cs typeface="Microsoft YaHei" charset="0"/>
                </a:rPr>
                <a:t>UI</a:t>
              </a:r>
              <a:endParaRPr lang="zh-CN" altLang="en-US" sz="1500" kern="1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28267" y="2072379"/>
              <a:ext cx="1350000" cy="540000"/>
            </a:xfrm>
            <a:prstGeom prst="rect">
              <a:avLst/>
            </a:prstGeom>
            <a:solidFill>
              <a:srgbClr val="1E95D0"/>
            </a:solidFill>
            <a:ln>
              <a:noFill/>
            </a:ln>
            <a:effectLst>
              <a:outerShdw blurRad="101600" dist="50800" dir="5400000" sx="90000" sy="90000" rotWithShape="0">
                <a:schemeClr val="accent1">
                  <a:lumMod val="75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500" kern="100">
                  <a:latin typeface="Microsoft YaHei" charset="0"/>
                  <a:ea typeface="Microsoft YaHei" charset="0"/>
                  <a:cs typeface="Microsoft YaHei" charset="0"/>
                </a:rPr>
                <a:t>WebView</a:t>
              </a:r>
              <a:endParaRPr lang="zh-CN" altLang="en-US" sz="1500" kern="1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97512" y="2754234"/>
              <a:ext cx="1350000" cy="540000"/>
            </a:xfrm>
            <a:prstGeom prst="rect">
              <a:avLst/>
            </a:prstGeom>
            <a:solidFill>
              <a:srgbClr val="7CC8EC"/>
            </a:solidFill>
            <a:ln>
              <a:noFill/>
            </a:ln>
            <a:effectLst>
              <a:outerShdw blurRad="101600" dist="50800" dir="5400000" sx="90000" sy="90000" rotWithShape="0">
                <a:schemeClr val="accent1">
                  <a:lumMod val="75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500" kern="100" dirty="0">
                  <a:latin typeface="Microsoft YaHei" charset="0"/>
                  <a:ea typeface="Microsoft YaHei" charset="0"/>
                  <a:cs typeface="Microsoft YaHei" charset="0"/>
                </a:rPr>
                <a:t>Sessions</a:t>
              </a:r>
              <a:endParaRPr lang="zh-CN" altLang="en-US" sz="1500" kern="1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28267" y="2754234"/>
              <a:ext cx="1350000" cy="540000"/>
            </a:xfrm>
            <a:prstGeom prst="rect">
              <a:avLst/>
            </a:prstGeom>
            <a:solidFill>
              <a:srgbClr val="7CC8EC"/>
            </a:solidFill>
            <a:ln>
              <a:noFill/>
            </a:ln>
            <a:effectLst>
              <a:outerShdw blurRad="101600" dist="50800" dir="5400000" sx="90000" sy="90000" rotWithShape="0">
                <a:schemeClr val="accent1">
                  <a:lumMod val="75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500" kern="100">
                  <a:latin typeface="Microsoft YaHei" charset="0"/>
                  <a:ea typeface="Microsoft YaHei" charset="0"/>
                  <a:cs typeface="Microsoft YaHei" charset="0"/>
                </a:rPr>
                <a:t>Pictures</a:t>
              </a:r>
              <a:endParaRPr lang="zh-CN" altLang="en-US" sz="1500" kern="1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97512" y="3463006"/>
              <a:ext cx="1350000" cy="540000"/>
            </a:xfrm>
            <a:prstGeom prst="rect">
              <a:avLst/>
            </a:prstGeom>
            <a:solidFill>
              <a:srgbClr val="1E95D0"/>
            </a:solidFill>
            <a:ln>
              <a:noFill/>
            </a:ln>
            <a:effectLst>
              <a:outerShdw blurRad="101600" dist="50800" dir="5400000" sx="90000" sy="90000" rotWithShape="0">
                <a:schemeClr val="accent1">
                  <a:lumMod val="75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500" kern="100">
                  <a:latin typeface="Microsoft YaHei" charset="0"/>
                  <a:ea typeface="Microsoft YaHei" charset="0"/>
                  <a:cs typeface="Microsoft YaHei" charset="0"/>
                </a:rPr>
                <a:t>Cache</a:t>
              </a:r>
              <a:endParaRPr lang="zh-CN" altLang="en-US" sz="1500" kern="1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35887" y="3463006"/>
              <a:ext cx="1350000" cy="540000"/>
            </a:xfrm>
            <a:prstGeom prst="rect">
              <a:avLst/>
            </a:prstGeom>
            <a:solidFill>
              <a:srgbClr val="1E95D0"/>
            </a:solidFill>
            <a:ln>
              <a:noFill/>
            </a:ln>
            <a:effectLst>
              <a:outerShdw blurRad="101600" dist="50800" dir="5400000" sx="90000" sy="90000" rotWithShape="0">
                <a:schemeClr val="accent1">
                  <a:lumMod val="75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500" kern="100" dirty="0">
                  <a:latin typeface="Microsoft YaHei" charset="0"/>
                  <a:ea typeface="Microsoft YaHei" charset="0"/>
                  <a:cs typeface="Microsoft YaHei" charset="0"/>
                </a:rPr>
                <a:t>DB</a:t>
              </a:r>
              <a:endParaRPr lang="zh-CN" altLang="en-US" sz="1500" kern="1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143472" y="4428809"/>
            <a:ext cx="4876800" cy="9060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00" kern="100" dirty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endParaRPr lang="zh-CN" altLang="en-US" sz="15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4180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 架构</a:t>
            </a:r>
            <a:endParaRPr kumimoji="1" lang="zh-CN" altLang="en-US" dirty="0"/>
          </a:p>
        </p:txBody>
      </p:sp>
      <p:grpSp>
        <p:nvGrpSpPr>
          <p:cNvPr id="34" name="组 33"/>
          <p:cNvGrpSpPr/>
          <p:nvPr/>
        </p:nvGrpSpPr>
        <p:grpSpPr>
          <a:xfrm>
            <a:off x="1271084" y="1268760"/>
            <a:ext cx="6469268" cy="4608514"/>
            <a:chOff x="1271084" y="1268760"/>
            <a:chExt cx="6469268" cy="4608514"/>
          </a:xfrm>
        </p:grpSpPr>
        <p:grpSp>
          <p:nvGrpSpPr>
            <p:cNvPr id="5" name="组合 4"/>
            <p:cNvGrpSpPr/>
            <p:nvPr/>
          </p:nvGrpSpPr>
          <p:grpSpPr>
            <a:xfrm>
              <a:off x="1271084" y="4339219"/>
              <a:ext cx="6469268" cy="1538055"/>
              <a:chOff x="1271084" y="4339219"/>
              <a:chExt cx="6469268" cy="153805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71084" y="4339219"/>
                <a:ext cx="6469268" cy="1538055"/>
              </a:xfrm>
              <a:prstGeom prst="rect">
                <a:avLst/>
              </a:prstGeom>
              <a:solidFill>
                <a:srgbClr val="0D95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endParaRPr lang="zh-CN" altLang="en-US" sz="15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957763" y="4453265"/>
                <a:ext cx="5095910" cy="353541"/>
              </a:xfrm>
              <a:prstGeom prst="rect">
                <a:avLst/>
              </a:prstGeom>
              <a:solidFill>
                <a:srgbClr val="29B99E"/>
              </a:solidFill>
              <a:ln>
                <a:noFill/>
              </a:ln>
              <a:effectLst>
                <a:outerShdw blurRad="101600" dist="50800" dir="5400000" sx="90000" sy="90000" rotWithShape="0">
                  <a:srgbClr val="156153">
                    <a:alpha val="40784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>
                    <a:latin typeface="Microsoft YaHei" charset="0"/>
                    <a:ea typeface="Microsoft YaHei" charset="0"/>
                    <a:cs typeface="Microsoft YaHei" charset="0"/>
                  </a:rPr>
                  <a:t>Push Manager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957763" y="5400719"/>
                <a:ext cx="5095910" cy="353541"/>
              </a:xfrm>
              <a:prstGeom prst="rect">
                <a:avLst/>
              </a:prstGeom>
              <a:solidFill>
                <a:srgbClr val="29B99E"/>
              </a:solidFill>
              <a:ln>
                <a:noFill/>
              </a:ln>
              <a:effectLst>
                <a:outerShdw blurRad="101600" dist="50800" dir="5400000" sx="90000" sy="90000" rotWithShape="0">
                  <a:srgbClr val="156153">
                    <a:alpha val="40784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>
                    <a:latin typeface="Microsoft YaHei" charset="0"/>
                    <a:ea typeface="Microsoft YaHei" charset="0"/>
                    <a:cs typeface="Microsoft YaHei" charset="0"/>
                  </a:rPr>
                  <a:t>Networking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271383" y="4926991"/>
                <a:ext cx="1175141" cy="353541"/>
              </a:xfrm>
              <a:prstGeom prst="rect">
                <a:avLst/>
              </a:prstGeom>
              <a:solidFill>
                <a:srgbClr val="29B99E"/>
              </a:solidFill>
              <a:ln>
                <a:noFill/>
              </a:ln>
              <a:effectLst>
                <a:outerShdw blurRad="101600" dist="50800" dir="5400000" sx="90000" sy="90000" rotWithShape="0">
                  <a:srgbClr val="156153">
                    <a:alpha val="40784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>
                    <a:latin typeface="Microsoft YaHei" charset="0"/>
                    <a:ea typeface="Microsoft YaHei" charset="0"/>
                    <a:cs typeface="Microsoft YaHei" charset="0"/>
                  </a:rPr>
                  <a:t>Encrypt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29102" y="4926991"/>
                <a:ext cx="1175141" cy="353541"/>
              </a:xfrm>
              <a:prstGeom prst="rect">
                <a:avLst/>
              </a:prstGeom>
              <a:solidFill>
                <a:srgbClr val="29B99E"/>
              </a:solidFill>
              <a:ln>
                <a:noFill/>
              </a:ln>
              <a:effectLst>
                <a:outerShdw blurRad="101600" dist="50800" dir="5400000" sx="90000" sy="90000" rotWithShape="0">
                  <a:srgbClr val="156153">
                    <a:alpha val="40784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>
                    <a:latin typeface="Microsoft YaHei" charset="0"/>
                    <a:ea typeface="Microsoft YaHei" charset="0"/>
                    <a:cs typeface="Microsoft YaHei" charset="0"/>
                  </a:rPr>
                  <a:t>Codec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493703" y="4931475"/>
                <a:ext cx="1377714" cy="353541"/>
              </a:xfrm>
              <a:prstGeom prst="rect">
                <a:avLst/>
              </a:prstGeom>
              <a:solidFill>
                <a:srgbClr val="29B99E"/>
              </a:solidFill>
              <a:ln>
                <a:noFill/>
              </a:ln>
              <a:effectLst>
                <a:outerShdw blurRad="101600" dist="50800" dir="5400000" sx="90000" sy="90000" rotWithShape="0">
                  <a:srgbClr val="156153">
                    <a:alpha val="40784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>
                    <a:latin typeface="Microsoft YaHei" charset="0"/>
                    <a:ea typeface="Microsoft YaHei" charset="0"/>
                    <a:cs typeface="Microsoft YaHei" charset="0"/>
                  </a:rPr>
                  <a:t>KeepAlive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271084" y="1268760"/>
              <a:ext cx="6469268" cy="589235"/>
              <a:chOff x="1271084" y="1268760"/>
              <a:chExt cx="6469268" cy="58923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271084" y="1268760"/>
                <a:ext cx="6469268" cy="589235"/>
              </a:xfrm>
              <a:prstGeom prst="rect">
                <a:avLst/>
              </a:prstGeom>
              <a:solidFill>
                <a:srgbClr val="D572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endParaRPr lang="zh-CN" altLang="en-US" sz="15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957763" y="1391577"/>
                <a:ext cx="1169696" cy="353541"/>
              </a:xfrm>
              <a:prstGeom prst="rect">
                <a:avLst/>
              </a:prstGeom>
              <a:solidFill>
                <a:srgbClr val="E08438"/>
              </a:solidFill>
              <a:ln>
                <a:noFill/>
              </a:ln>
              <a:effectLst>
                <a:outerShdw blurRad="101600" dist="50800" dir="5400000" sx="90000" sy="90000" rotWithShape="0">
                  <a:schemeClr val="accent6">
                    <a:lumMod val="50000"/>
                    <a:alpha val="4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 dirty="0">
                    <a:latin typeface="Microsoft YaHei" charset="0"/>
                    <a:ea typeface="Microsoft YaHei" charset="0"/>
                    <a:cs typeface="Microsoft YaHei" charset="0"/>
                  </a:rPr>
                  <a:t>Interface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920870" y="1391577"/>
                <a:ext cx="1169696" cy="353541"/>
              </a:xfrm>
              <a:prstGeom prst="rect">
                <a:avLst/>
              </a:prstGeom>
              <a:solidFill>
                <a:srgbClr val="E08438"/>
              </a:solidFill>
              <a:ln>
                <a:noFill/>
              </a:ln>
              <a:effectLst>
                <a:outerShdw blurRad="101600" dist="50800" dir="5400000" sx="90000" sy="90000" rotWithShape="0">
                  <a:schemeClr val="accent6">
                    <a:lumMod val="50000"/>
                    <a:alpha val="4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 dirty="0">
                    <a:latin typeface="Microsoft YaHei" charset="0"/>
                    <a:ea typeface="Microsoft YaHei" charset="0"/>
                    <a:cs typeface="Microsoft YaHei" charset="0"/>
                  </a:rPr>
                  <a:t>Callback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701721" y="1391577"/>
                <a:ext cx="1169696" cy="353541"/>
              </a:xfrm>
              <a:prstGeom prst="rect">
                <a:avLst/>
              </a:prstGeom>
              <a:solidFill>
                <a:srgbClr val="E08438"/>
              </a:solidFill>
              <a:ln>
                <a:noFill/>
              </a:ln>
              <a:effectLst>
                <a:outerShdw blurRad="101600" dist="50800" dir="5400000" sx="90000" sy="90000" rotWithShape="0">
                  <a:schemeClr val="accent6">
                    <a:lumMod val="50000"/>
                    <a:alpha val="4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 dirty="0">
                    <a:latin typeface="Microsoft YaHei" charset="0"/>
                    <a:ea typeface="Microsoft YaHei" charset="0"/>
                    <a:cs typeface="Microsoft YaHei" charset="0"/>
                  </a:rPr>
                  <a:t>Observer</a:t>
                </a: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271084" y="1979351"/>
              <a:ext cx="6469268" cy="35354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500" kern="100">
                  <a:latin typeface="Microsoft YaHei" charset="0"/>
                  <a:ea typeface="Microsoft YaHei" charset="0"/>
                  <a:cs typeface="Microsoft YaHei" charset="0"/>
                </a:rPr>
                <a:t>Proxy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1084" y="3755514"/>
              <a:ext cx="6469268" cy="4635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500" kern="100">
                  <a:latin typeface="Microsoft YaHei" charset="0"/>
                  <a:ea typeface="Microsoft YaHei" charset="0"/>
                  <a:cs typeface="Microsoft YaHei" charset="0"/>
                </a:rPr>
                <a:t>Binder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271084" y="2453079"/>
              <a:ext cx="6469268" cy="1182248"/>
              <a:chOff x="1271084" y="2453079"/>
              <a:chExt cx="6469268" cy="118224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271084" y="2453079"/>
                <a:ext cx="6469268" cy="1182248"/>
              </a:xfrm>
              <a:prstGeom prst="rect">
                <a:avLst/>
              </a:prstGeom>
              <a:solidFill>
                <a:srgbClr val="1E95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endParaRPr lang="zh-CN" altLang="en-US" sz="15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57763" y="2611066"/>
                <a:ext cx="5095910" cy="353541"/>
              </a:xfrm>
              <a:prstGeom prst="rect">
                <a:avLst/>
              </a:prstGeom>
              <a:solidFill>
                <a:srgbClr val="36A9E2"/>
              </a:solidFill>
              <a:ln>
                <a:noFill/>
              </a:ln>
              <a:effectLst>
                <a:outerShdw blurRad="101600" dist="50800" dir="5400000" sx="90000" sy="90000" rotWithShape="0">
                  <a:schemeClr val="accent1">
                    <a:lumMod val="75000"/>
                    <a:alpha val="4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>
                    <a:latin typeface="Microsoft YaHei" charset="0"/>
                    <a:ea typeface="Microsoft YaHei" charset="0"/>
                    <a:cs typeface="Microsoft YaHei" charset="0"/>
                  </a:rPr>
                  <a:t>Services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271383" y="3101140"/>
                <a:ext cx="1169696" cy="353541"/>
              </a:xfrm>
              <a:prstGeom prst="rect">
                <a:avLst/>
              </a:prstGeom>
              <a:solidFill>
                <a:srgbClr val="36A9E2"/>
              </a:solidFill>
              <a:ln>
                <a:noFill/>
              </a:ln>
              <a:effectLst>
                <a:outerShdw blurRad="101600" dist="50800" dir="5400000" sx="90000" sy="90000" rotWithShape="0">
                  <a:schemeClr val="accent1">
                    <a:lumMod val="75000"/>
                    <a:alpha val="4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>
                    <a:latin typeface="Microsoft YaHei" charset="0"/>
                    <a:ea typeface="Microsoft YaHei" charset="0"/>
                    <a:cs typeface="Microsoft YaHei" charset="0"/>
                  </a:rPr>
                  <a:t>Storage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34547" y="3101140"/>
                <a:ext cx="1169696" cy="353541"/>
              </a:xfrm>
              <a:prstGeom prst="rect">
                <a:avLst/>
              </a:prstGeom>
              <a:solidFill>
                <a:srgbClr val="36A9E2"/>
              </a:solidFill>
              <a:ln>
                <a:noFill/>
              </a:ln>
              <a:effectLst>
                <a:outerShdw blurRad="101600" dist="50800" dir="5400000" sx="90000" sy="90000" rotWithShape="0">
                  <a:schemeClr val="accent1">
                    <a:lumMod val="75000"/>
                    <a:alpha val="4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 dirty="0">
                    <a:latin typeface="Microsoft YaHei" charset="0"/>
                    <a:ea typeface="Microsoft YaHei" charset="0"/>
                    <a:cs typeface="Microsoft YaHei" charset="0"/>
                  </a:rPr>
                  <a:t>Cache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597712" y="3101139"/>
                <a:ext cx="1169696" cy="353541"/>
              </a:xfrm>
              <a:prstGeom prst="rect">
                <a:avLst/>
              </a:prstGeom>
              <a:solidFill>
                <a:srgbClr val="36A9E2"/>
              </a:solidFill>
              <a:ln>
                <a:noFill/>
              </a:ln>
              <a:effectLst>
                <a:outerShdw blurRad="101600" dist="50800" dir="5400000" sx="90000" sy="90000" rotWithShape="0">
                  <a:schemeClr val="accent1">
                    <a:lumMod val="75000"/>
                    <a:alpha val="4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1500" kern="100" dirty="0">
                    <a:latin typeface="Microsoft YaHei" charset="0"/>
                    <a:ea typeface="Microsoft YaHei" charset="0"/>
                    <a:cs typeface="Microsoft YaHei" charset="0"/>
                  </a:rPr>
                  <a:t>HTTP</a:t>
                </a:r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1187624" y="4282149"/>
            <a:ext cx="6624736" cy="1643223"/>
          </a:xfrm>
          <a:prstGeom prst="rect">
            <a:avLst/>
          </a:prstGeom>
          <a:noFill/>
          <a:ln w="19050">
            <a:solidFill>
              <a:srgbClr val="0D957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12"/>
          <p:cNvSpPr txBox="1"/>
          <p:nvPr/>
        </p:nvSpPr>
        <p:spPr>
          <a:xfrm>
            <a:off x="502920" y="2588009"/>
            <a:ext cx="8338437" cy="1061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rgbClr val="00B050"/>
                </a:solidFill>
              </a:rPr>
              <a:t>root@generic_x86_64:/ # </a:t>
            </a:r>
            <a:r>
              <a:rPr lang="en-US" altLang="zh-CN" sz="2100" dirty="0" err="1">
                <a:solidFill>
                  <a:srgbClr val="00B050"/>
                </a:solidFill>
              </a:rPr>
              <a:t>procrank</a:t>
            </a:r>
            <a:r>
              <a:rPr lang="en-US" altLang="zh-CN" sz="2100" dirty="0">
                <a:solidFill>
                  <a:srgbClr val="00B050"/>
                </a:solidFill>
              </a:rPr>
              <a:t> |</a:t>
            </a:r>
            <a:r>
              <a:rPr lang="en-US" altLang="zh-CN" sz="2100" dirty="0" err="1">
                <a:solidFill>
                  <a:srgbClr val="00B050"/>
                </a:solidFill>
              </a:rPr>
              <a:t>grep</a:t>
            </a:r>
            <a:r>
              <a:rPr lang="en-US" altLang="zh-CN" sz="2100" dirty="0">
                <a:solidFill>
                  <a:srgbClr val="00B050"/>
                </a:solidFill>
              </a:rPr>
              <a:t> </a:t>
            </a:r>
            <a:r>
              <a:rPr lang="en-US" altLang="zh-CN" sz="2100" dirty="0" err="1">
                <a:solidFill>
                  <a:srgbClr val="00B050"/>
                </a:solidFill>
              </a:rPr>
              <a:t>nim</a:t>
            </a:r>
            <a:endParaRPr lang="en-US" altLang="zh-CN" sz="2100" dirty="0">
              <a:solidFill>
                <a:srgbClr val="00B050"/>
              </a:solidFill>
            </a:endParaRPr>
          </a:p>
          <a:p>
            <a:r>
              <a:rPr lang="ro-RO" altLang="zh-CN" sz="2100" dirty="0">
                <a:solidFill>
                  <a:srgbClr val="00B050"/>
                </a:solidFill>
              </a:rPr>
              <a:t>18090  1615180K   85576K   51435K   41636K  </a:t>
            </a:r>
            <a:r>
              <a:rPr lang="ro-RO" altLang="zh-CN" sz="2100" dirty="0" err="1">
                <a:solidFill>
                  <a:srgbClr val="00B050"/>
                </a:solidFill>
              </a:rPr>
              <a:t>com.netease.nim.demo</a:t>
            </a:r>
            <a:endParaRPr lang="ro-RO" altLang="zh-CN" sz="2100" dirty="0">
              <a:solidFill>
                <a:srgbClr val="00B050"/>
              </a:solidFill>
            </a:endParaRPr>
          </a:p>
          <a:p>
            <a:r>
              <a:rPr lang="de-DE" altLang="zh-CN" sz="2100" dirty="0">
                <a:solidFill>
                  <a:srgbClr val="00B050"/>
                </a:solidFill>
              </a:rPr>
              <a:t>18110  1573632K   41492K   1</a:t>
            </a:r>
            <a:r>
              <a:rPr lang="en-US" altLang="zh-CN" sz="2100" dirty="0">
                <a:solidFill>
                  <a:srgbClr val="00B050"/>
                </a:solidFill>
              </a:rPr>
              <a:t>1</a:t>
            </a:r>
            <a:r>
              <a:rPr lang="de-DE" altLang="zh-CN" sz="2100" dirty="0">
                <a:solidFill>
                  <a:srgbClr val="00B050"/>
                </a:solidFill>
              </a:rPr>
              <a:t>505K    </a:t>
            </a:r>
            <a:r>
              <a:rPr lang="zh-CN" altLang="en-US" sz="2100" dirty="0">
                <a:solidFill>
                  <a:srgbClr val="00B050"/>
                </a:solidFill>
              </a:rPr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6</a:t>
            </a:r>
            <a:r>
              <a:rPr lang="de-DE" altLang="zh-CN" sz="2100" dirty="0">
                <a:solidFill>
                  <a:srgbClr val="00B050"/>
                </a:solidFill>
              </a:rPr>
              <a:t>616K  </a:t>
            </a:r>
            <a:r>
              <a:rPr lang="de-DE" altLang="zh-CN" sz="2100" dirty="0" err="1">
                <a:solidFill>
                  <a:srgbClr val="00B050"/>
                </a:solidFill>
              </a:rPr>
              <a:t>com.netease.nim.demo:core</a:t>
            </a:r>
            <a:endParaRPr kumimoji="1" lang="zh-CN" altLang="en-US" sz="2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2859211" y="692696"/>
            <a:ext cx="3224956" cy="5733256"/>
            <a:chOff x="2553571" y="660034"/>
            <a:chExt cx="3224956" cy="573325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571" y="660034"/>
              <a:ext cx="3224956" cy="573325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624825" y="1484784"/>
              <a:ext cx="99346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178801" y="2118714"/>
              <a:ext cx="673120" cy="29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122237" y="2778198"/>
              <a:ext cx="653946" cy="2821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第三弹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1015081" y="2132856"/>
            <a:ext cx="7013303" cy="2635234"/>
            <a:chOff x="871065" y="2132856"/>
            <a:chExt cx="7013303" cy="2635234"/>
          </a:xfrm>
        </p:grpSpPr>
        <p:sp>
          <p:nvSpPr>
            <p:cNvPr id="4" name="矩形 3"/>
            <p:cNvSpPr/>
            <p:nvPr/>
          </p:nvSpPr>
          <p:spPr>
            <a:xfrm>
              <a:off x="871065" y="3015321"/>
              <a:ext cx="934906" cy="511341"/>
            </a:xfrm>
            <a:prstGeom prst="rect">
              <a:avLst/>
            </a:prstGeom>
            <a:solidFill>
              <a:srgbClr val="1E9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71065" y="4167343"/>
              <a:ext cx="934905" cy="511341"/>
            </a:xfrm>
            <a:prstGeom prst="rect">
              <a:avLst/>
            </a:prstGeom>
            <a:solidFill>
              <a:srgbClr val="1E9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32775" y="3015321"/>
              <a:ext cx="1202033" cy="511341"/>
            </a:xfrm>
            <a:prstGeom prst="rect">
              <a:avLst/>
            </a:prstGeom>
            <a:solidFill>
              <a:srgbClr val="1E9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Foreground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46226" y="4167343"/>
              <a:ext cx="1202033" cy="511341"/>
            </a:xfrm>
            <a:prstGeom prst="rect">
              <a:avLst/>
            </a:prstGeom>
            <a:solidFill>
              <a:srgbClr val="1E9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Foreground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32775" y="2132856"/>
              <a:ext cx="1202033" cy="511341"/>
            </a:xfrm>
            <a:prstGeom prst="rect">
              <a:avLst/>
            </a:prstGeom>
            <a:solidFill>
              <a:srgbClr val="1E9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NOTIFY_ID</a:t>
              </a: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线箭头连接符 14"/>
            <p:cNvCxnSpPr>
              <a:stCxn id="4" idx="3"/>
              <a:endCxn id="10" idx="1"/>
            </p:cNvCxnSpPr>
            <p:nvPr/>
          </p:nvCxnSpPr>
          <p:spPr>
            <a:xfrm>
              <a:off x="1805970" y="3270992"/>
              <a:ext cx="1726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908155" y="2970641"/>
              <a:ext cx="1439001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350"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altLang="zh-CN" dirty="0" err="1"/>
                <a:t>startForeground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67343" y="3308324"/>
              <a:ext cx="119941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50" dirty="0">
                  <a:solidFill>
                    <a:schemeClr val="bg1"/>
                  </a:solidFill>
                </a:rPr>
                <a:t>NOTIFY_ID</a:t>
              </a:r>
              <a:endParaRPr kumimoji="1" lang="zh-CN" altLang="en-US" sz="135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肘形连接符 20"/>
            <p:cNvCxnSpPr>
              <a:endCxn id="12" idx="1"/>
            </p:cNvCxnSpPr>
            <p:nvPr/>
          </p:nvCxnSpPr>
          <p:spPr>
            <a:xfrm rot="5400000" flipH="1" flipV="1">
              <a:off x="2913369" y="2651587"/>
              <a:ext cx="882466" cy="3563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4748259" y="3276459"/>
              <a:ext cx="15680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877313" y="3270992"/>
              <a:ext cx="1425549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350"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altLang="zh-CN" dirty="0" err="1"/>
                <a:t>stopForeground</a:t>
              </a:r>
              <a:endParaRPr lang="zh-CN" altLang="en-US" dirty="0"/>
            </a:p>
          </p:txBody>
        </p:sp>
        <p:cxnSp>
          <p:nvCxnSpPr>
            <p:cNvPr id="26" name="肘形连接符 25"/>
            <p:cNvCxnSpPr>
              <a:stCxn id="12" idx="3"/>
            </p:cNvCxnSpPr>
            <p:nvPr/>
          </p:nvCxnSpPr>
          <p:spPr>
            <a:xfrm>
              <a:off x="4734807" y="2388526"/>
              <a:ext cx="285011" cy="88793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6" idx="3"/>
            </p:cNvCxnSpPr>
            <p:nvPr/>
          </p:nvCxnSpPr>
          <p:spPr>
            <a:xfrm>
              <a:off x="1805970" y="4423014"/>
              <a:ext cx="1740257" cy="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893385" y="4130325"/>
              <a:ext cx="1480639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350"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altLang="zh-CN" dirty="0" err="1"/>
                <a:t>startForeground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80794" y="4468008"/>
              <a:ext cx="11956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/>
                <a:t>NOTIFY_ID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019818" y="2948567"/>
              <a:ext cx="1296495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1350"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altLang="zh-CN" dirty="0" err="1"/>
                <a:t>stopService</a:t>
              </a:r>
              <a:endParaRPr lang="zh-CN" altLang="en-US" dirty="0"/>
            </a:p>
          </p:txBody>
        </p:sp>
        <p:cxnSp>
          <p:nvCxnSpPr>
            <p:cNvPr id="40" name="直线连接符 39"/>
            <p:cNvCxnSpPr/>
            <p:nvPr/>
          </p:nvCxnSpPr>
          <p:spPr>
            <a:xfrm>
              <a:off x="6316313" y="2388527"/>
              <a:ext cx="0" cy="23564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11" idx="3"/>
            </p:cNvCxnSpPr>
            <p:nvPr/>
          </p:nvCxnSpPr>
          <p:spPr>
            <a:xfrm>
              <a:off x="4748259" y="4423014"/>
              <a:ext cx="156805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6682335" y="3563146"/>
              <a:ext cx="1202033" cy="511341"/>
            </a:xfrm>
            <a:prstGeom prst="rect">
              <a:avLst/>
            </a:prstGeom>
            <a:solidFill>
              <a:srgbClr val="1E9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Foreground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第二个拦路虎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24" y="906923"/>
            <a:ext cx="3079353" cy="54744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0" y="2166516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daemon</a:t>
            </a:r>
            <a:r>
              <a:rPr kumimoji="1" lang="zh-CN" altLang="en-US" dirty="0" smtClean="0"/>
              <a:t>进程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4956" y="2234046"/>
            <a:ext cx="1432560" cy="573925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background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70100" y="2234046"/>
            <a:ext cx="1432560" cy="573925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child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process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0100" y="4372389"/>
            <a:ext cx="1432560" cy="573925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daemon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95824" y="4372389"/>
            <a:ext cx="1432560" cy="573925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COMPONENT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3470100" y="3303217"/>
            <a:ext cx="1432560" cy="573925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child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process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终止符 8"/>
          <p:cNvSpPr/>
          <p:nvPr/>
        </p:nvSpPr>
        <p:spPr>
          <a:xfrm>
            <a:off x="5535120" y="2234046"/>
            <a:ext cx="1060704" cy="573925"/>
          </a:xfrm>
          <a:prstGeom prst="flowChartTerminator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>
                <a:latin typeface="Microsoft YaHei" charset="0"/>
                <a:ea typeface="Microsoft YaHei" charset="0"/>
                <a:cs typeface="Microsoft YaHei" charset="0"/>
              </a:rPr>
              <a:t>exit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" name="直线箭头连接符 10"/>
          <p:cNvCxnSpPr>
            <a:stCxn id="4" idx="3"/>
            <a:endCxn id="5" idx="1"/>
          </p:cNvCxnSpPr>
          <p:nvPr/>
        </p:nvCxnSpPr>
        <p:spPr>
          <a:xfrm>
            <a:off x="2607516" y="2521008"/>
            <a:ext cx="86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51357" y="2198370"/>
            <a:ext cx="4649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fork</a:t>
            </a:r>
            <a:endParaRPr kumimoji="1" lang="zh-CN" altLang="en-US" sz="13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直线箭头连接符 14"/>
          <p:cNvCxnSpPr>
            <a:stCxn id="5" idx="2"/>
            <a:endCxn id="8" idx="0"/>
          </p:cNvCxnSpPr>
          <p:nvPr/>
        </p:nvCxnSpPr>
        <p:spPr>
          <a:xfrm>
            <a:off x="4186380" y="2807970"/>
            <a:ext cx="0" cy="49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71734" y="2917093"/>
            <a:ext cx="464935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kumimoji="1" sz="13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4172664" y="3877142"/>
            <a:ext cx="0" cy="49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49848" y="3986265"/>
            <a:ext cx="761042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kumimoji="1" sz="13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exec</a:t>
            </a:r>
            <a:r>
              <a:rPr lang="zh-CN" altLang="en-US" dirty="0"/>
              <a:t> </a:t>
            </a:r>
            <a:r>
              <a:rPr lang="en-US" altLang="zh-CN" dirty="0"/>
              <a:t>bin</a:t>
            </a:r>
            <a:endParaRPr lang="zh-CN" altLang="en-US" dirty="0"/>
          </a:p>
        </p:txBody>
      </p:sp>
      <p:cxnSp>
        <p:nvCxnSpPr>
          <p:cNvPr id="20" name="直线箭头连接符 19"/>
          <p:cNvCxnSpPr>
            <a:stCxn id="6" idx="3"/>
            <a:endCxn id="7" idx="1"/>
          </p:cNvCxnSpPr>
          <p:nvPr/>
        </p:nvCxnSpPr>
        <p:spPr>
          <a:xfrm>
            <a:off x="4902660" y="4659351"/>
            <a:ext cx="169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23961" y="4322808"/>
            <a:ext cx="142673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50" dirty="0">
                <a:solidFill>
                  <a:schemeClr val="bg1">
                    <a:lumMod val="50000"/>
                  </a:schemeClr>
                </a:solidFill>
              </a:rPr>
              <a:t>exec</a:t>
            </a:r>
            <a:r>
              <a:rPr kumimoji="1" lang="zh-CN" altLang="en-US" sz="13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350" dirty="0" err="1">
                <a:solidFill>
                  <a:schemeClr val="bg1">
                    <a:lumMod val="50000"/>
                  </a:schemeClr>
                </a:solidFill>
              </a:rPr>
              <a:t>app_process</a:t>
            </a:r>
            <a:endParaRPr kumimoji="1" lang="zh-CN" alt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44988" y="4632428"/>
            <a:ext cx="13983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50" dirty="0">
                <a:solidFill>
                  <a:schemeClr val="bg1">
                    <a:lumMod val="50000"/>
                  </a:schemeClr>
                </a:solidFill>
              </a:rPr>
              <a:t>am</a:t>
            </a:r>
            <a:r>
              <a:rPr kumimoji="1" lang="zh-CN" altLang="en-US" sz="13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35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endParaRPr kumimoji="1" lang="zh-CN" alt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直线箭头连接符 25"/>
          <p:cNvCxnSpPr>
            <a:stCxn id="5" idx="3"/>
            <a:endCxn id="9" idx="1"/>
          </p:cNvCxnSpPr>
          <p:nvPr/>
        </p:nvCxnSpPr>
        <p:spPr>
          <a:xfrm>
            <a:off x="4902660" y="2521008"/>
            <a:ext cx="63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806340" y="2200836"/>
            <a:ext cx="464935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kumimoji="1" sz="13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fork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互相唤醒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368" y="2908593"/>
            <a:ext cx="1408594" cy="1512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740" y="1527119"/>
            <a:ext cx="1107731" cy="12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740" y="4299623"/>
            <a:ext cx="1107731" cy="12413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56" y="4299622"/>
            <a:ext cx="1107731" cy="1241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56" y="1527118"/>
            <a:ext cx="1107731" cy="1241340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 flipV="1">
            <a:off x="5428145" y="2564904"/>
            <a:ext cx="584015" cy="44373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5146717" y="4101343"/>
            <a:ext cx="726680" cy="33222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3418526" y="4060721"/>
            <a:ext cx="720079" cy="4619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 flipV="1">
            <a:off x="3275856" y="2671051"/>
            <a:ext cx="619100" cy="36190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4548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新的问题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27584" y="1556792"/>
            <a:ext cx="7516300" cy="1596208"/>
            <a:chOff x="583102" y="1441553"/>
            <a:chExt cx="7844510" cy="16955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436" y="1628800"/>
              <a:ext cx="1458176" cy="145817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620" y="1568841"/>
              <a:ext cx="1424265" cy="142426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140" y="1554232"/>
              <a:ext cx="1532743" cy="15327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02" y="1441553"/>
              <a:ext cx="1695553" cy="169555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547664" y="4221088"/>
            <a:ext cx="6142681" cy="1296144"/>
            <a:chOff x="1273634" y="4221088"/>
            <a:chExt cx="6142681" cy="1296144"/>
          </a:xfrm>
        </p:grpSpPr>
        <p:sp>
          <p:nvSpPr>
            <p:cNvPr id="13" name="矩形 12"/>
            <p:cNvSpPr/>
            <p:nvPr/>
          </p:nvSpPr>
          <p:spPr>
            <a:xfrm>
              <a:off x="1273634" y="4221088"/>
              <a:ext cx="2916323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84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499992" y="4221088"/>
              <a:ext cx="2916323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FD5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" t="15152" r="35345" b="37806"/>
            <a:stretch/>
          </p:blipFill>
          <p:spPr>
            <a:xfrm>
              <a:off x="4772571" y="4405020"/>
              <a:ext cx="2472857" cy="890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06" r="41726" b="31236"/>
            <a:stretch/>
          </p:blipFill>
          <p:spPr>
            <a:xfrm>
              <a:off x="1734938" y="4412236"/>
              <a:ext cx="1967010" cy="956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共享连接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95" y="1391161"/>
            <a:ext cx="1186593" cy="11865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16257"/>
            <a:ext cx="1152128" cy="11521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760" y="4581128"/>
            <a:ext cx="1152128" cy="11521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316257"/>
            <a:ext cx="1152128" cy="1152128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3059832" y="2566736"/>
            <a:ext cx="1152128" cy="934272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6" idx="0"/>
            <a:endCxn id="4" idx="2"/>
          </p:cNvCxnSpPr>
          <p:nvPr/>
        </p:nvCxnSpPr>
        <p:spPr>
          <a:xfrm flipH="1" flipV="1">
            <a:off x="4601592" y="2577754"/>
            <a:ext cx="17232" cy="2003374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 flipV="1">
            <a:off x="5030567" y="2577754"/>
            <a:ext cx="1160074" cy="923254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3059832" y="4293096"/>
            <a:ext cx="1080120" cy="432048"/>
          </a:xfrm>
          <a:prstGeom prst="straightConnector1">
            <a:avLst/>
          </a:prstGeom>
          <a:ln>
            <a:solidFill>
              <a:srgbClr val="F79646"/>
            </a:solidFill>
            <a:headEnd type="triangle"/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5122880" y="4293096"/>
            <a:ext cx="1067761" cy="432048"/>
          </a:xfrm>
          <a:prstGeom prst="straightConnector1">
            <a:avLst/>
          </a:prstGeom>
          <a:ln>
            <a:solidFill>
              <a:srgbClr val="F79646"/>
            </a:solidFill>
            <a:headEnd type="triangle"/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69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36693" y="3897255"/>
            <a:ext cx="5332412" cy="14759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00" kern="1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75942" y="4031432"/>
            <a:ext cx="924339" cy="551620"/>
          </a:xfrm>
          <a:prstGeom prst="rect">
            <a:avLst/>
          </a:prstGeom>
          <a:solidFill>
            <a:srgbClr val="28B69B"/>
          </a:solidFill>
          <a:ln>
            <a:noFill/>
          </a:ln>
          <a:effectLst>
            <a:outerShdw blurRad="101600" dist="50800" dir="5400000" sx="90000" sy="90000" rotWithShape="0">
              <a:srgbClr val="156153">
                <a:alpha val="40784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r>
              <a:rPr lang="zh-CN" altLang="en-US" sz="1400" kern="1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Agent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4601" y="4031043"/>
            <a:ext cx="924339" cy="551620"/>
          </a:xfrm>
          <a:prstGeom prst="rect">
            <a:avLst/>
          </a:prstGeom>
          <a:solidFill>
            <a:srgbClr val="28B69B"/>
          </a:solidFill>
          <a:ln>
            <a:noFill/>
          </a:ln>
          <a:effectLst>
            <a:outerShdw blurRad="101600" dist="50800" dir="5400000" sx="90000" sy="90000" rotWithShape="0">
              <a:srgbClr val="156153">
                <a:alpha val="40784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r>
              <a:rPr lang="zh-CN" altLang="en-US" sz="1400" kern="1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Agent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长连接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推送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36693" y="1581503"/>
            <a:ext cx="2015158" cy="730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Link</a:t>
            </a:r>
            <a:r>
              <a:rPr lang="zh-CN" altLang="en-US" sz="1400" kern="1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7429" y="1581115"/>
            <a:ext cx="2051676" cy="730526"/>
          </a:xfrm>
          <a:prstGeom prst="rect">
            <a:avLst/>
          </a:prstGeom>
          <a:solidFill>
            <a:srgbClr val="28B69B"/>
          </a:solidFill>
          <a:ln>
            <a:noFill/>
          </a:ln>
          <a:effectLst>
            <a:outerShdw blurRad="101600" dist="50800" dir="5400000" sx="90000" sy="90000" rotWithShape="0">
              <a:srgbClr val="156153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r>
              <a:rPr lang="zh-CN" altLang="en-US" sz="1400" kern="1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5233" y="4583052"/>
            <a:ext cx="1625048" cy="626165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101600" dist="50800" dir="5400000" sx="90000" sy="90000" rotWithShape="0">
              <a:schemeClr val="accent6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>
                <a:latin typeface="Microsoft YaHei" charset="0"/>
                <a:ea typeface="Microsoft YaHei" charset="0"/>
                <a:cs typeface="Microsoft YaHei" charset="0"/>
              </a:rPr>
              <a:t>App1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2603916" y="2311641"/>
            <a:ext cx="0" cy="2256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63892" y="4583052"/>
            <a:ext cx="1625048" cy="626165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101600" dist="50800" dir="5400000" sx="90000" sy="90000" rotWithShape="0">
              <a:schemeClr val="accent6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App2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" name="直线箭头连接符 14"/>
          <p:cNvCxnSpPr>
            <a:stCxn id="13" idx="0"/>
          </p:cNvCxnSpPr>
          <p:nvPr/>
        </p:nvCxnSpPr>
        <p:spPr>
          <a:xfrm flipV="1">
            <a:off x="6626770" y="2311641"/>
            <a:ext cx="0" cy="1719403"/>
          </a:xfrm>
          <a:prstGeom prst="straightConnector1">
            <a:avLst/>
          </a:prstGeom>
          <a:ln>
            <a:solidFill>
              <a:srgbClr val="3FD5BA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弧 18"/>
          <p:cNvSpPr/>
          <p:nvPr/>
        </p:nvSpPr>
        <p:spPr>
          <a:xfrm rot="2879857">
            <a:off x="6449714" y="4271927"/>
            <a:ext cx="791555" cy="726617"/>
          </a:xfrm>
          <a:prstGeom prst="arc">
            <a:avLst>
              <a:gd name="adj1" fmla="val 16200000"/>
              <a:gd name="adj2" fmla="val 2"/>
            </a:avLst>
          </a:prstGeom>
          <a:ln>
            <a:solidFill>
              <a:srgbClr val="3FD5BA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23" name="直线箭头连接符 22"/>
          <p:cNvCxnSpPr>
            <a:stCxn id="5" idx="3"/>
            <a:endCxn id="6" idx="1"/>
          </p:cNvCxnSpPr>
          <p:nvPr/>
        </p:nvCxnSpPr>
        <p:spPr>
          <a:xfrm flipV="1">
            <a:off x="4051851" y="1946378"/>
            <a:ext cx="1265578" cy="388"/>
          </a:xfrm>
          <a:prstGeom prst="straightConnector1">
            <a:avLst/>
          </a:prstGeom>
          <a:ln>
            <a:solidFill>
              <a:srgbClr val="604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弧 17"/>
          <p:cNvSpPr/>
          <p:nvPr/>
        </p:nvSpPr>
        <p:spPr>
          <a:xfrm rot="2879857">
            <a:off x="3252192" y="4271927"/>
            <a:ext cx="791555" cy="726617"/>
          </a:xfrm>
          <a:prstGeom prst="arc">
            <a:avLst>
              <a:gd name="adj1" fmla="val 16200000"/>
              <a:gd name="adj2" fmla="val 2"/>
            </a:avLst>
          </a:prstGeom>
          <a:ln>
            <a:solidFill>
              <a:srgbClr val="3FD5BA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4285622" y="2721607"/>
            <a:ext cx="1495982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 err="1">
                <a:latin typeface="Microsoft YaHei" charset="0"/>
                <a:ea typeface="Microsoft YaHei" charset="0"/>
                <a:cs typeface="Microsoft YaHei" charset="0"/>
              </a:rPr>
              <a:t>StatusBar</a:t>
            </a:r>
            <a:r>
              <a:rPr lang="zh-CN" altLang="en-US" sz="1400" kern="1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Notification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71741" y="3427288"/>
            <a:ext cx="687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>
                <a:solidFill>
                  <a:schemeClr val="bg1"/>
                </a:solidFill>
              </a:rPr>
              <a:t>onClick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68903" y="3427288"/>
            <a:ext cx="687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3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show</a:t>
            </a:r>
            <a:endParaRPr lang="zh-CN" altLang="en-US" dirty="0"/>
          </a:p>
        </p:txBody>
      </p:sp>
      <p:cxnSp>
        <p:nvCxnSpPr>
          <p:cNvPr id="29" name="肘形连接符 28"/>
          <p:cNvCxnSpPr>
            <a:endCxn id="20" idx="3"/>
          </p:cNvCxnSpPr>
          <p:nvPr/>
        </p:nvCxnSpPr>
        <p:spPr>
          <a:xfrm rot="16200000" flipV="1">
            <a:off x="5526421" y="3246791"/>
            <a:ext cx="1039436" cy="529069"/>
          </a:xfrm>
          <a:prstGeom prst="bentConnector2">
            <a:avLst/>
          </a:prstGeom>
          <a:ln>
            <a:solidFill>
              <a:srgbClr val="3FD5B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0" idx="1"/>
          </p:cNvCxnSpPr>
          <p:nvPr/>
        </p:nvCxnSpPr>
        <p:spPr>
          <a:xfrm rot="10800000" flipV="1">
            <a:off x="3671742" y="2991607"/>
            <a:ext cx="613880" cy="1039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3546309" y="2345549"/>
            <a:ext cx="2256115" cy="218907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  <p:bldP spid="8" grpId="0" animBg="1"/>
      <p:bldP spid="8" grpId="1" animBg="1"/>
      <p:bldP spid="11" grpId="0" animBg="1"/>
      <p:bldP spid="11" grpId="1" animBg="1"/>
      <p:bldP spid="19" grpId="0" animBg="1"/>
      <p:bldP spid="18" grpId="0" animBg="1"/>
      <p:bldP spid="20" grpId="0" animBg="1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系统推送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86160" y="1723633"/>
            <a:ext cx="1923222" cy="730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NIM</a:t>
            </a:r>
            <a:r>
              <a:rPr lang="zh-CN" altLang="en-US" sz="1400" kern="1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44268" y="1723633"/>
            <a:ext cx="1923222" cy="730526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Huawei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2533" y="1723238"/>
            <a:ext cx="1923222" cy="730526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 err="1">
                <a:latin typeface="Microsoft YaHei" charset="0"/>
                <a:ea typeface="Microsoft YaHei" charset="0"/>
                <a:cs typeface="Microsoft YaHei" charset="0"/>
              </a:rPr>
              <a:t>Xiaomi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2533" y="3179618"/>
            <a:ext cx="2793627" cy="2431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00" kern="1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2155" y="3573016"/>
            <a:ext cx="1106632" cy="479651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101600" dist="50800" dir="5400000" sx="90000" sy="90000" rotWithShape="0">
              <a:schemeClr val="accent4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App1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22155" y="4677541"/>
            <a:ext cx="1106632" cy="479651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101600" dist="50800" dir="5400000" sx="90000" sy="90000" rotWithShape="0">
              <a:schemeClr val="accent4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App2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43608" y="3917670"/>
            <a:ext cx="1106632" cy="955366"/>
          </a:xfrm>
          <a:prstGeom prst="rect">
            <a:avLst/>
          </a:prstGeom>
          <a:solidFill>
            <a:srgbClr val="1E95D0"/>
          </a:solidFill>
          <a:ln>
            <a:noFill/>
          </a:ln>
          <a:effectLst>
            <a:outerShdw blurRad="101600" dist="50800" dir="5400000" sx="90000" sy="90000" rotWithShape="0">
              <a:schemeClr val="accent4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 err="1">
                <a:latin typeface="Microsoft YaHei" charset="0"/>
                <a:ea typeface="Microsoft YaHei" charset="0"/>
                <a:cs typeface="Microsoft YaHei" charset="0"/>
              </a:rPr>
              <a:t>Xiaomi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400" kern="1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r>
              <a:rPr lang="zh-CN" altLang="en-US" sz="1400" kern="1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Agent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48000" y="5127913"/>
            <a:ext cx="9196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chemeClr val="bg1"/>
                </a:solidFill>
              </a:rPr>
              <a:t>MIUI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09382" y="3179618"/>
            <a:ext cx="2858109" cy="2431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00" kern="1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96136" y="3573016"/>
            <a:ext cx="1106632" cy="479651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101600" dist="50800" dir="5400000" sx="90000" sy="90000" rotWithShape="0">
              <a:schemeClr val="accent4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App1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96136" y="4677541"/>
            <a:ext cx="1106632" cy="479651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101600" dist="50800" dir="5400000" sx="90000" sy="90000" rotWithShape="0">
              <a:schemeClr val="accent4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App2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79031" y="3917670"/>
            <a:ext cx="1106632" cy="955366"/>
          </a:xfrm>
          <a:prstGeom prst="rect">
            <a:avLst/>
          </a:prstGeom>
          <a:solidFill>
            <a:srgbClr val="41A3D2"/>
          </a:solidFill>
          <a:ln>
            <a:noFill/>
          </a:ln>
          <a:effectLst>
            <a:outerShdw blurRad="101600" dist="50800" dir="5400000" sx="90000" sy="90000" rotWithShape="0">
              <a:schemeClr val="accent4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Huawei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400" kern="1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r>
              <a:rPr lang="zh-CN" altLang="en-US" sz="1400" kern="1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lang="en-US" altLang="zh-CN" sz="1400" kern="100" dirty="0">
                <a:latin typeface="Microsoft YaHei" charset="0"/>
                <a:ea typeface="Microsoft YaHei" charset="0"/>
                <a:cs typeface="Microsoft YaHei" charset="0"/>
              </a:rPr>
              <a:t>Agent</a:t>
            </a:r>
            <a:endParaRPr lang="zh-CN" altLang="en-US" sz="1400" kern="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68344" y="5152366"/>
            <a:ext cx="9196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smtClean="0">
                <a:solidFill>
                  <a:schemeClr val="bg1"/>
                </a:solidFill>
              </a:rPr>
              <a:t>EMUI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/>
          <p:cNvCxnSpPr>
            <a:stCxn id="5" idx="1"/>
            <a:endCxn id="16" idx="3"/>
          </p:cNvCxnSpPr>
          <p:nvPr/>
        </p:nvCxnSpPr>
        <p:spPr>
          <a:xfrm flipH="1" flipV="1">
            <a:off x="2815755" y="2088501"/>
            <a:ext cx="870405" cy="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1522073" y="2453764"/>
            <a:ext cx="1" cy="1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1" idx="3"/>
            <a:endCxn id="14" idx="1"/>
          </p:cNvCxnSpPr>
          <p:nvPr/>
        </p:nvCxnSpPr>
        <p:spPr>
          <a:xfrm flipV="1">
            <a:off x="2150240" y="3812842"/>
            <a:ext cx="271915" cy="58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21" idx="3"/>
            <a:endCxn id="20" idx="1"/>
          </p:cNvCxnSpPr>
          <p:nvPr/>
        </p:nvCxnSpPr>
        <p:spPr>
          <a:xfrm>
            <a:off x="2150240" y="4395353"/>
            <a:ext cx="271915" cy="52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5" idx="3"/>
            <a:endCxn id="6" idx="1"/>
          </p:cNvCxnSpPr>
          <p:nvPr/>
        </p:nvCxnSpPr>
        <p:spPr>
          <a:xfrm>
            <a:off x="5609382" y="2088896"/>
            <a:ext cx="93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endCxn id="27" idx="0"/>
          </p:cNvCxnSpPr>
          <p:nvPr/>
        </p:nvCxnSpPr>
        <p:spPr>
          <a:xfrm flipH="1">
            <a:off x="7732347" y="2453764"/>
            <a:ext cx="226" cy="14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27" idx="1"/>
            <a:endCxn id="25" idx="3"/>
          </p:cNvCxnSpPr>
          <p:nvPr/>
        </p:nvCxnSpPr>
        <p:spPr>
          <a:xfrm flipH="1" flipV="1">
            <a:off x="6902768" y="3812842"/>
            <a:ext cx="276263" cy="58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27" idx="1"/>
            <a:endCxn id="26" idx="3"/>
          </p:cNvCxnSpPr>
          <p:nvPr/>
        </p:nvCxnSpPr>
        <p:spPr>
          <a:xfrm flipH="1">
            <a:off x="6902768" y="4395353"/>
            <a:ext cx="276263" cy="52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4" idx="3"/>
          </p:cNvCxnSpPr>
          <p:nvPr/>
        </p:nvCxnSpPr>
        <p:spPr>
          <a:xfrm flipV="1">
            <a:off x="3528787" y="2453764"/>
            <a:ext cx="818270" cy="135907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0" idx="3"/>
            <a:endCxn id="5" idx="2"/>
          </p:cNvCxnSpPr>
          <p:nvPr/>
        </p:nvCxnSpPr>
        <p:spPr>
          <a:xfrm flipV="1">
            <a:off x="3528787" y="2454159"/>
            <a:ext cx="1118984" cy="24632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803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4" grpId="0" animBg="1"/>
      <p:bldP spid="20" grpId="0" animBg="1"/>
      <p:bldP spid="21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 </a:t>
            </a:r>
            <a:r>
              <a:rPr lang="de-DE" altLang="zh-CN" dirty="0" smtClean="0"/>
              <a:t>·</a:t>
            </a:r>
            <a:r>
              <a:rPr lang="zh-CN" altLang="en-US" dirty="0" smtClean="0"/>
              <a:t> </a:t>
            </a:r>
            <a:r>
              <a:rPr kumimoji="1" lang="zh-CN" altLang="en-US" dirty="0" smtClean="0"/>
              <a:t>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1484" y="1916832"/>
            <a:ext cx="6573416" cy="4176464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09~</a:t>
            </a:r>
            <a:r>
              <a:rPr kumimoji="1" lang="zh-CN" altLang="en-US" dirty="0" smtClean="0">
                <a:solidFill>
                  <a:schemeClr val="bg1"/>
                </a:solidFill>
              </a:rPr>
              <a:t>现在 </a:t>
            </a:r>
            <a:r>
              <a:rPr kumimoji="1" lang="en-US" altLang="zh-CN" dirty="0" smtClean="0">
                <a:solidFill>
                  <a:schemeClr val="bg1"/>
                </a:solidFill>
              </a:rPr>
              <a:t>IM</a:t>
            </a:r>
            <a:r>
              <a:rPr kumimoji="1" lang="zh-CN" altLang="en-US" dirty="0" smtClean="0">
                <a:solidFill>
                  <a:schemeClr val="bg1"/>
                </a:solidFill>
              </a:rPr>
              <a:t>开发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11~12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iOS</a:t>
            </a:r>
            <a:r>
              <a:rPr kumimoji="1" lang="zh-CN" altLang="en-US" dirty="0" smtClean="0">
                <a:solidFill>
                  <a:schemeClr val="bg1"/>
                </a:solidFill>
              </a:rPr>
              <a:t>客户端开发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12~</a:t>
            </a:r>
            <a:r>
              <a:rPr kumimoji="1" lang="zh-CN" altLang="en-US" dirty="0" smtClean="0">
                <a:solidFill>
                  <a:schemeClr val="bg1"/>
                </a:solidFill>
              </a:rPr>
              <a:t>现在 </a:t>
            </a:r>
            <a:r>
              <a:rPr kumimoji="1" lang="en-US" altLang="zh-CN" dirty="0" smtClean="0">
                <a:solidFill>
                  <a:schemeClr val="bg1"/>
                </a:solidFill>
              </a:rPr>
              <a:t>Android</a:t>
            </a:r>
            <a:r>
              <a:rPr kumimoji="1" lang="zh-CN" altLang="en-US" dirty="0" smtClean="0">
                <a:solidFill>
                  <a:schemeClr val="bg1"/>
                </a:solidFill>
              </a:rPr>
              <a:t>客户端开发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14~</a:t>
            </a:r>
            <a:r>
              <a:rPr kumimoji="1" lang="zh-CN" altLang="en-US" dirty="0" smtClean="0">
                <a:solidFill>
                  <a:schemeClr val="bg1"/>
                </a:solidFill>
              </a:rPr>
              <a:t>现在 云信 </a:t>
            </a:r>
            <a:r>
              <a:rPr kumimoji="1" lang="en-US" altLang="zh-CN" dirty="0" smtClean="0">
                <a:solidFill>
                  <a:schemeClr val="bg1"/>
                </a:solidFill>
              </a:rPr>
              <a:t>IM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SDK</a:t>
            </a:r>
            <a:r>
              <a:rPr kumimoji="1" lang="zh-CN" altLang="en-US" dirty="0" smtClean="0">
                <a:solidFill>
                  <a:schemeClr val="bg1"/>
                </a:solidFill>
              </a:rPr>
              <a:t> 开发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568" y="10440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周江华</a:t>
            </a:r>
            <a:endParaRPr kumimoji="1" lang="zh-CN" altLang="en-US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517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0000" y="270892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还要</a:t>
            </a:r>
            <a:r>
              <a:rPr kumimoji="1"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活好</a:t>
            </a:r>
            <a:endParaRPr kumimoji="1"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9832" y="270892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不仅活着</a:t>
            </a:r>
            <a:endParaRPr kumimoji="1"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5727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手机网络特点</a:t>
            </a:r>
            <a:endParaRPr kumimoji="1"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714558" y="2590490"/>
            <a:ext cx="1296144" cy="1746776"/>
            <a:chOff x="1619672" y="2771636"/>
            <a:chExt cx="1296144" cy="1746776"/>
          </a:xfrm>
        </p:grpSpPr>
        <p:sp>
          <p:nvSpPr>
            <p:cNvPr id="5" name="文本框 4"/>
            <p:cNvSpPr txBox="1"/>
            <p:nvPr/>
          </p:nvSpPr>
          <p:spPr>
            <a:xfrm>
              <a:off x="2059995" y="41490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慢</a:t>
              </a:r>
              <a:endPara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5" name="Picture 3" descr="E:\程露\云信\推广\PPT\图标\加载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687" y="3125344"/>
              <a:ext cx="574619" cy="57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椭圆 2"/>
            <p:cNvSpPr/>
            <p:nvPr/>
          </p:nvSpPr>
          <p:spPr>
            <a:xfrm>
              <a:off x="1619672" y="2771636"/>
              <a:ext cx="1296144" cy="1296144"/>
            </a:xfrm>
            <a:prstGeom prst="ellipse">
              <a:avLst/>
            </a:prstGeom>
            <a:noFill/>
            <a:ln w="28575">
              <a:solidFill>
                <a:srgbClr val="F47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46806" y="2590490"/>
            <a:ext cx="1296144" cy="1746776"/>
            <a:chOff x="3851920" y="2771636"/>
            <a:chExt cx="1296144" cy="1746776"/>
          </a:xfrm>
        </p:grpSpPr>
        <p:sp>
          <p:nvSpPr>
            <p:cNvPr id="6" name="文本框 5"/>
            <p:cNvSpPr txBox="1"/>
            <p:nvPr/>
          </p:nvSpPr>
          <p:spPr>
            <a:xfrm>
              <a:off x="4292243" y="41490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断</a:t>
              </a:r>
              <a:endPara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4" name="Picture 2" descr="E:\程露\云信\推广\PPT\图标\网络断开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661" y="3233720"/>
              <a:ext cx="564662" cy="394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椭圆 9"/>
            <p:cNvSpPr/>
            <p:nvPr/>
          </p:nvSpPr>
          <p:spPr>
            <a:xfrm>
              <a:off x="3851920" y="2771636"/>
              <a:ext cx="1296144" cy="1296144"/>
            </a:xfrm>
            <a:prstGeom prst="ellipse">
              <a:avLst/>
            </a:prstGeom>
            <a:noFill/>
            <a:ln w="28575">
              <a:solidFill>
                <a:srgbClr val="50B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79054" y="2590490"/>
            <a:ext cx="1296144" cy="1746776"/>
            <a:chOff x="6084168" y="2771636"/>
            <a:chExt cx="1296144" cy="1746776"/>
          </a:xfrm>
        </p:grpSpPr>
        <p:sp>
          <p:nvSpPr>
            <p:cNvPr id="7" name="文本框 6"/>
            <p:cNvSpPr txBox="1"/>
            <p:nvPr/>
          </p:nvSpPr>
          <p:spPr>
            <a:xfrm>
              <a:off x="6524491" y="41490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贵</a:t>
              </a:r>
              <a:endPara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6" name="Picture 4" descr="E:\程露\云信\推广\PPT\图标\钱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082" y="3233719"/>
              <a:ext cx="380820" cy="394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椭圆 10"/>
            <p:cNvSpPr/>
            <p:nvPr/>
          </p:nvSpPr>
          <p:spPr>
            <a:xfrm>
              <a:off x="6084168" y="2771636"/>
              <a:ext cx="1296144" cy="1296144"/>
            </a:xfrm>
            <a:prstGeom prst="ellipse">
              <a:avLst/>
            </a:prstGeom>
            <a:noFill/>
            <a:ln w="28575">
              <a:solidFill>
                <a:srgbClr val="F8D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连接类型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3075057"/>
            <a:ext cx="1110625" cy="70788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TCP</a:t>
            </a:r>
            <a:endParaRPr kumimoji="1" lang="zh-CN" altLang="en-US" sz="4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7904" y="3075057"/>
            <a:ext cx="1273105" cy="70788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UDP</a:t>
            </a:r>
            <a:endParaRPr kumimoji="1" lang="zh-CN" altLang="en-US" sz="4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2672" y="3075057"/>
            <a:ext cx="1493358" cy="70788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endParaRPr kumimoji="1" lang="zh-CN" altLang="en-US" sz="4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协议选择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865743"/>
            <a:ext cx="8323414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iq</a:t>
            </a:r>
            <a:r>
              <a:rPr lang="en-US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type=‘get</a:t>
            </a:r>
            <a:r>
              <a:rPr lang="en-US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zh-CN" alt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from=</a:t>
            </a:r>
            <a:r>
              <a:rPr lang="zh-CN" alt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‘</a:t>
            </a:r>
            <a:r>
              <a:rPr lang="en-US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jezhee@netease.im</a:t>
            </a:r>
            <a:r>
              <a:rPr lang="en-US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/contact’&gt;</a:t>
            </a:r>
            <a:endParaRPr lang="en-US" altLang="zh-CN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query </a:t>
            </a:r>
            <a:r>
              <a:rPr lang="en-US" altLang="zh-CN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xmlns</a:t>
            </a:r>
            <a:r>
              <a:rPr lang="en-US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=‘</a:t>
            </a:r>
            <a:r>
              <a:rPr lang="en-US" altLang="zh-CN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jabber:iq:roster</a:t>
            </a:r>
            <a:r>
              <a:rPr lang="en-US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’/&gt;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iq</a:t>
            </a:r>
            <a:r>
              <a:rPr lang="en-US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0" i="0" dirty="0">
              <a:solidFill>
                <a:schemeClr val="bg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945863"/>
            <a:ext cx="8323414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SUBSCRIBE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t-BR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sip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jezhee</a:t>
            </a:r>
            <a:r>
              <a:rPr lang="en-US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-contact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netease.im</a:t>
            </a:r>
            <a:r>
              <a:rPr lang="zh-CN" alt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SIP/2.0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Via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 :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SIP/2.0/UDP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netease.im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pt-BR" altLang="zh-CN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branch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=z9hG4bKwYb6QREiCL</a:t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Max-Forwards:70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sip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altLang="zh-CN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je</a:t>
            </a:r>
            <a:r>
              <a:rPr lang="en-US" altLang="zh-CN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zhee</a:t>
            </a:r>
            <a:r>
              <a:rPr lang="en-US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-contact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netease.im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:&lt;</a:t>
            </a:r>
            <a:r>
              <a:rPr lang="pt-BR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sip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jezhee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netease.im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&gt;;</a:t>
            </a:r>
            <a:r>
              <a:rPr lang="zh-CN" alt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tag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=ie4hbb8t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Call-ID:cdB34qLToC@</a:t>
            </a:r>
            <a:r>
              <a:rPr lang="en-US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netease.im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CSeq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1SUBSCRIBE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Contact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:&lt;</a:t>
            </a:r>
            <a:r>
              <a:rPr lang="pt-BR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sip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netease.im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Event:presence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Expires:3600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Supported:eventlist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Accept:application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pt-BR" altLang="zh-CN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pidf+xml</a:t>
            </a:r>
            <a: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altLang="zh-CN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Accept:application</a:t>
            </a:r>
            <a:r>
              <a:rPr lang="pt-BR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pt-BR" altLang="zh-CN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rlmi+xml</a:t>
            </a:r>
            <a:endParaRPr lang="pt-BR" altLang="zh-CN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5795972"/>
            <a:ext cx="832341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A0D4DCB1E9DFFBA39D21EAC6ECCA4D2DDCB51AB</a:t>
            </a:r>
            <a:endParaRPr lang="en-US" altLang="zh-CN" b="0" i="0" dirty="0">
              <a:solidFill>
                <a:schemeClr val="bg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18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登录加速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1296" y="2755619"/>
            <a:ext cx="1415276" cy="464487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00" dirty="0">
                <a:latin typeface="Microsoft YaHei" charset="0"/>
                <a:ea typeface="Microsoft YaHei" charset="0"/>
                <a:cs typeface="Microsoft YaHei" charset="0"/>
              </a:rPr>
              <a:t>Connect</a:t>
            </a:r>
            <a:endParaRPr lang="zh-CN" altLang="en-US" sz="15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6572" y="2204864"/>
            <a:ext cx="1415276" cy="464487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00" dirty="0">
                <a:latin typeface="Microsoft YaHei" charset="0"/>
                <a:ea typeface="Microsoft YaHei" charset="0"/>
                <a:cs typeface="Microsoft YaHei" charset="0"/>
              </a:rPr>
              <a:t>Handshake</a:t>
            </a:r>
            <a:endParaRPr lang="zh-CN" altLang="en-US" sz="15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41848" y="1668369"/>
            <a:ext cx="1415276" cy="464487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00" dirty="0">
                <a:latin typeface="Microsoft YaHei" charset="0"/>
                <a:ea typeface="Microsoft YaHei" charset="0"/>
                <a:cs typeface="Microsoft YaHei" charset="0"/>
              </a:rPr>
              <a:t>Login</a:t>
            </a:r>
            <a:endParaRPr lang="zh-CN" altLang="en-US" sz="15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7124" y="1124744"/>
            <a:ext cx="1415276" cy="464487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00" dirty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  <a:endParaRPr lang="zh-CN" altLang="en-US" sz="15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1296" y="4380185"/>
            <a:ext cx="1415276" cy="464487"/>
          </a:xfrm>
          <a:prstGeom prst="rect">
            <a:avLst/>
          </a:prstGeom>
          <a:solidFill>
            <a:srgbClr val="28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00" dirty="0">
                <a:latin typeface="Microsoft YaHei" charset="0"/>
                <a:ea typeface="Microsoft YaHei" charset="0"/>
                <a:cs typeface="Microsoft YaHei" charset="0"/>
              </a:rPr>
              <a:t>Handshake</a:t>
            </a:r>
            <a:endParaRPr lang="zh-CN" altLang="en-US" sz="15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1296" y="4852809"/>
            <a:ext cx="1415276" cy="464487"/>
          </a:xfrm>
          <a:prstGeom prst="rect">
            <a:avLst/>
          </a:prstGeom>
          <a:solidFill>
            <a:srgbClr val="28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00" dirty="0">
                <a:latin typeface="Microsoft YaHei" charset="0"/>
                <a:ea typeface="Microsoft YaHei" charset="0"/>
                <a:cs typeface="Microsoft YaHei" charset="0"/>
              </a:rPr>
              <a:t>Login</a:t>
            </a:r>
            <a:endParaRPr lang="zh-CN" altLang="en-US" sz="15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3570" y="5420736"/>
            <a:ext cx="1415276" cy="464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00" dirty="0">
                <a:latin typeface="Microsoft YaHei" charset="0"/>
                <a:ea typeface="Microsoft YaHei" charset="0"/>
                <a:cs typeface="Microsoft YaHei" charset="0"/>
              </a:rPr>
              <a:t>Partial</a:t>
            </a:r>
            <a:r>
              <a:rPr lang="zh-CN" altLang="en-US" sz="15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500" dirty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  <a:endParaRPr lang="zh-CN" altLang="en-US" sz="15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6020" y="3327773"/>
            <a:ext cx="1415276" cy="464487"/>
          </a:xfrm>
          <a:prstGeom prst="rect">
            <a:avLst/>
          </a:prstGeom>
          <a:solidFill>
            <a:srgbClr val="1E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00" dirty="0" err="1">
                <a:latin typeface="Microsoft YaHei" charset="0"/>
                <a:ea typeface="Microsoft YaHei" charset="0"/>
                <a:cs typeface="Microsoft YaHei" charset="0"/>
              </a:rPr>
              <a:t>Lbs</a:t>
            </a:r>
            <a:endParaRPr lang="zh-CN" altLang="en-US" sz="15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6020" y="3800211"/>
            <a:ext cx="1415276" cy="464487"/>
          </a:xfrm>
          <a:prstGeom prst="rect">
            <a:avLst/>
          </a:prstGeom>
          <a:solidFill>
            <a:srgbClr val="28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00" dirty="0">
                <a:latin typeface="Microsoft YaHei" charset="0"/>
                <a:ea typeface="Microsoft YaHei" charset="0"/>
                <a:cs typeface="Microsoft YaHei" charset="0"/>
              </a:rPr>
              <a:t>Connect</a:t>
            </a:r>
            <a:endParaRPr lang="zh-CN" altLang="en-US" sz="15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063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068" y="764704"/>
            <a:ext cx="3173864" cy="56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178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实时音视频优化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0564" y="1556792"/>
            <a:ext cx="4762872" cy="3744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chemeClr val="bg1"/>
                </a:solidFill>
              </a:rPr>
              <a:t>FEC</a:t>
            </a:r>
            <a:endParaRPr kumimoji="1" lang="zh-CN" alt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自适应初始化包频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动态包频和码率调整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数据缓冲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Buffer</a:t>
            </a:r>
            <a:endParaRPr kumimoji="1"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</a:rPr>
              <a:t>音频</a:t>
            </a:r>
            <a:r>
              <a:rPr kumimoji="1" lang="en-US" altLang="zh-CN" sz="2000" dirty="0">
                <a:solidFill>
                  <a:schemeClr val="bg1"/>
                </a:solidFill>
              </a:rPr>
              <a:t>PLC</a:t>
            </a:r>
            <a:r>
              <a:rPr kumimoji="1" lang="zh-CN" altLang="en-US" sz="2000" dirty="0">
                <a:solidFill>
                  <a:schemeClr val="bg1"/>
                </a:solidFill>
              </a:rPr>
              <a:t>丢包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补偿</a:t>
            </a:r>
            <a:endParaRPr kumimoji="1"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chemeClr val="bg1"/>
                </a:solidFill>
              </a:rPr>
              <a:t>Temporal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Scalability</a:t>
            </a:r>
            <a:r>
              <a:rPr kumimoji="1" lang="zh-CN" altLang="en-US" sz="2000" dirty="0">
                <a:solidFill>
                  <a:schemeClr val="bg1"/>
                </a:solidFill>
              </a:rPr>
              <a:t>视频编码方式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视频关键帧多重保障</a:t>
            </a:r>
          </a:p>
        </p:txBody>
      </p:sp>
    </p:spTree>
    <p:extLst>
      <p:ext uri="{BB962C8B-B14F-4D97-AF65-F5344CB8AC3E}">
        <p14:creationId xmlns:p14="http://schemas.microsoft.com/office/powerpoint/2010/main" val="9720581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文件传输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8716" y="2348880"/>
            <a:ext cx="2026568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断点续</a:t>
            </a:r>
            <a:r>
              <a:rPr kumimoji="1" lang="zh-CN" altLang="en-US" sz="2000" dirty="0">
                <a:solidFill>
                  <a:schemeClr val="bg1"/>
                </a:solidFill>
              </a:rPr>
              <a:t>传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</a:rPr>
              <a:t>图片预加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载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chemeClr val="bg1"/>
                </a:solidFill>
              </a:rPr>
              <a:t>pipeline</a:t>
            </a:r>
            <a:endParaRPr kumimoji="1" lang="zh-CN" alt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边录边传</a:t>
            </a:r>
          </a:p>
        </p:txBody>
      </p:sp>
    </p:spTree>
    <p:extLst>
      <p:ext uri="{BB962C8B-B14F-4D97-AF65-F5344CB8AC3E}">
        <p14:creationId xmlns:p14="http://schemas.microsoft.com/office/powerpoint/2010/main" val="3183220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pipeline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2916113" y="1465825"/>
            <a:ext cx="3190460" cy="4118809"/>
            <a:chOff x="934279" y="1073717"/>
            <a:chExt cx="4253946" cy="5491745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411357" y="1489462"/>
              <a:ext cx="0" cy="5076000"/>
            </a:xfrm>
            <a:prstGeom prst="line">
              <a:avLst/>
            </a:prstGeom>
            <a:ln>
              <a:solidFill>
                <a:srgbClr val="3FD5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>
              <a:off x="4711147" y="1489462"/>
              <a:ext cx="0" cy="5076000"/>
            </a:xfrm>
            <a:prstGeom prst="line">
              <a:avLst/>
            </a:prstGeom>
            <a:ln>
              <a:solidFill>
                <a:srgbClr val="3FD5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4279" y="1073717"/>
              <a:ext cx="95415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34069" y="1073717"/>
              <a:ext cx="95415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350" dirty="0">
                  <a:solidFill>
                    <a:schemeClr val="bg1"/>
                  </a:solidFill>
                </a:rPr>
                <a:t>Server</a:t>
              </a:r>
              <a:endParaRPr kumimoji="1" lang="zh-CN" altLang="en-US" sz="135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线箭头连接符 8"/>
            <p:cNvCxnSpPr/>
            <p:nvPr/>
          </p:nvCxnSpPr>
          <p:spPr>
            <a:xfrm>
              <a:off x="1411357" y="1868558"/>
              <a:ext cx="3299790" cy="556591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/>
            <p:nvPr/>
          </p:nvCxnSpPr>
          <p:spPr>
            <a:xfrm flipH="1">
              <a:off x="1411357" y="2484784"/>
              <a:ext cx="3299790" cy="477078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/>
            <p:nvPr/>
          </p:nvCxnSpPr>
          <p:spPr>
            <a:xfrm>
              <a:off x="1411357" y="5191125"/>
              <a:ext cx="3299790" cy="556591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 flipH="1">
              <a:off x="1411357" y="5807351"/>
              <a:ext cx="3299790" cy="477078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>
              <a:off x="1411357" y="2990488"/>
              <a:ext cx="3299790" cy="556591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H="1">
              <a:off x="1411357" y="3606714"/>
              <a:ext cx="3299790" cy="477078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351723" y="1979452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/>
                <a:t>fragment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91482" y="3112352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/>
                <a:t>fragment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91482" y="5290517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/>
                <a:t>fragment</a:t>
              </a:r>
              <a:r>
                <a:rPr lang="zh-CN" altLang="en-US" dirty="0"/>
                <a:t> 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75497" y="2548381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 err="1"/>
                <a:t>ack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97963" y="3681678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 err="1"/>
                <a:t>ack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575497" y="5870947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 err="1"/>
                <a:t>ack</a:t>
              </a:r>
              <a:r>
                <a:rPr lang="zh-CN" altLang="en-US" dirty="0"/>
                <a:t> 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43869" y="4322334"/>
              <a:ext cx="615553" cy="4227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is-IS" altLang="zh-CN" dirty="0">
                  <a:solidFill>
                    <a:schemeClr val="bg1"/>
                  </a:solidFill>
                </a:rPr>
                <a:t>…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915816" y="1470431"/>
            <a:ext cx="3190460" cy="4118809"/>
            <a:chOff x="934279" y="1073717"/>
            <a:chExt cx="4253946" cy="5491745"/>
          </a:xfrm>
        </p:grpSpPr>
        <p:cxnSp>
          <p:nvCxnSpPr>
            <p:cNvPr id="23" name="直线连接符 22"/>
            <p:cNvCxnSpPr/>
            <p:nvPr/>
          </p:nvCxnSpPr>
          <p:spPr>
            <a:xfrm>
              <a:off x="1411357" y="1489462"/>
              <a:ext cx="0" cy="5076000"/>
            </a:xfrm>
            <a:prstGeom prst="line">
              <a:avLst/>
            </a:prstGeom>
            <a:ln>
              <a:solidFill>
                <a:srgbClr val="3FD5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/>
            <p:nvPr/>
          </p:nvCxnSpPr>
          <p:spPr>
            <a:xfrm>
              <a:off x="4711147" y="1489462"/>
              <a:ext cx="0" cy="5076000"/>
            </a:xfrm>
            <a:prstGeom prst="line">
              <a:avLst/>
            </a:prstGeom>
            <a:ln>
              <a:solidFill>
                <a:srgbClr val="3FD5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934279" y="1073717"/>
              <a:ext cx="95415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350" dirty="0">
                  <a:solidFill>
                    <a:schemeClr val="bg1"/>
                  </a:solidFill>
                </a:rPr>
                <a:t>Client</a:t>
              </a:r>
              <a:endParaRPr kumimoji="1" lang="zh-CN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234069" y="1073717"/>
              <a:ext cx="95415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411357" y="1868558"/>
              <a:ext cx="3299790" cy="556591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 flipH="1">
              <a:off x="1411357" y="2484784"/>
              <a:ext cx="3299790" cy="477078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>
              <a:off x="1411357" y="3938791"/>
              <a:ext cx="3299790" cy="556591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/>
            <p:nvPr/>
          </p:nvCxnSpPr>
          <p:spPr>
            <a:xfrm flipH="1">
              <a:off x="1411357" y="4555017"/>
              <a:ext cx="3299790" cy="477078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>
              <a:off x="1411357" y="2414019"/>
              <a:ext cx="3299790" cy="556591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 flipH="1">
              <a:off x="1411357" y="3030245"/>
              <a:ext cx="3299790" cy="477078"/>
            </a:xfrm>
            <a:prstGeom prst="straightConnector1">
              <a:avLst/>
            </a:prstGeom>
            <a:ln>
              <a:solidFill>
                <a:srgbClr val="3FD5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334431" y="1956612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/>
                <a:t>fragment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34434" y="2477434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/>
                <a:t>fragment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46546" y="4039521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/>
                <a:t>fragment</a:t>
              </a:r>
              <a:r>
                <a:rPr lang="zh-CN" altLang="en-US" dirty="0"/>
                <a:t> 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3143" y="2481326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 err="1"/>
                <a:t>ack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03143" y="3054086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 err="1"/>
                <a:t>ack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603143" y="4539391"/>
              <a:ext cx="13914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35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 err="1"/>
                <a:t>ack</a:t>
              </a:r>
              <a:r>
                <a:rPr lang="zh-CN" altLang="en-US" dirty="0"/>
                <a:t> 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3869" y="3507326"/>
              <a:ext cx="615553" cy="4227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is-IS" altLang="zh-CN" dirty="0">
                  <a:solidFill>
                    <a:schemeClr val="bg1"/>
                  </a:solidFill>
                </a:rPr>
                <a:t>…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536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边录边传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1403648" y="2259541"/>
            <a:ext cx="6566430" cy="346199"/>
            <a:chOff x="1403648" y="2259541"/>
            <a:chExt cx="6566430" cy="346199"/>
          </a:xfrm>
        </p:grpSpPr>
        <p:sp>
          <p:nvSpPr>
            <p:cNvPr id="4" name="五边形 3"/>
            <p:cNvSpPr/>
            <p:nvPr/>
          </p:nvSpPr>
          <p:spPr>
            <a:xfrm>
              <a:off x="1403648" y="2260140"/>
              <a:ext cx="2376000" cy="345600"/>
            </a:xfrm>
            <a:prstGeom prst="homePlate">
              <a:avLst/>
            </a:prstGeom>
            <a:solidFill>
              <a:srgbClr val="0FA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Recording</a:t>
              </a:r>
              <a:endParaRPr lang="zh-CN" altLang="en-US" sz="13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591327" y="2259541"/>
              <a:ext cx="994376" cy="345600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300" kern="100" dirty="0">
                  <a:latin typeface="Microsoft YaHei" charset="0"/>
                  <a:ea typeface="Microsoft YaHei" charset="0"/>
                  <a:cs typeface="Microsoft YaHei" charset="0"/>
                </a:rPr>
                <a:t>Hash</a:t>
              </a:r>
              <a:endParaRPr lang="zh-CN" altLang="en-US" sz="1300" kern="1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271289" y="2259541"/>
              <a:ext cx="2515648" cy="345600"/>
            </a:xfrm>
            <a:prstGeom prst="chevron">
              <a:avLst/>
            </a:prstGeom>
            <a:solidFill>
              <a:srgbClr val="1E9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Uploading</a:t>
              </a:r>
              <a:endParaRPr lang="zh-CN" altLang="en-US" sz="13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603827" y="2260140"/>
              <a:ext cx="1366251" cy="345600"/>
            </a:xfrm>
            <a:prstGeom prst="chevron">
              <a:avLst/>
            </a:prstGeom>
            <a:solidFill>
              <a:srgbClr val="DD7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Checksum</a:t>
              </a:r>
              <a:endParaRPr lang="zh-CN" altLang="en-US" sz="13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403649" y="3167669"/>
            <a:ext cx="5342294" cy="2061531"/>
            <a:chOff x="1403649" y="3167669"/>
            <a:chExt cx="5342294" cy="2061531"/>
          </a:xfrm>
        </p:grpSpPr>
        <p:sp>
          <p:nvSpPr>
            <p:cNvPr id="8" name="五边形 7"/>
            <p:cNvSpPr/>
            <p:nvPr/>
          </p:nvSpPr>
          <p:spPr>
            <a:xfrm>
              <a:off x="1403649" y="3167669"/>
              <a:ext cx="2377027" cy="345600"/>
            </a:xfrm>
            <a:prstGeom prst="homePlate">
              <a:avLst/>
            </a:prstGeom>
            <a:solidFill>
              <a:srgbClr val="0FA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Recording</a:t>
              </a:r>
              <a:endParaRPr lang="zh-CN" altLang="en-US" sz="13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1865918" y="4883600"/>
              <a:ext cx="1002648" cy="345600"/>
            </a:xfrm>
            <a:prstGeom prst="chevron">
              <a:avLst/>
            </a:prstGeom>
            <a:solidFill>
              <a:srgbClr val="1E9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frag</a:t>
              </a:r>
              <a:r>
                <a:rPr lang="zh-CN" altLang="en-US" sz="1300" dirty="0"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lang="zh-CN" altLang="en-US" sz="13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0" name="直线箭头连接符 9"/>
            <p:cNvCxnSpPr/>
            <p:nvPr/>
          </p:nvCxnSpPr>
          <p:spPr>
            <a:xfrm flipH="1">
              <a:off x="1865918" y="3513269"/>
              <a:ext cx="0" cy="135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燕尾形 10"/>
            <p:cNvSpPr/>
            <p:nvPr/>
          </p:nvSpPr>
          <p:spPr>
            <a:xfrm>
              <a:off x="2408359" y="4458269"/>
              <a:ext cx="1002648" cy="345600"/>
            </a:xfrm>
            <a:prstGeom prst="chevron">
              <a:avLst/>
            </a:prstGeom>
            <a:solidFill>
              <a:srgbClr val="1E9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frag</a:t>
              </a:r>
              <a:r>
                <a:rPr lang="zh-CN" altLang="en-US" sz="1300" dirty="0"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lang="zh-CN" altLang="en-US" sz="13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2" name="直线箭头连接符 11"/>
            <p:cNvCxnSpPr/>
            <p:nvPr/>
          </p:nvCxnSpPr>
          <p:spPr>
            <a:xfrm flipH="1">
              <a:off x="2432553" y="3513269"/>
              <a:ext cx="0" cy="94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燕尾形 12"/>
            <p:cNvSpPr/>
            <p:nvPr/>
          </p:nvSpPr>
          <p:spPr>
            <a:xfrm>
              <a:off x="2999188" y="4033172"/>
              <a:ext cx="1002648" cy="345600"/>
            </a:xfrm>
            <a:prstGeom prst="chevron">
              <a:avLst/>
            </a:prstGeom>
            <a:solidFill>
              <a:srgbClr val="1E9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frag</a:t>
              </a:r>
              <a:r>
                <a:rPr lang="zh-CN" altLang="en-US" sz="1300" dirty="0"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lang="zh-CN" altLang="en-US" sz="13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4" name="直线箭头连接符 13"/>
            <p:cNvCxnSpPr/>
            <p:nvPr/>
          </p:nvCxnSpPr>
          <p:spPr>
            <a:xfrm flipH="1">
              <a:off x="3023382" y="3513269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燕尾形 14"/>
            <p:cNvSpPr/>
            <p:nvPr/>
          </p:nvSpPr>
          <p:spPr>
            <a:xfrm>
              <a:off x="3501066" y="3167669"/>
              <a:ext cx="935898" cy="345600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endParaRPr kumimoji="1"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4412769" y="3855361"/>
              <a:ext cx="1116344" cy="345600"/>
            </a:xfrm>
            <a:prstGeom prst="chevron">
              <a:avLst/>
            </a:prstGeom>
            <a:solidFill>
              <a:srgbClr val="1E9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frag</a:t>
              </a:r>
              <a:r>
                <a:rPr lang="zh-CN" altLang="en-US" sz="1300" dirty="0"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300" dirty="0">
                  <a:latin typeface="Microsoft YaHei" charset="0"/>
                  <a:ea typeface="Microsoft YaHei" charset="0"/>
                  <a:cs typeface="Microsoft YaHei" charset="0"/>
                </a:rPr>
                <a:t>N</a:t>
              </a:r>
              <a:endParaRPr lang="zh-CN" altLang="en-US" sz="13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7" name="直线箭头连接符 16"/>
            <p:cNvCxnSpPr/>
            <p:nvPr/>
          </p:nvCxnSpPr>
          <p:spPr>
            <a:xfrm flipH="1">
              <a:off x="4436964" y="3335458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燕尾形 17"/>
            <p:cNvSpPr/>
            <p:nvPr/>
          </p:nvSpPr>
          <p:spPr>
            <a:xfrm>
              <a:off x="5322948" y="3855361"/>
              <a:ext cx="1422995" cy="345600"/>
            </a:xfrm>
            <a:prstGeom prst="chevron">
              <a:avLst/>
            </a:prstGeom>
            <a:solidFill>
              <a:srgbClr val="DD7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300">
                  <a:latin typeface="Microsoft YaHei" charset="0"/>
                  <a:ea typeface="Microsoft YaHei" charset="0"/>
                  <a:cs typeface="Microsoft YaHei" charset="0"/>
                </a:rPr>
                <a:t>Checksum</a:t>
              </a:r>
              <a:endParaRPr lang="zh-CN" altLang="en-US" sz="13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我们都需要 </a:t>
            </a:r>
            <a:r>
              <a:rPr lang="en-US" altLang="zh-CN" dirty="0" smtClean="0"/>
              <a:t>IM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547664" y="2679737"/>
            <a:ext cx="1121742" cy="1541351"/>
            <a:chOff x="1734327" y="2607729"/>
            <a:chExt cx="1121742" cy="1541351"/>
          </a:xfrm>
        </p:grpSpPr>
        <p:grpSp>
          <p:nvGrpSpPr>
            <p:cNvPr id="3" name="组合 2"/>
            <p:cNvGrpSpPr/>
            <p:nvPr/>
          </p:nvGrpSpPr>
          <p:grpSpPr>
            <a:xfrm>
              <a:off x="1734327" y="2607729"/>
              <a:ext cx="1121742" cy="1121743"/>
              <a:chOff x="1713855" y="2607729"/>
              <a:chExt cx="1121742" cy="1121743"/>
            </a:xfrm>
          </p:grpSpPr>
          <p:sp>
            <p:nvSpPr>
              <p:cNvPr id="13" name="Oval 5"/>
              <p:cNvSpPr/>
              <p:nvPr/>
            </p:nvSpPr>
            <p:spPr bwMode="auto">
              <a:xfrm>
                <a:off x="1713855" y="2607729"/>
                <a:ext cx="1121742" cy="1121743"/>
              </a:xfrm>
              <a:prstGeom prst="ellipse">
                <a:avLst/>
              </a:prstGeom>
              <a:noFill/>
              <a:ln>
                <a:solidFill>
                  <a:srgbClr val="F8D3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28" name="Picture 4" descr="E:\程露\云信\推广\PPT\图标\社交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0132" y="2931343"/>
                <a:ext cx="489189" cy="474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文本框 4"/>
            <p:cNvSpPr txBox="1"/>
            <p:nvPr/>
          </p:nvSpPr>
          <p:spPr>
            <a:xfrm>
              <a:off x="2004504" y="384130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</a:t>
              </a:r>
              <a:endPara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03848" y="2679737"/>
            <a:ext cx="1121742" cy="1541351"/>
            <a:chOff x="3269737" y="2607729"/>
            <a:chExt cx="1121742" cy="1541351"/>
          </a:xfrm>
        </p:grpSpPr>
        <p:grpSp>
          <p:nvGrpSpPr>
            <p:cNvPr id="25" name="组合 24"/>
            <p:cNvGrpSpPr/>
            <p:nvPr/>
          </p:nvGrpSpPr>
          <p:grpSpPr>
            <a:xfrm>
              <a:off x="3269737" y="2607729"/>
              <a:ext cx="1121742" cy="1121743"/>
              <a:chOff x="3249265" y="2607729"/>
              <a:chExt cx="1121742" cy="1121743"/>
            </a:xfrm>
          </p:grpSpPr>
          <p:sp>
            <p:nvSpPr>
              <p:cNvPr id="23" name="Oval 2"/>
              <p:cNvSpPr/>
              <p:nvPr/>
            </p:nvSpPr>
            <p:spPr bwMode="auto">
              <a:xfrm>
                <a:off x="3249265" y="2607729"/>
                <a:ext cx="1121742" cy="1121743"/>
              </a:xfrm>
              <a:prstGeom prst="ellipse">
                <a:avLst/>
              </a:prstGeom>
              <a:noFill/>
              <a:ln>
                <a:solidFill>
                  <a:srgbClr val="3FD5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28" name="Picture 3" descr="E:\程露\云信\推广\PPT\图标\购物车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7556" y="2930871"/>
                <a:ext cx="485161" cy="475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文本框 4"/>
            <p:cNvSpPr txBox="1"/>
            <p:nvPr/>
          </p:nvSpPr>
          <p:spPr>
            <a:xfrm>
              <a:off x="3581204" y="384130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电商</a:t>
              </a:r>
              <a:endPara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90418" y="2679737"/>
            <a:ext cx="1121742" cy="1541351"/>
            <a:chOff x="4805907" y="2607729"/>
            <a:chExt cx="1121742" cy="1541351"/>
          </a:xfrm>
        </p:grpSpPr>
        <p:grpSp>
          <p:nvGrpSpPr>
            <p:cNvPr id="29" name="组合 28"/>
            <p:cNvGrpSpPr/>
            <p:nvPr/>
          </p:nvGrpSpPr>
          <p:grpSpPr>
            <a:xfrm>
              <a:off x="4805907" y="2607729"/>
              <a:ext cx="1121742" cy="1121743"/>
              <a:chOff x="4785435" y="2607729"/>
              <a:chExt cx="1121742" cy="1121743"/>
            </a:xfrm>
          </p:grpSpPr>
          <p:sp>
            <p:nvSpPr>
              <p:cNvPr id="18" name="Oval 3"/>
              <p:cNvSpPr/>
              <p:nvPr/>
            </p:nvSpPr>
            <p:spPr bwMode="auto">
              <a:xfrm>
                <a:off x="4785435" y="2607729"/>
                <a:ext cx="1121742" cy="1121743"/>
              </a:xfrm>
              <a:prstGeom prst="ellipse">
                <a:avLst/>
              </a:prstGeom>
              <a:noFill/>
              <a:ln>
                <a:solidFill>
                  <a:srgbClr val="F472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30" name="Picture 6" descr="E:\程露\云信\推广\PPT\图标\教育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3998" y="2975507"/>
                <a:ext cx="504617" cy="386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本框 4"/>
            <p:cNvSpPr txBox="1"/>
            <p:nvPr/>
          </p:nvSpPr>
          <p:spPr>
            <a:xfrm>
              <a:off x="5105109" y="384130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</a:t>
              </a:r>
              <a:endPara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46602" y="2679737"/>
            <a:ext cx="1121742" cy="1541351"/>
            <a:chOff x="6307617" y="2607729"/>
            <a:chExt cx="1121742" cy="1541351"/>
          </a:xfrm>
        </p:grpSpPr>
        <p:grpSp>
          <p:nvGrpSpPr>
            <p:cNvPr id="30" name="组合 29"/>
            <p:cNvGrpSpPr/>
            <p:nvPr/>
          </p:nvGrpSpPr>
          <p:grpSpPr>
            <a:xfrm>
              <a:off x="6307617" y="2607729"/>
              <a:ext cx="1121742" cy="1121743"/>
              <a:chOff x="6287145" y="2607729"/>
              <a:chExt cx="1121742" cy="1121743"/>
            </a:xfrm>
          </p:grpSpPr>
          <p:sp>
            <p:nvSpPr>
              <p:cNvPr id="10" name="Oval 4"/>
              <p:cNvSpPr/>
              <p:nvPr/>
            </p:nvSpPr>
            <p:spPr bwMode="auto">
              <a:xfrm>
                <a:off x="6287145" y="2607729"/>
                <a:ext cx="1121742" cy="1121743"/>
              </a:xfrm>
              <a:prstGeom prst="ellipse">
                <a:avLst/>
              </a:prstGeom>
              <a:noFill/>
              <a:ln>
                <a:solidFill>
                  <a:srgbClr val="7CC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29" name="Picture 5" descr="E:\程露\云信\推广\PPT\图标\医疗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3223" y="2980394"/>
                <a:ext cx="389586" cy="3764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文本框 4"/>
            <p:cNvSpPr txBox="1"/>
            <p:nvPr/>
          </p:nvSpPr>
          <p:spPr>
            <a:xfrm>
              <a:off x="6612279" y="384130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</a:t>
              </a:r>
              <a:endPara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5334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</a:t>
            </a:r>
            <a:r>
              <a:rPr kumimoji="1" lang="zh-CN" altLang="en-US" dirty="0"/>
              <a:t>是什么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475656" y="3810569"/>
            <a:ext cx="7345156" cy="1090308"/>
            <a:chOff x="1547664" y="3810569"/>
            <a:chExt cx="7345156" cy="1090308"/>
          </a:xfrm>
        </p:grpSpPr>
        <p:grpSp>
          <p:nvGrpSpPr>
            <p:cNvPr id="4" name="Group 31"/>
            <p:cNvGrpSpPr/>
            <p:nvPr/>
          </p:nvGrpSpPr>
          <p:grpSpPr>
            <a:xfrm>
              <a:off x="2102461" y="3810569"/>
              <a:ext cx="6790359" cy="1090308"/>
              <a:chOff x="1495019" y="3243273"/>
              <a:chExt cx="3143272" cy="817735"/>
            </a:xfrm>
          </p:grpSpPr>
          <p:sp>
            <p:nvSpPr>
              <p:cNvPr id="6" name="Rectangle 16"/>
              <p:cNvSpPr/>
              <p:nvPr/>
            </p:nvSpPr>
            <p:spPr>
              <a:xfrm>
                <a:off x="1495019" y="3243273"/>
                <a:ext cx="3143272" cy="438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Messaging</a:t>
                </a:r>
                <a:endParaRPr lang="en-US" sz="3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" name="Rectangle 17"/>
              <p:cNvSpPr/>
              <p:nvPr/>
            </p:nvSpPr>
            <p:spPr>
              <a:xfrm>
                <a:off x="1495019" y="3714758"/>
                <a:ext cx="2912395" cy="346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稳定可靠，安全，消息不丢，不乱，不重复</a:t>
                </a:r>
                <a:endParaRPr lang="ms-MY" sz="24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pic>
          <p:nvPicPr>
            <p:cNvPr id="2051" name="Picture 3" descr="E:\程露\云信\推广\PPT\图标\对号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3855725"/>
              <a:ext cx="478874" cy="478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1475656" y="1988840"/>
            <a:ext cx="7345156" cy="1090308"/>
            <a:chOff x="1547664" y="1988840"/>
            <a:chExt cx="7345156" cy="1090308"/>
          </a:xfrm>
        </p:grpSpPr>
        <p:grpSp>
          <p:nvGrpSpPr>
            <p:cNvPr id="10" name="Group 31"/>
            <p:cNvGrpSpPr/>
            <p:nvPr/>
          </p:nvGrpSpPr>
          <p:grpSpPr>
            <a:xfrm>
              <a:off x="2102461" y="1988840"/>
              <a:ext cx="6790359" cy="1090308"/>
              <a:chOff x="1495019" y="3243273"/>
              <a:chExt cx="3143272" cy="817735"/>
            </a:xfrm>
          </p:grpSpPr>
          <p:sp>
            <p:nvSpPr>
              <p:cNvPr id="12" name="Rectangle 16"/>
              <p:cNvSpPr/>
              <p:nvPr/>
            </p:nvSpPr>
            <p:spPr>
              <a:xfrm>
                <a:off x="1495019" y="3243273"/>
                <a:ext cx="3143272" cy="438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Instant</a:t>
                </a:r>
                <a:endParaRPr lang="en-US" sz="3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3" name="Rectangle 17"/>
              <p:cNvSpPr/>
              <p:nvPr/>
            </p:nvSpPr>
            <p:spPr>
              <a:xfrm>
                <a:off x="1495019" y="3714758"/>
                <a:ext cx="2912395" cy="346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有新消息能立即收到，消息推送无延迟</a:t>
                </a:r>
                <a:endParaRPr lang="ms-MY" altLang="zh-CN" sz="24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pic>
          <p:nvPicPr>
            <p:cNvPr id="17" name="Picture 3" descr="E:\程露\云信\推广\PPT\图标\对号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2041790"/>
              <a:ext cx="478874" cy="478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怎么推？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27339" y="1412776"/>
            <a:ext cx="3288233" cy="2520280"/>
            <a:chOff x="1021532" y="1268760"/>
            <a:chExt cx="3570081" cy="2736304"/>
          </a:xfrm>
        </p:grpSpPr>
        <p:sp>
          <p:nvSpPr>
            <p:cNvPr id="3" name="矩形 2"/>
            <p:cNvSpPr/>
            <p:nvPr/>
          </p:nvSpPr>
          <p:spPr>
            <a:xfrm>
              <a:off x="1021532" y="1268760"/>
              <a:ext cx="3570081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532" y="1628800"/>
              <a:ext cx="3570081" cy="2016224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5840" y="3356992"/>
            <a:ext cx="3550576" cy="26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277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59832" y="270892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怎么办？</a:t>
            </a:r>
            <a:endParaRPr kumimoji="1"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5111" y="270892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后台运行！</a:t>
            </a:r>
            <a:endParaRPr kumimoji="1"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7939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08" y="794945"/>
            <a:ext cx="1567380" cy="1567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LMK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681" y="4681624"/>
            <a:ext cx="1011312" cy="1011312"/>
          </a:xfrm>
          <a:prstGeom prst="rect">
            <a:avLst/>
          </a:prstGeom>
        </p:spPr>
      </p:pic>
      <p:sp>
        <p:nvSpPr>
          <p:cNvPr id="9" name="任意形状 8"/>
          <p:cNvSpPr/>
          <p:nvPr/>
        </p:nvSpPr>
        <p:spPr>
          <a:xfrm>
            <a:off x="3396208" y="5187280"/>
            <a:ext cx="3048000" cy="762000"/>
          </a:xfrm>
          <a:custGeom>
            <a:avLst/>
            <a:gdLst>
              <a:gd name="connsiteX0" fmla="*/ 0 w 3048000"/>
              <a:gd name="connsiteY0" fmla="*/ 0 h 762000"/>
              <a:gd name="connsiteX1" fmla="*/ 3048000 w 3048000"/>
              <a:gd name="connsiteY1" fmla="*/ 0 h 762000"/>
              <a:gd name="connsiteX2" fmla="*/ 3048000 w 3048000"/>
              <a:gd name="connsiteY2" fmla="*/ 762000 h 762000"/>
              <a:gd name="connsiteX3" fmla="*/ 0 w 3048000"/>
              <a:gd name="connsiteY3" fmla="*/ 762000 h 762000"/>
              <a:gd name="connsiteX4" fmla="*/ 0 w 3048000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762000">
                <a:moveTo>
                  <a:pt x="0" y="0"/>
                </a:moveTo>
                <a:lnTo>
                  <a:pt x="3048000" y="0"/>
                </a:lnTo>
                <a:lnTo>
                  <a:pt x="3048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600" kern="12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78" y="2556497"/>
            <a:ext cx="1328373" cy="13283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771"/>
          <a:stretch/>
        </p:blipFill>
        <p:spPr>
          <a:xfrm>
            <a:off x="5041441" y="5016850"/>
            <a:ext cx="814871" cy="7980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58" y="5245844"/>
            <a:ext cx="664187" cy="6641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05" y="3173040"/>
            <a:ext cx="1120056" cy="112005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860162"/>
            <a:ext cx="1369038" cy="1369038"/>
          </a:xfrm>
          <a:prstGeom prst="rect">
            <a:avLst/>
          </a:prstGeom>
          <a:noFill/>
        </p:spPr>
      </p:pic>
      <p:sp>
        <p:nvSpPr>
          <p:cNvPr id="11" name="罐形 10"/>
          <p:cNvSpPr/>
          <p:nvPr/>
        </p:nvSpPr>
        <p:spPr>
          <a:xfrm>
            <a:off x="3192016" y="2286496"/>
            <a:ext cx="2664296" cy="3662784"/>
          </a:xfrm>
          <a:prstGeom prst="can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069 C 0.04323 -0.00764 0.08664 -0.01458 0.11528 0.02246 C 0.1441 0.05972 0.16302 0.18519 0.1724 0.22269 " pathEditMode="relative" rAng="0" ptsTypes="AAA">
                                      <p:cBhvr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LMK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26065" y="2564904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 smtClean="0">
                <a:solidFill>
                  <a:schemeClr val="bg1"/>
                </a:solidFill>
              </a:rPr>
              <a:t>内存占用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6065" y="3563527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 smtClean="0">
                <a:solidFill>
                  <a:schemeClr val="bg1"/>
                </a:solidFill>
              </a:rPr>
              <a:t>进程优先级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第一弹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11760" y="1628800"/>
            <a:ext cx="3295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kumimoji="1" lang="en-US" altLang="zh-CN" sz="3600" dirty="0" smtClean="0">
                <a:solidFill>
                  <a:schemeClr val="bg1"/>
                </a:solidFill>
              </a:rPr>
              <a:t>Sticky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Service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11760" y="2627423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kumimoji="1" lang="en-US" altLang="zh-CN" sz="3600" dirty="0" smtClean="0">
                <a:solidFill>
                  <a:schemeClr val="bg1"/>
                </a:solidFill>
              </a:rPr>
              <a:t>Alarm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3626046"/>
            <a:ext cx="235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kumimoji="1" lang="en-US" altLang="zh-CN" sz="3600" smtClean="0">
                <a:solidFill>
                  <a:schemeClr val="bg1"/>
                </a:solidFill>
              </a:rPr>
              <a:t>Receiver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11760" y="4624669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kumimoji="1" lang="en-US" altLang="zh-CN" sz="3600" dirty="0" err="1" smtClean="0">
                <a:solidFill>
                  <a:schemeClr val="bg1"/>
                </a:solidFill>
              </a:rPr>
              <a:t>JobScheduler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</TotalTime>
  <Words>408</Words>
  <Application>Microsoft Macintosh PowerPoint</Application>
  <PresentationFormat>全屏显示(4:3)</PresentationFormat>
  <Paragraphs>198</Paragraphs>
  <Slides>30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Calibri</vt:lpstr>
      <vt:lpstr>Courier New</vt:lpstr>
      <vt:lpstr>Microsoft YaHei</vt:lpstr>
      <vt:lpstr>宋体</vt:lpstr>
      <vt:lpstr>微软雅黑</vt:lpstr>
      <vt:lpstr>Arial</vt:lpstr>
      <vt:lpstr>Office 主题​​</vt:lpstr>
      <vt:lpstr>云信 IM 推送保障及网络优化实践</vt:lpstr>
      <vt:lpstr>关于 · 我</vt:lpstr>
      <vt:lpstr>我们都需要 IM</vt:lpstr>
      <vt:lpstr>IM是什么</vt:lpstr>
      <vt:lpstr>怎么推？</vt:lpstr>
      <vt:lpstr>PowerPoint 演示文稿</vt:lpstr>
      <vt:lpstr>LMK</vt:lpstr>
      <vt:lpstr>LMK</vt:lpstr>
      <vt:lpstr>第一弹</vt:lpstr>
      <vt:lpstr>第二弹</vt:lpstr>
      <vt:lpstr>SDK 架构</vt:lpstr>
      <vt:lpstr>第三弹</vt:lpstr>
      <vt:lpstr>第二个拦路虎</vt:lpstr>
      <vt:lpstr>daemon进程</vt:lpstr>
      <vt:lpstr>互相唤醒</vt:lpstr>
      <vt:lpstr>新的问题</vt:lpstr>
      <vt:lpstr>共享连接</vt:lpstr>
      <vt:lpstr>长连接+推送</vt:lpstr>
      <vt:lpstr>系统推送</vt:lpstr>
      <vt:lpstr>PowerPoint 演示文稿</vt:lpstr>
      <vt:lpstr>手机网络特点</vt:lpstr>
      <vt:lpstr>连接类型</vt:lpstr>
      <vt:lpstr>协议选择</vt:lpstr>
      <vt:lpstr>登录加速</vt:lpstr>
      <vt:lpstr>PowerPoint 演示文稿</vt:lpstr>
      <vt:lpstr>实时音视频优化</vt:lpstr>
      <vt:lpstr>文件传输</vt:lpstr>
      <vt:lpstr>pipeline</vt:lpstr>
      <vt:lpstr>边录边传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csdn</dc:creator>
  <cp:lastModifiedBy>Microsoft Office 用户</cp:lastModifiedBy>
  <cp:revision>147</cp:revision>
  <dcterms:created xsi:type="dcterms:W3CDTF">2016-08-08T03:04:23Z</dcterms:created>
  <dcterms:modified xsi:type="dcterms:W3CDTF">2016-09-11T23:48:07Z</dcterms:modified>
</cp:coreProperties>
</file>