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e de titr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1182C61-4859-4551-A03C-BC18748A8B2C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 avec légen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E95E35B-7133-4FAC-BCAE-CB9986CAA3B7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 avec légen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fr-FR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23B0C1E-A222-45F6-9DC0-C0DC77FC230B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re et texte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57B2CAE-D901-4F6B-874C-322F021B9895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re vertical et text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729F15C-16E4-4D0F-9331-F5374214732D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re et contenu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2A725CA-5D8A-4493-B9F8-42D2CBD616C6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re de sec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F776AF5-B58A-4572-A6FE-B9D788E6282B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ux contenu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4621D71-ACA7-4D3A-8521-3857F6C3263A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Modifier les styles du texte du masque</a:t>
            </a:r>
            <a:endParaRPr b="0" lang="fr-FR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CFD45DC-2997-44D0-9A8F-97D7F7B995D0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re seu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A7BC6EE-6877-4F86-AED1-B8AF8CD52F46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fr-F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771AC72-6749-4B8E-A392-7AB7A6B3AD83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fr-F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re 1"/>
          <p:cNvSpPr/>
          <p:nvPr/>
        </p:nvSpPr>
        <p:spPr>
          <a:xfrm>
            <a:off x="195480" y="121680"/>
            <a:ext cx="11800800" cy="79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r>
              <a:rPr b="0" lang="fr-FR" sz="1000" strike="noStrike" u="none">
                <a:solidFill>
                  <a:schemeClr val="dk1"/>
                </a:solidFill>
                <a:effectLst/>
                <a:uFillTx/>
                <a:latin typeface="NavalGroup Sans"/>
                <a:ea typeface="Arial Unicode MS"/>
              </a:rPr>
              <a:t>CRA – </a:t>
            </a:r>
            <a:r>
              <a:rPr b="0" lang="fr-FR" sz="1000" strike="noStrike" u="none">
                <a:solidFill>
                  <a:schemeClr val="dk1"/>
                </a:solidFill>
                <a:effectLst/>
                <a:uFillTx/>
                <a:latin typeface="NavalGroup Sans"/>
                <a:ea typeface="Arial Unicode MS"/>
              </a:rPr>
              <a:t>3 : Digital Marketing</a:t>
            </a:r>
            <a:br>
              <a:rPr sz="1000"/>
            </a:br>
            <a:r>
              <a:rPr b="0" lang="fr-FR" sz="1000" strike="noStrike" u="none">
                <a:solidFill>
                  <a:schemeClr val="dk1"/>
                </a:solidFill>
                <a:effectLst/>
                <a:uFillTx/>
                <a:latin typeface="NavalGroup Sans"/>
              </a:rPr>
              <a:t>S11</a:t>
            </a:r>
            <a:endParaRPr b="0" lang="fr-F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58" name="Group 119"/>
          <p:cNvGraphicFramePr/>
          <p:nvPr/>
        </p:nvGraphicFramePr>
        <p:xfrm>
          <a:off x="180000" y="1079640"/>
          <a:ext cx="11831400" cy="5108040"/>
        </p:xfrm>
        <a:graphic>
          <a:graphicData uri="http://schemas.openxmlformats.org/drawingml/2006/table">
            <a:tbl>
              <a:tblPr/>
              <a:tblGrid>
                <a:gridCol w="11831400"/>
              </a:tblGrid>
              <a:tr h="506160">
                <a:tc>
                  <a:txBody>
                    <a:bodyPr lIns="78120" rIns="78120" tIns="38880" bIns="38880" anchor="t">
                      <a:noAutofit/>
                    </a:bodyPr>
                    <a:p>
                      <a:pPr marL="4680" defTabSz="1371600">
                        <a:lnSpc>
                          <a:spcPct val="100000"/>
                        </a:lnSpc>
                        <a:spcBef>
                          <a:spcPts val="221"/>
                        </a:spcBef>
                        <a:spcAft>
                          <a:spcPts val="221"/>
                        </a:spcAft>
                        <a:tabLst>
                          <a:tab algn="l" pos="0"/>
                        </a:tabLst>
                      </a:pPr>
                      <a:r>
                        <a:rPr b="0" lang="fr-FR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NavalGroup Sans Bold"/>
                        </a:rPr>
                        <a:t>Activités de la semaine</a:t>
                      </a:r>
                      <a:endParaRPr b="0" lang="fr-FR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2808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2848320">
                <a:tc>
                  <a:txBody>
                    <a:bodyPr lIns="78120" rIns="78120" tIns="38880" bIns="38880" anchor="t">
                      <a:noAutofit/>
                    </a:bodyPr>
                    <a:p>
                      <a:r>
                        <a:rPr b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Project Eta : SEO Campaign</a:t>
                      </a:r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 </a:t>
                      </a:r>
                      <a:r>
                        <a:rPr b="0" i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Avancement :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La stratégie SEO a été élaborée et approuvée, avec une analyse approfondie des mots-clés et des concurrents.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Les optimisations on-page (métadonnées, structure des URL, contenu) sont en cours de mise en œuvre sur le site.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Des outils de suivi des performances ont été déployés pour mesurer l'impact des modifications.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Project Theta : Social Media Strategy</a:t>
                      </a:r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 </a:t>
                      </a:r>
                      <a:r>
                        <a:rPr b="0" i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Avancement :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Un audit complet des réseaux sociaux a permis de définir des axes d'amélioration pour renforcer l'engagement.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Un calendrier éditorial a été établi et les premières publications pilotes ont été lancées.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Les retours des communautés sont en cours d'analyse afin d'optimiser la stratégie de contenu.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Project Iota : Content Marketing Initiative</a:t>
                      </a:r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 </a:t>
                      </a:r>
                      <a:r>
                        <a:rPr b="0" i="1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Avancement :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Le plan éditorial a été finalisé, avec la définition des thèmes et des formats (articles, vidéos, infographies).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La création de contenu est lancée, avec les premiers articles déjà publiés et diffusés.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  <a:p>
                      <a:r>
                        <a:rPr b="0" lang="fr-FR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pleSystemUIFont"/>
                          <a:ea typeface="AppleSystemUIFont"/>
                        </a:rPr>
                        <a:t>L'analyse des performances (trafic, engagement) permettra d'ajuster la stratégie pour les prochaines phases.</a:t>
                      </a:r>
                      <a:endParaRPr b="0" lang="fr-FR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ppleSystemUIFont"/>
                        <a:ea typeface="AppleSystemUIFont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noFill/>
                  </a:tcPr>
                </a:tc>
              </a:tr>
              <a:tr h="379440">
                <a:tc>
                  <a:txBody>
                    <a:bodyPr lIns="78120" rIns="78120" tIns="38880" bIns="38880" anchor="t">
                      <a:noAutofit/>
                    </a:bodyPr>
                    <a:p>
                      <a:pPr marL="4680" defTabSz="1371600">
                        <a:lnSpc>
                          <a:spcPct val="100000"/>
                        </a:lnSpc>
                        <a:spcBef>
                          <a:spcPts val="221"/>
                        </a:spcBef>
                        <a:spcAft>
                          <a:spcPts val="221"/>
                        </a:spcAft>
                        <a:tabLst>
                          <a:tab algn="l" pos="0"/>
                        </a:tabLst>
                      </a:pPr>
                      <a:r>
                        <a:rPr b="0" lang="fr-FR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NavalGroup Sans Bold"/>
                        </a:rPr>
                        <a:t>Alertes et Points durs</a:t>
                      </a:r>
                      <a:endParaRPr b="0" lang="fr-FR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356040">
                <a:tc>
                  <a:txBody>
                    <a:bodyPr lIns="78120" rIns="78120" tIns="38880" bIns="38880" anchor="t">
                      <a:noAutofit/>
                    </a:bodyPr>
                    <a:p>
                      <a:r>
                        <a:rPr b="0" lang="fr-F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RAS</a:t>
                      </a:r>
                      <a:endParaRPr b="0" lang="fr-F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noFill/>
                  </a:tcPr>
                </a:tc>
              </a:tr>
              <a:tr h="506160">
                <a:tc>
                  <a:txBody>
                    <a:bodyPr lIns="78120" rIns="78120" tIns="38880" bIns="38880" anchor="t">
                      <a:noAutofit/>
                    </a:bodyPr>
                    <a:p>
                      <a:pPr marL="4680" defTabSz="1371600">
                        <a:lnSpc>
                          <a:spcPct val="100000"/>
                        </a:lnSpc>
                        <a:spcBef>
                          <a:spcPts val="221"/>
                        </a:spcBef>
                        <a:spcAft>
                          <a:spcPts val="221"/>
                        </a:spcAft>
                        <a:tabLst>
                          <a:tab algn="l" pos="0"/>
                        </a:tabLst>
                      </a:pPr>
                      <a:r>
                        <a:rPr b="0" lang="fr-FR" sz="11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NavalGroup Sans Bold"/>
                        </a:rPr>
                        <a:t>Evénements de la semaine à venir</a:t>
                      </a:r>
                      <a:endParaRPr b="0" lang="fr-FR" sz="11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solidFill>
                      <a:srgbClr val="c00000"/>
                    </a:solidFill>
                  </a:tcPr>
                </a:tc>
              </a:tr>
              <a:tr h="511560">
                <a:tc>
                  <a:txBody>
                    <a:bodyPr lIns="78120" rIns="78120" tIns="38880" bIns="38880" anchor="t">
                      <a:noAutofit/>
                    </a:bodyPr>
                    <a:p>
                      <a:r>
                        <a:rPr b="0" lang="fr-FR" sz="105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NavalGroup Sans"/>
                        </a:rPr>
                        <a:t>RAS</a:t>
                      </a:r>
                      <a:endParaRPr b="0" lang="fr-FR" sz="1050" strike="noStrike" u="none">
                        <a:solidFill>
                          <a:schemeClr val="dk1"/>
                        </a:solidFill>
                        <a:effectLst/>
                        <a:uFillTx/>
                        <a:latin typeface="NavalGroup Sans"/>
                      </a:endParaRPr>
                    </a:p>
                  </a:txBody>
                  <a:tcPr anchor="t" marL="78120" marR="78120">
                    <a:lnL w="28080">
                      <a:solidFill>
                        <a:srgbClr val="003359"/>
                      </a:solidFill>
                      <a:prstDash val="solid"/>
                    </a:lnL>
                    <a:lnR w="28080">
                      <a:solidFill>
                        <a:srgbClr val="003359"/>
                      </a:solidFill>
                      <a:prstDash val="solid"/>
                    </a:lnR>
                    <a:lnT w="12240">
                      <a:solidFill>
                        <a:srgbClr val="003359"/>
                      </a:solidFill>
                      <a:prstDash val="solid"/>
                    </a:lnT>
                    <a:lnB w="12240">
                      <a:solidFill>
                        <a:srgbClr val="003359"/>
                      </a:solidFill>
                      <a:prstDash val="solid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LibreOffice/25.2.1.2$MacOSX_AARCH64 LibreOffice_project/d3abf4aee5fd705e4a92bba33a32f40bc4e56f49</Application>
  <AppVersion>15.0000</AppVersion>
  <Words>18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2025-03-10T10:39:29Z</dcterms:created>
  <dc:creator>GOUTTEBEL, Thomas</dc:creator>
  <dc:description/>
  <dc:language>fr-FR</dc:language>
  <cp:lastModifiedBy/>
  <dcterms:modified xsi:type="dcterms:W3CDTF">2025-03-10T15:22:51Z</dcterms:modified>
  <cp:revision>7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</vt:i4>
  </property>
</Properties>
</file>