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51" r:id="rId2"/>
    <p:sldId id="753" r:id="rId3"/>
    <p:sldId id="728" r:id="rId4"/>
    <p:sldId id="743" r:id="rId5"/>
    <p:sldId id="742" r:id="rId6"/>
    <p:sldId id="754" r:id="rId7"/>
    <p:sldId id="755" r:id="rId8"/>
    <p:sldId id="747" r:id="rId9"/>
    <p:sldId id="759" r:id="rId10"/>
    <p:sldId id="758" r:id="rId11"/>
    <p:sldId id="756" r:id="rId12"/>
    <p:sldId id="757" r:id="rId13"/>
    <p:sldId id="760" r:id="rId14"/>
    <p:sldId id="761" r:id="rId15"/>
    <p:sldId id="763" r:id="rId16"/>
    <p:sldId id="764" r:id="rId17"/>
    <p:sldId id="762" r:id="rId18"/>
    <p:sldId id="766" r:id="rId19"/>
    <p:sldId id="765" r:id="rId20"/>
    <p:sldId id="768" r:id="rId21"/>
    <p:sldId id="769" r:id="rId22"/>
    <p:sldId id="70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ovan mascouto" initials="dm" lastIdx="1" clrIdx="0">
    <p:extLst>
      <p:ext uri="{19B8F6BF-5375-455C-9EA6-DF929625EA0E}">
        <p15:presenceInfo xmlns:p15="http://schemas.microsoft.com/office/powerpoint/2012/main" userId="donovan mascou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00"/>
    <a:srgbClr val="960000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5238" autoAdjust="0"/>
  </p:normalViewPr>
  <p:slideViewPr>
    <p:cSldViewPr>
      <p:cViewPr varScale="1">
        <p:scale>
          <a:sx n="88" d="100"/>
          <a:sy n="88" d="100"/>
        </p:scale>
        <p:origin x="108" y="6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13A3C-56E8-4E9A-BEA5-A838502247D7}" type="datetimeFigureOut">
              <a:rPr lang="pt-BR" smtClean="0"/>
              <a:pPr/>
              <a:t>29/03/2019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171FE-2C14-4DB9-8C10-8088B934FE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E928-08C3-4FDD-8242-F8287F16578E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3932D7A-273D-4246-95B8-68532B351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218" y="836713"/>
            <a:ext cx="2688613" cy="56080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055175-21CC-4B68-BEA8-60F0E1D4EB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" y="188640"/>
            <a:ext cx="3338627" cy="9686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C720328-BCDC-421D-8A0E-7A6B15C56C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5360" y="6165304"/>
            <a:ext cx="2872740" cy="288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7BC2-4473-4552-89AE-195E022DD9D4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ED3-0E07-438E-B670-BC95B00DCA43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2725-91B5-476B-956A-0C9A642E7DBD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5EA2-BC25-4005-9488-F888FE1FDC2C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690-0E65-4EAE-BDE5-7DC0C95BD875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5C6A-2804-4B97-9C91-81A780021608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3B55-3459-431A-95F7-3788DFD057CE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2AD909-DBA1-4CE1-98BB-BB7865AFD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218" y="836713"/>
            <a:ext cx="2688613" cy="56080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980E6B-52A6-4D30-9C1F-C2E6C05ED3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" y="188640"/>
            <a:ext cx="3338627" cy="9686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09FB49-44BE-4C64-B5A2-7B8080CF93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5360" y="6165304"/>
            <a:ext cx="2872740" cy="288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128-E772-4F87-AC59-D664B35CDE05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478B-2AD3-402E-82ED-13217F6ED943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35DA-00A7-47A1-809F-3A7681F421FA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81C1-0432-4687-8A3C-437B7DB91820}" type="datetime1">
              <a:rPr lang="pt-BR" smtClean="0"/>
              <a:pPr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D1A2-673B-4EAD-B588-5D65C19870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nep.com.b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G"/><Relationship Id="rId3" Type="http://schemas.openxmlformats.org/officeDocument/2006/relationships/image" Target="../media/image54.jpg"/><Relationship Id="rId7" Type="http://schemas.openxmlformats.org/officeDocument/2006/relationships/image" Target="../media/image5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67F8BB-0E19-48C7-A294-8F54DC611E16}"/>
              </a:ext>
            </a:extLst>
          </p:cNvPr>
          <p:cNvSpPr txBox="1"/>
          <p:nvPr/>
        </p:nvSpPr>
        <p:spPr>
          <a:xfrm>
            <a:off x="1819604" y="908720"/>
            <a:ext cx="85527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b="1" dirty="0">
                <a:solidFill>
                  <a:srgbClr val="960000"/>
                </a:solidFill>
                <a:latin typeface="Arial Nova" panose="020B0504020202020204" pitchFamily="34" charset="0"/>
              </a:rPr>
              <a:t>ASTERISK NA </a:t>
            </a:r>
          </a:p>
          <a:p>
            <a:pPr algn="ctr"/>
            <a:r>
              <a:rPr lang="pt-BR" sz="9600" b="1" dirty="0">
                <a:solidFill>
                  <a:srgbClr val="960000"/>
                </a:solidFill>
                <a:latin typeface="Arial Nova" panose="020B0504020202020204" pitchFamily="34" charset="0"/>
              </a:rPr>
              <a:t>PRÁTICA</a:t>
            </a:r>
            <a:endParaRPr lang="pt-BR" sz="3200" b="1" dirty="0">
              <a:solidFill>
                <a:srgbClr val="960000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4235140" y="260648"/>
            <a:ext cx="3721720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INSTALAÇÃO SNEP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391D61F-92A6-4BE0-9A49-B3CA80BC9209}"/>
              </a:ext>
            </a:extLst>
          </p:cNvPr>
          <p:cNvSpPr txBox="1">
            <a:spLocks/>
          </p:cNvSpPr>
          <p:nvPr/>
        </p:nvSpPr>
        <p:spPr>
          <a:xfrm>
            <a:off x="92730" y="1206201"/>
            <a:ext cx="11863387" cy="13985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Basta realizar o download em </a:t>
            </a:r>
            <a:r>
              <a:rPr lang="pt-BR" dirty="0">
                <a:hlinkClick r:id="rId3"/>
              </a:rPr>
              <a:t>https://snep.com.br</a:t>
            </a:r>
            <a:endParaRPr lang="pt-BR" dirty="0"/>
          </a:p>
          <a:p>
            <a:r>
              <a:rPr lang="pt-BR" dirty="0"/>
              <a:t>Next, Next, </a:t>
            </a:r>
            <a:r>
              <a:rPr lang="pt-BR" dirty="0" err="1"/>
              <a:t>Finish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6177EE-8246-40CA-ADB2-6B85198A7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39" y="1800693"/>
            <a:ext cx="6552728" cy="49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4707557" y="251940"/>
            <a:ext cx="2448272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FACILIDADES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3C05558-F20E-4F28-8809-768BF7C51CDF}"/>
              </a:ext>
            </a:extLst>
          </p:cNvPr>
          <p:cNvSpPr txBox="1">
            <a:spLocks/>
          </p:cNvSpPr>
          <p:nvPr/>
        </p:nvSpPr>
        <p:spPr>
          <a:xfrm>
            <a:off x="0" y="845423"/>
            <a:ext cx="11863387" cy="584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Criando ramais no </a:t>
            </a:r>
            <a:r>
              <a:rPr lang="pt-BR" dirty="0" err="1"/>
              <a:t>Asterisk</a:t>
            </a:r>
            <a:r>
              <a:rPr lang="pt-BR" dirty="0"/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8AB958E-7207-4A4D-874F-F923BE6E8AA1}"/>
              </a:ext>
            </a:extLst>
          </p:cNvPr>
          <p:cNvSpPr txBox="1">
            <a:spLocks/>
          </p:cNvSpPr>
          <p:nvPr/>
        </p:nvSpPr>
        <p:spPr>
          <a:xfrm>
            <a:off x="7032104" y="845422"/>
            <a:ext cx="11863387" cy="584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asterisk</a:t>
            </a:r>
            <a:r>
              <a:rPr lang="pt-BR" dirty="0"/>
              <a:t>/</a:t>
            </a:r>
            <a:r>
              <a:rPr lang="pt-BR" dirty="0" err="1"/>
              <a:t>sip.conf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EA2915-303C-4741-9C60-C2C76D798565}"/>
              </a:ext>
            </a:extLst>
          </p:cNvPr>
          <p:cNvSpPr/>
          <p:nvPr/>
        </p:nvSpPr>
        <p:spPr>
          <a:xfrm>
            <a:off x="263352" y="1590485"/>
            <a:ext cx="4128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[1000]</a:t>
            </a:r>
          </a:p>
          <a:p>
            <a:r>
              <a:rPr lang="pt-BR" dirty="0" err="1"/>
              <a:t>type</a:t>
            </a:r>
            <a:r>
              <a:rPr lang="pt-BR" dirty="0"/>
              <a:t>=friend</a:t>
            </a:r>
          </a:p>
          <a:p>
            <a:r>
              <a:rPr lang="pt-BR" dirty="0" err="1"/>
              <a:t>secret</a:t>
            </a:r>
            <a:r>
              <a:rPr lang="pt-BR" dirty="0"/>
              <a:t>=1000</a:t>
            </a:r>
          </a:p>
          <a:p>
            <a:r>
              <a:rPr lang="pt-BR" dirty="0"/>
              <a:t>host=</a:t>
            </a:r>
            <a:r>
              <a:rPr lang="pt-BR" dirty="0" err="1"/>
              <a:t>dynamic</a:t>
            </a:r>
            <a:endParaRPr lang="pt-BR" dirty="0"/>
          </a:p>
          <a:p>
            <a:r>
              <a:rPr lang="pt-BR" dirty="0" err="1"/>
              <a:t>dtmfmode</a:t>
            </a:r>
            <a:r>
              <a:rPr lang="pt-BR" dirty="0"/>
              <a:t>=rfc2833</a:t>
            </a:r>
          </a:p>
          <a:p>
            <a:r>
              <a:rPr lang="pt-BR" dirty="0" err="1"/>
              <a:t>username</a:t>
            </a:r>
            <a:r>
              <a:rPr lang="pt-BR" dirty="0"/>
              <a:t>=1000</a:t>
            </a:r>
          </a:p>
          <a:p>
            <a:r>
              <a:rPr lang="pt-BR" dirty="0" err="1"/>
              <a:t>disallow</a:t>
            </a:r>
            <a:r>
              <a:rPr lang="pt-BR" dirty="0"/>
              <a:t>=</a:t>
            </a:r>
            <a:r>
              <a:rPr lang="pt-BR" dirty="0" err="1"/>
              <a:t>all</a:t>
            </a:r>
            <a:endParaRPr lang="pt-BR" dirty="0"/>
          </a:p>
          <a:p>
            <a:r>
              <a:rPr lang="pt-BR" dirty="0" err="1"/>
              <a:t>allow</a:t>
            </a:r>
            <a:r>
              <a:rPr lang="pt-BR" dirty="0"/>
              <a:t>=</a:t>
            </a:r>
            <a:r>
              <a:rPr lang="pt-BR" dirty="0" err="1"/>
              <a:t>ulaw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2053C7-5108-426C-90B8-25384AFA36D0}"/>
              </a:ext>
            </a:extLst>
          </p:cNvPr>
          <p:cNvSpPr/>
          <p:nvPr/>
        </p:nvSpPr>
        <p:spPr>
          <a:xfrm>
            <a:off x="2711624" y="1607898"/>
            <a:ext cx="261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[1001]</a:t>
            </a:r>
          </a:p>
          <a:p>
            <a:r>
              <a:rPr lang="pt-BR" dirty="0" err="1"/>
              <a:t>type</a:t>
            </a:r>
            <a:r>
              <a:rPr lang="pt-BR" dirty="0"/>
              <a:t>=friend</a:t>
            </a:r>
          </a:p>
          <a:p>
            <a:r>
              <a:rPr lang="pt-BR" dirty="0" err="1"/>
              <a:t>secret</a:t>
            </a:r>
            <a:r>
              <a:rPr lang="pt-BR" dirty="0"/>
              <a:t>=1001</a:t>
            </a:r>
          </a:p>
          <a:p>
            <a:r>
              <a:rPr lang="pt-BR" dirty="0"/>
              <a:t>host=</a:t>
            </a:r>
            <a:r>
              <a:rPr lang="pt-BR" dirty="0" err="1"/>
              <a:t>dynamic</a:t>
            </a:r>
            <a:endParaRPr lang="pt-BR" dirty="0"/>
          </a:p>
          <a:p>
            <a:r>
              <a:rPr lang="pt-BR" dirty="0" err="1"/>
              <a:t>dtmfmode</a:t>
            </a:r>
            <a:r>
              <a:rPr lang="pt-BR" dirty="0"/>
              <a:t>=rfc2833</a:t>
            </a:r>
          </a:p>
          <a:p>
            <a:r>
              <a:rPr lang="pt-BR" dirty="0" err="1"/>
              <a:t>username</a:t>
            </a:r>
            <a:r>
              <a:rPr lang="pt-BR" dirty="0"/>
              <a:t>=1001</a:t>
            </a:r>
          </a:p>
          <a:p>
            <a:r>
              <a:rPr lang="pt-BR" dirty="0" err="1"/>
              <a:t>disallow</a:t>
            </a:r>
            <a:r>
              <a:rPr lang="pt-BR" dirty="0"/>
              <a:t>=</a:t>
            </a:r>
            <a:r>
              <a:rPr lang="pt-BR" dirty="0" err="1"/>
              <a:t>all</a:t>
            </a:r>
            <a:endParaRPr lang="pt-BR" dirty="0"/>
          </a:p>
          <a:p>
            <a:r>
              <a:rPr lang="pt-BR" dirty="0" err="1"/>
              <a:t>allow</a:t>
            </a:r>
            <a:r>
              <a:rPr lang="pt-BR" dirty="0"/>
              <a:t>=</a:t>
            </a:r>
            <a:r>
              <a:rPr lang="pt-BR" dirty="0" err="1"/>
              <a:t>ulaw</a:t>
            </a:r>
            <a:endParaRPr lang="pt-BR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633ED27-5545-47AE-847E-636A7BECC34B}"/>
              </a:ext>
            </a:extLst>
          </p:cNvPr>
          <p:cNvSpPr txBox="1">
            <a:spLocks/>
          </p:cNvSpPr>
          <p:nvPr/>
        </p:nvSpPr>
        <p:spPr>
          <a:xfrm>
            <a:off x="0" y="854128"/>
            <a:ext cx="11863387" cy="584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Criando ramais no </a:t>
            </a:r>
            <a:r>
              <a:rPr lang="pt-BR" dirty="0" err="1"/>
              <a:t>Snep</a:t>
            </a:r>
            <a:r>
              <a:rPr lang="pt-BR" dirty="0"/>
              <a:t>;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EB42200-BD87-44CF-BFB5-248932B67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322820"/>
            <a:ext cx="11289192" cy="62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4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allAtOnce"/>
      <p:bldP spid="8" grpId="0" build="p"/>
      <p:bldP spid="8" grpId="1" build="allAtOnce"/>
      <p:bldP spid="9" grpId="0"/>
      <p:bldP spid="9" grpId="1"/>
      <p:bldP spid="11" grpId="0"/>
      <p:bldP spid="11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9BA128-D900-491B-96E3-3813C7D4B2D3}"/>
              </a:ext>
            </a:extLst>
          </p:cNvPr>
          <p:cNvSpPr/>
          <p:nvPr/>
        </p:nvSpPr>
        <p:spPr>
          <a:xfrm>
            <a:off x="5519936" y="161927"/>
            <a:ext cx="2448272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FACILIDADES</a:t>
            </a:r>
            <a:endParaRPr lang="pt-BR" sz="2800" dirty="0"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A2C67D-6083-46E0-9874-D427FF620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61927"/>
            <a:ext cx="5504342" cy="55172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368D03-1BD3-4F99-8990-631167D23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760503"/>
            <a:ext cx="11761415" cy="43966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B3D3E1-83D9-4722-A84D-B9B941E23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30" y="855566"/>
            <a:ext cx="8197140" cy="412995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A2368D-F698-4BEF-9B1D-E3334C97F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192350"/>
            <a:ext cx="10595388" cy="34563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1348DE2-0273-4697-9428-4C83329705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04" y="1377158"/>
            <a:ext cx="10927403" cy="29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2207568" y="136522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URA</a:t>
            </a:r>
            <a:endParaRPr lang="pt-BR" sz="2800" dirty="0"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8B96B-55B8-44F7-8194-BE20C209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44" y="596195"/>
            <a:ext cx="6258342" cy="58772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5334DE-3535-4DEA-9330-6B3818EF2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55" y="721297"/>
            <a:ext cx="10519446" cy="55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2354852" y="25608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“MÃO NA MASSA” – BOT DE LIGAÇÕES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CF56C43-9448-47B5-89D2-D7DE493F7682}"/>
              </a:ext>
            </a:extLst>
          </p:cNvPr>
          <p:cNvSpPr txBox="1">
            <a:spLocks/>
          </p:cNvSpPr>
          <p:nvPr/>
        </p:nvSpPr>
        <p:spPr>
          <a:xfrm>
            <a:off x="164305" y="908720"/>
            <a:ext cx="11863387" cy="13985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Arquivos .</a:t>
            </a:r>
            <a:r>
              <a:rPr lang="pt-BR" dirty="0" err="1"/>
              <a:t>call</a:t>
            </a:r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D64394F-7DBE-463C-A592-4B99DE795C41}"/>
              </a:ext>
            </a:extLst>
          </p:cNvPr>
          <p:cNvSpPr txBox="1">
            <a:spLocks/>
          </p:cNvSpPr>
          <p:nvPr/>
        </p:nvSpPr>
        <p:spPr>
          <a:xfrm>
            <a:off x="164304" y="3017738"/>
            <a:ext cx="11863387" cy="13985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/var/</a:t>
            </a:r>
            <a:r>
              <a:rPr lang="pt-BR" dirty="0" err="1"/>
              <a:t>spool</a:t>
            </a:r>
            <a:r>
              <a:rPr lang="pt-BR" dirty="0"/>
              <a:t>/</a:t>
            </a:r>
            <a:r>
              <a:rPr lang="pt-BR" dirty="0" err="1"/>
              <a:t>asterisk</a:t>
            </a:r>
            <a:r>
              <a:rPr lang="pt-BR" dirty="0"/>
              <a:t>/</a:t>
            </a:r>
            <a:r>
              <a:rPr lang="pt-BR" dirty="0" err="1"/>
              <a:t>outgoing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2A1FC-0DCD-4E4B-91DB-4DADB8EFEBE2}"/>
              </a:ext>
            </a:extLst>
          </p:cNvPr>
          <p:cNvSpPr/>
          <p:nvPr/>
        </p:nvSpPr>
        <p:spPr>
          <a:xfrm>
            <a:off x="983432" y="155922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/>
              <a:t>Channel</a:t>
            </a:r>
            <a:r>
              <a:rPr lang="pt-BR" sz="2000" dirty="0"/>
              <a:t>: SIP/228512/997618608</a:t>
            </a:r>
          </a:p>
          <a:p>
            <a:r>
              <a:rPr lang="pt-BR" sz="2000" dirty="0" err="1"/>
              <a:t>Extension</a:t>
            </a:r>
            <a:r>
              <a:rPr lang="pt-BR" sz="2000" dirty="0"/>
              <a:t>: 0000</a:t>
            </a:r>
          </a:p>
          <a:p>
            <a:r>
              <a:rPr lang="pt-BR" sz="2000" dirty="0" err="1"/>
              <a:t>MaxRetries</a:t>
            </a:r>
            <a:r>
              <a:rPr lang="pt-BR" sz="2000" dirty="0"/>
              <a:t>: 2</a:t>
            </a:r>
          </a:p>
          <a:p>
            <a:r>
              <a:rPr lang="pt-BR" sz="2000" dirty="0" err="1"/>
              <a:t>Context</a:t>
            </a:r>
            <a:r>
              <a:rPr lang="pt-BR" sz="2000" dirty="0"/>
              <a:t>: </a:t>
            </a:r>
            <a:r>
              <a:rPr lang="pt-BR" sz="2000" dirty="0" err="1"/>
              <a:t>openlabs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E69418-8313-4ECB-84A9-48C39B78A031}"/>
              </a:ext>
            </a:extLst>
          </p:cNvPr>
          <p:cNvSpPr/>
          <p:nvPr/>
        </p:nvSpPr>
        <p:spPr>
          <a:xfrm>
            <a:off x="983432" y="371703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mv</a:t>
            </a:r>
            <a:r>
              <a:rPr lang="pt-BR" sz="2400" dirty="0"/>
              <a:t> *.</a:t>
            </a:r>
            <a:r>
              <a:rPr lang="pt-BR" sz="2400" dirty="0" err="1"/>
              <a:t>call</a:t>
            </a:r>
            <a:r>
              <a:rPr lang="pt-BR" sz="2400" dirty="0"/>
              <a:t> /var/</a:t>
            </a:r>
            <a:r>
              <a:rPr lang="pt-BR" sz="2400" dirty="0" err="1"/>
              <a:t>spool</a:t>
            </a:r>
            <a:r>
              <a:rPr lang="pt-BR" sz="2400" dirty="0"/>
              <a:t>/</a:t>
            </a:r>
            <a:r>
              <a:rPr lang="pt-BR" sz="2400" dirty="0" err="1"/>
              <a:t>asterisk</a:t>
            </a:r>
            <a:r>
              <a:rPr lang="pt-BR" sz="2400" dirty="0"/>
              <a:t>/</a:t>
            </a:r>
            <a:r>
              <a:rPr lang="pt-BR" sz="2400" dirty="0" err="1"/>
              <a:t>outgoing</a:t>
            </a:r>
            <a:r>
              <a:rPr lang="pt-BR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89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2354852" y="25608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“MÃO NA MASSA” – CALLBACK</a:t>
            </a:r>
            <a:endParaRPr lang="pt-BR" sz="2800" dirty="0">
              <a:ea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785E58-D8F1-4FA0-A3D7-AC4693B25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6416"/>
            <a:ext cx="8737600" cy="40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1381110" y="-7962"/>
            <a:ext cx="9429780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OTIMIZANDO FILAS DE ATENDIMENTO COM ASTERISK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4F09EF9-2AD9-4777-A94E-A6DBB5AAA534}"/>
              </a:ext>
            </a:extLst>
          </p:cNvPr>
          <p:cNvSpPr txBox="1">
            <a:spLocks/>
          </p:cNvSpPr>
          <p:nvPr/>
        </p:nvSpPr>
        <p:spPr>
          <a:xfrm>
            <a:off x="164305" y="908721"/>
            <a:ext cx="11863387" cy="5847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Entender o porquê a fila está sendo gerada;</a:t>
            </a:r>
          </a:p>
          <a:p>
            <a:r>
              <a:rPr lang="pt-BR" dirty="0"/>
              <a:t>Entender o MDL;</a:t>
            </a:r>
          </a:p>
          <a:p>
            <a:pPr lvl="1"/>
            <a:r>
              <a:rPr lang="pt-BR" sz="2400" dirty="0"/>
              <a:t>Motivo Da Ligação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7B0880-EAAE-4B49-A7A2-1BDA7C45700F}"/>
              </a:ext>
            </a:extLst>
          </p:cNvPr>
          <p:cNvCxnSpPr>
            <a:cxnSpLocks/>
          </p:cNvCxnSpPr>
          <p:nvPr/>
        </p:nvCxnSpPr>
        <p:spPr>
          <a:xfrm>
            <a:off x="983432" y="443711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E7C1B7-3340-47C7-9900-DEAE62157AA5}"/>
              </a:ext>
            </a:extLst>
          </p:cNvPr>
          <p:cNvCxnSpPr>
            <a:cxnSpLocks/>
          </p:cNvCxnSpPr>
          <p:nvPr/>
        </p:nvCxnSpPr>
        <p:spPr>
          <a:xfrm>
            <a:off x="2711624" y="5013176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DDC913-BB40-4737-86E3-74F496B5893E}"/>
              </a:ext>
            </a:extLst>
          </p:cNvPr>
          <p:cNvSpPr/>
          <p:nvPr/>
        </p:nvSpPr>
        <p:spPr>
          <a:xfrm>
            <a:off x="258964" y="3916183"/>
            <a:ext cx="4583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400" dirty="0"/>
              <a:t>00:00:48 – Identificar Cliente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9707530-2FBA-4C18-98D9-B20CF89F42D0}"/>
              </a:ext>
            </a:extLst>
          </p:cNvPr>
          <p:cNvGrpSpPr/>
          <p:nvPr/>
        </p:nvGrpSpPr>
        <p:grpSpPr>
          <a:xfrm>
            <a:off x="-166116" y="2895328"/>
            <a:ext cx="11974057" cy="1109736"/>
            <a:chOff x="-166116" y="2895328"/>
            <a:chExt cx="11974057" cy="1109736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4A9D6384-5521-4DBE-A69D-005704E44C1F}"/>
                </a:ext>
              </a:extLst>
            </p:cNvPr>
            <p:cNvCxnSpPr/>
            <p:nvPr/>
          </p:nvCxnSpPr>
          <p:spPr>
            <a:xfrm>
              <a:off x="983432" y="3789040"/>
              <a:ext cx="9971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4BACA21-7BB1-46B5-BFE3-31A417A90D30}"/>
                </a:ext>
              </a:extLst>
            </p:cNvPr>
            <p:cNvCxnSpPr/>
            <p:nvPr/>
          </p:nvCxnSpPr>
          <p:spPr>
            <a:xfrm>
              <a:off x="983432" y="3573016"/>
              <a:ext cx="0" cy="432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8F39C5E-37A5-4735-AB95-930173DA7102}"/>
                </a:ext>
              </a:extLst>
            </p:cNvPr>
            <p:cNvCxnSpPr/>
            <p:nvPr/>
          </p:nvCxnSpPr>
          <p:spPr>
            <a:xfrm>
              <a:off x="10957263" y="3573016"/>
              <a:ext cx="0" cy="432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4134E7B-735D-42D9-B1E5-CC06455226C2}"/>
                </a:ext>
              </a:extLst>
            </p:cNvPr>
            <p:cNvSpPr/>
            <p:nvPr/>
          </p:nvSpPr>
          <p:spPr>
            <a:xfrm>
              <a:off x="95424" y="3183359"/>
              <a:ext cx="13200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pt-BR" sz="2400" dirty="0"/>
                <a:t>“Alô”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9044B5B-A1A2-4D3E-86A2-9DCDB77F91F2}"/>
                </a:ext>
              </a:extLst>
            </p:cNvPr>
            <p:cNvSpPr/>
            <p:nvPr/>
          </p:nvSpPr>
          <p:spPr>
            <a:xfrm>
              <a:off x="9755199" y="3179582"/>
              <a:ext cx="20527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/>
              <a:r>
                <a:rPr lang="pt-BR" sz="2400" dirty="0"/>
                <a:t>“Obrigado”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FFD3DB6-A6CF-402E-AD11-2CFBDD8042F8}"/>
                </a:ext>
              </a:extLst>
            </p:cNvPr>
            <p:cNvSpPr/>
            <p:nvPr/>
          </p:nvSpPr>
          <p:spPr>
            <a:xfrm>
              <a:off x="9889322" y="2895328"/>
              <a:ext cx="18431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pt-BR" sz="2400" dirty="0"/>
                <a:t>00:04:31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2B2C44F-8ADA-4355-B51B-9AA1F96630D2}"/>
                </a:ext>
              </a:extLst>
            </p:cNvPr>
            <p:cNvSpPr/>
            <p:nvPr/>
          </p:nvSpPr>
          <p:spPr>
            <a:xfrm>
              <a:off x="-166116" y="2895328"/>
              <a:ext cx="18431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pt-BR" sz="2400" dirty="0"/>
                <a:t>00:00:00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804FAA4D-B761-4D40-8E5F-67D5BEF2BDBD}"/>
              </a:ext>
            </a:extLst>
          </p:cNvPr>
          <p:cNvSpPr/>
          <p:nvPr/>
        </p:nvSpPr>
        <p:spPr>
          <a:xfrm>
            <a:off x="2063552" y="4611031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400" dirty="0"/>
              <a:t>00:01:27 - Troubleshooting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5A1DC0-3002-4EBF-86C8-A28011D624C6}"/>
              </a:ext>
            </a:extLst>
          </p:cNvPr>
          <p:cNvSpPr/>
          <p:nvPr/>
        </p:nvSpPr>
        <p:spPr>
          <a:xfrm>
            <a:off x="-780764" y="2976913"/>
            <a:ext cx="131774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6600" dirty="0">
                <a:solidFill>
                  <a:srgbClr val="FF0000"/>
                </a:solidFill>
              </a:rPr>
              <a:t>49% </a:t>
            </a:r>
            <a:r>
              <a:rPr lang="pt-BR" sz="6600" dirty="0"/>
              <a:t>do tempo de atendimento</a:t>
            </a:r>
          </a:p>
        </p:txBody>
      </p:sp>
    </p:spTree>
    <p:extLst>
      <p:ext uri="{BB962C8B-B14F-4D97-AF65-F5344CB8AC3E}">
        <p14:creationId xmlns:p14="http://schemas.microsoft.com/office/powerpoint/2010/main" val="4975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/>
      <p:bldP spid="20" grpId="1"/>
      <p:bldP spid="24" grpId="0"/>
      <p:bldP spid="24" grpId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95CEB8-1E9F-4D2C-A020-ADA82E24CA70}"/>
              </a:ext>
            </a:extLst>
          </p:cNvPr>
          <p:cNvSpPr/>
          <p:nvPr/>
        </p:nvSpPr>
        <p:spPr>
          <a:xfrm>
            <a:off x="1381110" y="-7962"/>
            <a:ext cx="9429780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OTIMIZANDO FILAS DE ATENDIMENTO COM ASTERISK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E26F365-985D-4FF6-A135-23E7D7B70C8D}"/>
              </a:ext>
            </a:extLst>
          </p:cNvPr>
          <p:cNvSpPr/>
          <p:nvPr/>
        </p:nvSpPr>
        <p:spPr>
          <a:xfrm>
            <a:off x="695400" y="23488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Nome;</a:t>
            </a:r>
          </a:p>
          <a:p>
            <a:r>
              <a:rPr lang="pt-BR" dirty="0"/>
              <a:t>Cidade;</a:t>
            </a:r>
          </a:p>
          <a:p>
            <a:r>
              <a:rPr lang="pt-BR" dirty="0"/>
              <a:t>Login;</a:t>
            </a:r>
          </a:p>
          <a:p>
            <a:r>
              <a:rPr lang="pt-BR" dirty="0"/>
              <a:t>Senha;</a:t>
            </a:r>
          </a:p>
          <a:p>
            <a:endParaRPr lang="pt-BR" dirty="0"/>
          </a:p>
          <a:p>
            <a:r>
              <a:rPr lang="pt-BR" dirty="0"/>
              <a:t>Status Conexão;</a:t>
            </a:r>
          </a:p>
          <a:p>
            <a:r>
              <a:rPr lang="pt-BR" dirty="0"/>
              <a:t>Status Financeiro;</a:t>
            </a:r>
          </a:p>
          <a:p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B19384E-95F1-4A9C-BAB9-45DECBBCD3B6}"/>
              </a:ext>
            </a:extLst>
          </p:cNvPr>
          <p:cNvSpPr txBox="1">
            <a:spLocks/>
          </p:cNvSpPr>
          <p:nvPr/>
        </p:nvSpPr>
        <p:spPr>
          <a:xfrm>
            <a:off x="164305" y="908721"/>
            <a:ext cx="11863387" cy="5847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Passo 1 – Identificar o cliente pelo CPF;</a:t>
            </a:r>
          </a:p>
          <a:p>
            <a:r>
              <a:rPr lang="pt-BR" dirty="0"/>
              <a:t>Passo 2 – Entregar ao atendente todos os dados necessários;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2533D8-2D0C-4547-9292-8F71EBCC61B9}"/>
              </a:ext>
            </a:extLst>
          </p:cNvPr>
          <p:cNvSpPr/>
          <p:nvPr/>
        </p:nvSpPr>
        <p:spPr>
          <a:xfrm>
            <a:off x="5159896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Quantidade de quedas do login;</a:t>
            </a:r>
          </a:p>
          <a:p>
            <a:r>
              <a:rPr lang="pt-BR" dirty="0"/>
              <a:t>Quantidade trafegado nos últimos 7 dias;</a:t>
            </a:r>
          </a:p>
          <a:p>
            <a:endParaRPr lang="pt-BR" dirty="0"/>
          </a:p>
          <a:p>
            <a:r>
              <a:rPr lang="pt-BR" dirty="0"/>
              <a:t>Posição de entrada na fila;</a:t>
            </a:r>
          </a:p>
          <a:p>
            <a:r>
              <a:rPr lang="pt-BR" dirty="0"/>
              <a:t>Tempo de espera da ligação;</a:t>
            </a:r>
          </a:p>
          <a:p>
            <a:r>
              <a:rPr lang="pt-BR" dirty="0"/>
              <a:t>Quantidade de vezes que o cliente ligou nos últimos 7 dias;</a:t>
            </a:r>
          </a:p>
          <a:p>
            <a:endParaRPr lang="pt-BR" dirty="0"/>
          </a:p>
          <a:p>
            <a:r>
              <a:rPr lang="pt-BR" dirty="0"/>
              <a:t>Status da Rede do cliente.</a:t>
            </a:r>
          </a:p>
        </p:txBody>
      </p:sp>
    </p:spTree>
    <p:extLst>
      <p:ext uri="{BB962C8B-B14F-4D97-AF65-F5344CB8AC3E}">
        <p14:creationId xmlns:p14="http://schemas.microsoft.com/office/powerpoint/2010/main" val="39646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E6E53B-2908-4432-B91A-067BA3F9473D}"/>
              </a:ext>
            </a:extLst>
          </p:cNvPr>
          <p:cNvSpPr/>
          <p:nvPr/>
        </p:nvSpPr>
        <p:spPr>
          <a:xfrm>
            <a:off x="1418970" y="54299"/>
            <a:ext cx="9429780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OTIMIZANDO FILAS DE ATENDIMENTO COM ASTERISK</a:t>
            </a:r>
            <a:endParaRPr lang="pt-BR" sz="2800" dirty="0">
              <a:ea typeface="Calibri" panose="020F0502020204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E721C2-8ABA-4C09-881A-41A7AE37E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1" y="924703"/>
            <a:ext cx="11890738" cy="54316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EE7CCB-C967-476D-AC35-519EE31D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1" y="924701"/>
            <a:ext cx="11815018" cy="54879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F22741D-8ACB-48D6-8DB7-7FE3D51B5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1" y="868369"/>
            <a:ext cx="11871944" cy="54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335360" y="25608"/>
            <a:ext cx="10721188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LEVANTANDO 300GB DE TRÁFEGO COM UMA LIGAÇÃO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76E9487-BF4E-4EEC-8C73-C05BC038E0C0}"/>
              </a:ext>
            </a:extLst>
          </p:cNvPr>
          <p:cNvSpPr txBox="1">
            <a:spLocks/>
          </p:cNvSpPr>
          <p:nvPr/>
        </p:nvSpPr>
        <p:spPr>
          <a:xfrm>
            <a:off x="164305" y="908721"/>
            <a:ext cx="11863387" cy="5847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Problema: </a:t>
            </a:r>
            <a:r>
              <a:rPr lang="pt-BR" dirty="0" err="1"/>
              <a:t>Router</a:t>
            </a:r>
            <a:r>
              <a:rPr lang="pt-BR" dirty="0"/>
              <a:t> responsável por 300Gbps de tráfego está com problemas.</a:t>
            </a:r>
          </a:p>
          <a:p>
            <a:pPr lvl="1"/>
            <a:r>
              <a:rPr lang="pt-BR" dirty="0"/>
              <a:t>Cenário: </a:t>
            </a:r>
          </a:p>
          <a:p>
            <a:pPr lvl="2"/>
            <a:r>
              <a:rPr lang="pt-BR" dirty="0"/>
              <a:t>Equipamento está à 140Km de distância;</a:t>
            </a:r>
          </a:p>
          <a:p>
            <a:pPr lvl="2"/>
            <a:r>
              <a:rPr lang="pt-BR" dirty="0"/>
              <a:t>Só é necessário digitar 2 comandos para que o problema normalize.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1FE41CD-3CED-4E81-B8E7-F5626E63A5A0}"/>
              </a:ext>
            </a:extLst>
          </p:cNvPr>
          <p:cNvSpPr txBox="1">
            <a:spLocks/>
          </p:cNvSpPr>
          <p:nvPr/>
        </p:nvSpPr>
        <p:spPr>
          <a:xfrm>
            <a:off x="164304" y="4149080"/>
            <a:ext cx="11863387" cy="5847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que fazer ?</a:t>
            </a:r>
          </a:p>
        </p:txBody>
      </p:sp>
    </p:spTree>
    <p:extLst>
      <p:ext uri="{BB962C8B-B14F-4D97-AF65-F5344CB8AC3E}">
        <p14:creationId xmlns:p14="http://schemas.microsoft.com/office/powerpoint/2010/main" val="15551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5F6A37-608C-402B-9BF2-D83F119915F7}"/>
              </a:ext>
            </a:extLst>
          </p:cNvPr>
          <p:cNvSpPr/>
          <p:nvPr/>
        </p:nvSpPr>
        <p:spPr>
          <a:xfrm>
            <a:off x="369278" y="153519"/>
            <a:ext cx="464006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QUEM SOU EU ?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EECE00F-4CC2-497B-A3F4-D268FB29CC82}"/>
              </a:ext>
            </a:extLst>
          </p:cNvPr>
          <p:cNvSpPr txBox="1">
            <a:spLocks/>
          </p:cNvSpPr>
          <p:nvPr/>
        </p:nvSpPr>
        <p:spPr>
          <a:xfrm>
            <a:off x="156557" y="968914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Donovan Mascouto;</a:t>
            </a:r>
          </a:p>
          <a:p>
            <a:pPr lvl="1"/>
            <a:r>
              <a:rPr lang="pt-BR" dirty="0"/>
              <a:t>28 anos;</a:t>
            </a:r>
          </a:p>
          <a:p>
            <a:pPr lvl="1"/>
            <a:r>
              <a:rPr lang="pt-BR" dirty="0"/>
              <a:t>10 anos de Telecomunicação;</a:t>
            </a:r>
          </a:p>
          <a:p>
            <a:pPr lvl="1"/>
            <a:r>
              <a:rPr lang="pt-BR" dirty="0"/>
              <a:t>Pai da Cecília e marido da Pâmela.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NOC Manager na Altarede;</a:t>
            </a:r>
          </a:p>
          <a:p>
            <a:pPr lvl="1"/>
            <a:r>
              <a:rPr lang="pt-BR" dirty="0"/>
              <a:t>Graduado em Análise e Desenvolvimento de Sistemas pela Estácio Friburgo;</a:t>
            </a:r>
          </a:p>
          <a:p>
            <a:pPr lvl="1"/>
            <a:r>
              <a:rPr lang="pt-BR" dirty="0"/>
              <a:t>Pós graduado em BIG Data;</a:t>
            </a:r>
          </a:p>
          <a:p>
            <a:pPr lvl="1"/>
            <a:r>
              <a:rPr lang="pt-BR" dirty="0"/>
              <a:t>Certificado CCNA e MCSA;</a:t>
            </a:r>
          </a:p>
          <a:p>
            <a:pPr marL="457200" lvl="1" indent="0">
              <a:buFont typeface="Arial" pitchFamily="34" charset="0"/>
              <a:buNone/>
            </a:pPr>
            <a:endParaRPr lang="pt-BR" dirty="0"/>
          </a:p>
          <a:p>
            <a:pPr lvl="1"/>
            <a:r>
              <a:rPr lang="pt-BR" dirty="0"/>
              <a:t>Cursando 7º período de Engenharia de Produção pelo </a:t>
            </a:r>
            <a:r>
              <a:rPr lang="pt-BR" dirty="0" err="1"/>
              <a:t>Cederj</a:t>
            </a:r>
            <a:r>
              <a:rPr lang="pt-BR" dirty="0"/>
              <a:t> – UFF;</a:t>
            </a:r>
          </a:p>
          <a:p>
            <a:pPr lvl="1"/>
            <a:r>
              <a:rPr lang="pt-BR" dirty="0"/>
              <a:t>Cursando Pós Graduação em Gestão de Processos pelo IBMEC;</a:t>
            </a:r>
          </a:p>
          <a:p>
            <a:pPr lvl="1"/>
            <a:r>
              <a:rPr lang="pt-BR" dirty="0"/>
              <a:t>Tirar certificação CCIE até Dez/2020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59874C-A979-4711-B33B-2A93A06B1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58" y="580904"/>
            <a:ext cx="6096242" cy="60962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EE78B1-F97E-4F20-8A06-7C1A04EB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3077636"/>
            <a:ext cx="3672613" cy="1939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03741E-28AD-4EE7-A768-5A900E5479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70" y="955651"/>
            <a:ext cx="5940803" cy="138991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AD461E-A4A5-49C5-9FE9-BE3CD4113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12" y="2587138"/>
            <a:ext cx="2298958" cy="194735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18A91DF-38AD-42E9-AA63-DEEE22C8A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11" y="1030430"/>
            <a:ext cx="6495893" cy="48719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DC2D2C-FAFC-4465-87B3-5D5C3A6DE07A}"/>
              </a:ext>
            </a:extLst>
          </p:cNvPr>
          <p:cNvSpPr/>
          <p:nvPr/>
        </p:nvSpPr>
        <p:spPr>
          <a:xfrm rot="21177704">
            <a:off x="-92822" y="2805869"/>
            <a:ext cx="52423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</a:t>
            </a: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11769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/>
      <p:bldP spid="8" grpId="1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335360" y="25608"/>
            <a:ext cx="10721188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LEVANTANDO 300GB DE TRÁFEGO COM UMA LIGAÇÃO</a:t>
            </a:r>
            <a:endParaRPr lang="pt-BR" sz="2800" dirty="0">
              <a:ea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055B8B-FAF8-4A06-A98D-4DD98338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53" y="488055"/>
            <a:ext cx="3996093" cy="58818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9E3395-2F68-4E84-962F-89018D3F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48" y="1198992"/>
            <a:ext cx="2809345" cy="16575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6DB088-43F1-4447-A8C2-92AA5B17D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709847"/>
            <a:ext cx="4929506" cy="16650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40D5F6-F221-47DF-B0F6-456D07F10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0" y="1198992"/>
            <a:ext cx="2411760" cy="152744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C3ABD75-303F-4BC0-BEDB-C479521A8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7" y="976201"/>
            <a:ext cx="8709756" cy="165751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4033B8D-AFD4-44E3-991A-8E4E7A606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7" y="2827837"/>
            <a:ext cx="7210873" cy="324044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E7E3F52-3DBA-4460-B35D-C068264667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85" y="3152347"/>
            <a:ext cx="1771848" cy="22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2135560" y="2224546"/>
            <a:ext cx="7482294" cy="120032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7200" b="1" dirty="0">
                <a:latin typeface="Calibri" panose="020F0502020204030204" pitchFamily="34" charset="0"/>
                <a:ea typeface="Calibri" panose="020F0502020204030204" pitchFamily="34" charset="0"/>
              </a:rPr>
              <a:t>DÚVIDAS ?</a:t>
            </a:r>
            <a:endParaRPr lang="pt-BR" sz="66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E60DFBAE-B325-4F2A-B9A8-538BFB5B590A}"/>
              </a:ext>
            </a:extLst>
          </p:cNvPr>
          <p:cNvSpPr txBox="1">
            <a:spLocks/>
          </p:cNvSpPr>
          <p:nvPr/>
        </p:nvSpPr>
        <p:spPr>
          <a:xfrm>
            <a:off x="3650061" y="1313148"/>
            <a:ext cx="4016469" cy="350675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algn="l">
              <a:spcBef>
                <a:spcPts val="600"/>
              </a:spcBef>
            </a:pPr>
            <a:r>
              <a:rPr lang="pt-BR" b="1" dirty="0">
                <a:solidFill>
                  <a:schemeClr val="bg1"/>
                </a:solidFill>
              </a:rPr>
              <a:t>Obrigado,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rgbClr val="C00000"/>
                </a:solidFill>
              </a:rPr>
              <a:t>Donovan Mascouto</a:t>
            </a:r>
          </a:p>
          <a:p>
            <a:r>
              <a:rPr lang="pt-BR" sz="3600" dirty="0" err="1">
                <a:solidFill>
                  <a:srgbClr val="C00000"/>
                </a:solidFill>
              </a:rPr>
              <a:t>donovan.mascouto</a:t>
            </a:r>
            <a:r>
              <a:rPr lang="pt-BR" sz="3600" dirty="0">
                <a:solidFill>
                  <a:schemeClr val="bg1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</a:rPr>
              <a:t>donovan-mascouto</a:t>
            </a:r>
            <a:r>
              <a:rPr lang="pt-BR" sz="3600" dirty="0">
                <a:solidFill>
                  <a:schemeClr val="bg1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r>
              <a:rPr lang="pt-BR" sz="3600" dirty="0">
                <a:solidFill>
                  <a:srgbClr val="C00000"/>
                </a:solidFill>
              </a:rPr>
              <a:t>+55 22 99761-8608</a:t>
            </a:r>
          </a:p>
          <a:p>
            <a:pPr>
              <a:spcBef>
                <a:spcPts val="0"/>
              </a:spcBef>
            </a:pP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3F1701-498B-4EA2-AFB3-85588E91AE44}"/>
              </a:ext>
            </a:extLst>
          </p:cNvPr>
          <p:cNvSpPr txBox="1"/>
          <p:nvPr/>
        </p:nvSpPr>
        <p:spPr>
          <a:xfrm>
            <a:off x="3143672" y="712984"/>
            <a:ext cx="5189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200" b="1" dirty="0">
                <a:solidFill>
                  <a:srgbClr val="960000"/>
                </a:solidFill>
                <a:latin typeface="Arial Nova" panose="020B0504020202020204" pitchFamily="34" charset="0"/>
              </a:rPr>
              <a:t>OBRIGADO</a:t>
            </a:r>
            <a:endParaRPr lang="pt-BR" sz="2000" b="1" dirty="0">
              <a:solidFill>
                <a:srgbClr val="96000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18A39-0A39-4DD3-BAB3-85763F629E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23" y="3033849"/>
            <a:ext cx="327877" cy="3326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6430F8-B400-479C-AC43-FF7F35378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00" y="3573016"/>
            <a:ext cx="443541" cy="3326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D9CDE2C-41D9-4DAC-B80A-999ED01EF9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9175" y="4108058"/>
            <a:ext cx="379188" cy="37918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778A4CB-8441-4724-B9AB-3740ADB4E4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41" y="3033849"/>
            <a:ext cx="332655" cy="3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3F5D916-671A-4E59-8369-7B0B1317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90" y="0"/>
            <a:ext cx="6788020" cy="4933561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369278" y="153519"/>
            <a:ext cx="464006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SOMOS O QUE FAZEMOS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674A79F-858F-4704-995A-EDD9D062E74C}"/>
              </a:ext>
            </a:extLst>
          </p:cNvPr>
          <p:cNvSpPr/>
          <p:nvPr/>
        </p:nvSpPr>
        <p:spPr>
          <a:xfrm>
            <a:off x="551384" y="764704"/>
            <a:ext cx="4640064" cy="42986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  <a:buClr>
                <a:srgbClr val="993300"/>
              </a:buClr>
              <a:buSzPct val="150000"/>
            </a:pPr>
            <a:r>
              <a:rPr lang="pt-BR" sz="1600" dirty="0"/>
              <a:t>Fundada em 2002, a Altarede Corporate foi a pioneira em internet e soluções de dados e voz em alta velocidade via fibra óptica e rádios micro-ondas, com tecnologia Metro Ethernet baseado em IP, no interior do estado do Rio de Janeiro. </a:t>
            </a:r>
          </a:p>
          <a:p>
            <a:pPr algn="just">
              <a:spcAft>
                <a:spcPts val="1000"/>
              </a:spcAft>
              <a:buClr>
                <a:srgbClr val="993300"/>
              </a:buClr>
              <a:buSzPct val="150000"/>
            </a:pPr>
            <a:r>
              <a:rPr lang="pt-BR" sz="1600" dirty="0"/>
              <a:t>Hoje, somos autorizados SCM pela Anatel para atuar em âmbito nacional, e possuímos os melhores profissionais em telecomunicações e desenvolvimento de soluções.</a:t>
            </a:r>
          </a:p>
          <a:p>
            <a:pPr algn="just">
              <a:spcAft>
                <a:spcPts val="1000"/>
              </a:spcAft>
              <a:buClr>
                <a:srgbClr val="993300"/>
              </a:buClr>
              <a:buSzPct val="150000"/>
            </a:pPr>
            <a:r>
              <a:rPr lang="pt-BR" sz="1600" dirty="0"/>
              <a:t>São mais de 300 cidades em todo território nacional.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1000"/>
              </a:spcAft>
              <a:buClr>
                <a:srgbClr val="993300"/>
              </a:buClr>
              <a:buSzPct val="150000"/>
            </a:pPr>
            <a:r>
              <a:rPr lang="pt-BR" sz="1600" dirty="0"/>
              <a:t>Parceiros: Claro, Embratel, Tim, Vivo, Nextel, Telebrás, Oi, Globo.com, Algar, Petrobrás.</a:t>
            </a:r>
          </a:p>
          <a:p>
            <a:pPr algn="just">
              <a:spcAft>
                <a:spcPts val="1000"/>
              </a:spcAft>
              <a:buClr>
                <a:srgbClr val="993300"/>
              </a:buClr>
              <a:buSzPct val="150000"/>
            </a:pPr>
            <a:br>
              <a:rPr lang="pt-BR" sz="1600" dirty="0"/>
            </a:br>
            <a:r>
              <a:rPr lang="pt-BR" sz="1600" dirty="0"/>
              <a:t>Fornecedores: Cisco, </a:t>
            </a:r>
            <a:r>
              <a:rPr lang="pt-BR" sz="1600" dirty="0" err="1"/>
              <a:t>Mikrotik</a:t>
            </a:r>
            <a:r>
              <a:rPr lang="pt-BR" sz="1600" dirty="0"/>
              <a:t>, Huawei, ZTT, </a:t>
            </a:r>
            <a:r>
              <a:rPr lang="pt-BR" sz="1600" dirty="0" err="1"/>
              <a:t>Ubiquiti</a:t>
            </a:r>
            <a:r>
              <a:rPr lang="pt-BR" sz="1600" dirty="0"/>
              <a:t>, </a:t>
            </a:r>
            <a:r>
              <a:rPr lang="pt-BR" sz="1600" dirty="0" err="1"/>
              <a:t>Datacom</a:t>
            </a:r>
            <a:r>
              <a:rPr lang="pt-BR" sz="1600" dirty="0"/>
              <a:t> e </a:t>
            </a:r>
            <a:r>
              <a:rPr lang="pt-BR" sz="1600" dirty="0" err="1"/>
              <a:t>Juniper</a:t>
            </a:r>
            <a:r>
              <a:rPr lang="pt-BR" sz="1600" dirty="0"/>
              <a:t>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4223792" y="446991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ALTAREDE EM 1 MÊS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8A1BD7-1404-4BB0-9444-E7B6B5F2E872}"/>
              </a:ext>
            </a:extLst>
          </p:cNvPr>
          <p:cNvSpPr/>
          <p:nvPr/>
        </p:nvSpPr>
        <p:spPr>
          <a:xfrm>
            <a:off x="4727848" y="1556792"/>
            <a:ext cx="2873782" cy="107721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+800 KM FIBRA ÓPTICA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1EEBB0-DB01-4569-A690-C3F829A8172F}"/>
              </a:ext>
            </a:extLst>
          </p:cNvPr>
          <p:cNvSpPr/>
          <p:nvPr/>
        </p:nvSpPr>
        <p:spPr>
          <a:xfrm>
            <a:off x="1494027" y="1572167"/>
            <a:ext cx="2873782" cy="107721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+300 CIDADES CONECTADAS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5F84B4-CF1F-4EEE-B0FC-ABA995A475A0}"/>
              </a:ext>
            </a:extLst>
          </p:cNvPr>
          <p:cNvSpPr/>
          <p:nvPr/>
        </p:nvSpPr>
        <p:spPr>
          <a:xfrm>
            <a:off x="7824192" y="1556792"/>
            <a:ext cx="2873782" cy="107721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+1.000.000 CONEXÕES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DFBCF0-5C01-4ABC-97EA-C6AF1E19549D}"/>
              </a:ext>
            </a:extLst>
          </p:cNvPr>
          <p:cNvSpPr/>
          <p:nvPr/>
        </p:nvSpPr>
        <p:spPr>
          <a:xfrm>
            <a:off x="1475177" y="3578689"/>
            <a:ext cx="2873782" cy="107721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+300GB DE TRÁFEGO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4915E7-10D0-4C64-9110-DEABD341718B}"/>
              </a:ext>
            </a:extLst>
          </p:cNvPr>
          <p:cNvSpPr/>
          <p:nvPr/>
        </p:nvSpPr>
        <p:spPr>
          <a:xfrm>
            <a:off x="4616987" y="3588548"/>
            <a:ext cx="2873782" cy="101566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</a:rPr>
              <a:t>16 ESTADOS BRASILEIROS E NO DISTRITO FEDERAL</a:t>
            </a:r>
            <a:endParaRPr lang="pt-BR" dirty="0">
              <a:ea typeface="Calibri" panose="020F050202020403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BDBC98-D2FC-4D25-9805-50D531A8FC0B}"/>
              </a:ext>
            </a:extLst>
          </p:cNvPr>
          <p:cNvSpPr/>
          <p:nvPr/>
        </p:nvSpPr>
        <p:spPr>
          <a:xfrm>
            <a:off x="7782070" y="3641441"/>
            <a:ext cx="2873782" cy="90794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</a:rPr>
              <a:t>PRESENÇA EM AMSTERDAM </a:t>
            </a:r>
          </a:p>
          <a:p>
            <a:pPr marL="88900" algn="ctr">
              <a:spcAft>
                <a:spcPts val="3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</a:rPr>
              <a:t>FRANKFURT</a:t>
            </a:r>
          </a:p>
          <a:p>
            <a:pPr marL="88900" algn="ctr">
              <a:spcAft>
                <a:spcPts val="3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</a:rPr>
              <a:t>NOVA YORK</a:t>
            </a:r>
            <a:endParaRPr lang="pt-BR" sz="1400" dirty="0">
              <a:ea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393E591-256E-476D-B0CB-FA05B55C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145" y="1177054"/>
            <a:ext cx="523875" cy="4286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7D6A4B1-6F3B-4237-AFD8-0592D664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895" y="1174820"/>
            <a:ext cx="504825" cy="4953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0928FEE-4F06-4A9A-A264-137FCCD9C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326" y="1148479"/>
            <a:ext cx="504825" cy="457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F1AF69-49BE-42ED-AFCF-174D5F519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145" y="3073864"/>
            <a:ext cx="561975" cy="504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8297CE9-27BA-42E2-8348-6C673FC6B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028" y="3104609"/>
            <a:ext cx="647700" cy="4381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BEDBEA5-E1D4-4946-9DDE-4A0042A44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607" y="3104609"/>
            <a:ext cx="53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4223792" y="446991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CONECTIVIDADE ALTAREDE</a:t>
            </a:r>
            <a:endParaRPr lang="pt-BR" sz="2800" dirty="0">
              <a:ea typeface="Calibri" panose="020F05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B3D27B3-F348-4A77-B654-DD39D5B7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93" y="1455331"/>
            <a:ext cx="1550332" cy="8501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E8C870F-CF55-4F3B-9F1B-A5571F9F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8" y="1490960"/>
            <a:ext cx="2771509" cy="7937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5F7E203-BB33-4700-A3E2-176A9D110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138" y="1412776"/>
            <a:ext cx="2264985" cy="871966"/>
          </a:xfrm>
          <a:prstGeom prst="rect">
            <a:avLst/>
          </a:prstGeom>
        </p:spPr>
      </p:pic>
      <p:pic>
        <p:nvPicPr>
          <p:cNvPr id="2050" name="Picture 2" descr="Resultado de imagem para telxius logo">
            <a:extLst>
              <a:ext uri="{FF2B5EF4-FFF2-40B4-BE49-F238E27FC236}">
                <a16:creationId xmlns:a16="http://schemas.microsoft.com/office/drawing/2014/main" id="{AC605AB9-B851-4315-826B-228F3F5E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83" y="1556371"/>
            <a:ext cx="3254400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3448FFBD-5068-4F3D-8456-72C48FD7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75493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neutrona">
            <a:extLst>
              <a:ext uri="{FF2B5EF4-FFF2-40B4-BE49-F238E27FC236}">
                <a16:creationId xmlns:a16="http://schemas.microsoft.com/office/drawing/2014/main" id="{68698AF4-AD99-450E-8ED3-9FB6B04C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93" y="2923251"/>
            <a:ext cx="4320480" cy="12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>
            <a:extLst>
              <a:ext uri="{FF2B5EF4-FFF2-40B4-BE49-F238E27FC236}">
                <a16:creationId xmlns:a16="http://schemas.microsoft.com/office/drawing/2014/main" id="{4B00EF97-7092-4858-B3AD-3F862BA4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83" y="2856339"/>
            <a:ext cx="27717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B6CFDD1-FFFF-40C1-B8BF-71368F974E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7293" y="4088615"/>
            <a:ext cx="2612180" cy="135757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2F91F31-AA64-4DDB-9426-C4160ECEA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46" y="4411850"/>
            <a:ext cx="2583436" cy="10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2354853" y="332656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O QUE É UM PABX ?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13B4DBC-5635-47B1-A410-273D1CF427BB}"/>
              </a:ext>
            </a:extLst>
          </p:cNvPr>
          <p:cNvSpPr txBox="1">
            <a:spLocks/>
          </p:cNvSpPr>
          <p:nvPr/>
        </p:nvSpPr>
        <p:spPr>
          <a:xfrm>
            <a:off x="2898192" y="691609"/>
            <a:ext cx="6395616" cy="4516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Private </a:t>
            </a:r>
            <a:r>
              <a:rPr lang="pt-BR" dirty="0" err="1"/>
              <a:t>Automatic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Exchange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0AE2C60-BB92-4560-9E25-4982ADF4C8F6}"/>
              </a:ext>
            </a:extLst>
          </p:cNvPr>
          <p:cNvSpPr txBox="1">
            <a:spLocks/>
          </p:cNvSpPr>
          <p:nvPr/>
        </p:nvSpPr>
        <p:spPr>
          <a:xfrm>
            <a:off x="4271590" y="1276383"/>
            <a:ext cx="3648819" cy="45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“Rede de ramais privados”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23331D-8C7E-4DF2-86F7-54C24EF8D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54" y="1790047"/>
            <a:ext cx="5646204" cy="37641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4FA8A232-686A-486B-B76C-72FE5D705B5E}"/>
              </a:ext>
            </a:extLst>
          </p:cNvPr>
          <p:cNvSpPr txBox="1">
            <a:spLocks/>
          </p:cNvSpPr>
          <p:nvPr/>
        </p:nvSpPr>
        <p:spPr>
          <a:xfrm>
            <a:off x="291359" y="1695860"/>
            <a:ext cx="6336704" cy="2887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6000" dirty="0">
                <a:latin typeface="+mj-lt"/>
              </a:rPr>
              <a:t>PROBLEMAS: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6000" dirty="0"/>
              <a:t>PREÇO;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6000" dirty="0"/>
              <a:t>CABEAMENTO;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6000" dirty="0"/>
              <a:t>ESCALABILIDADE.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15CF122-FFCC-4372-A018-36A0628E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9348">
            <a:off x="-51702" y="1607364"/>
            <a:ext cx="5909624" cy="31955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E3A46B5-CB1A-4DB3-ACD6-9A282BE11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782">
            <a:off x="6072256" y="2090391"/>
            <a:ext cx="5776157" cy="30533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B4F6FD1-D01E-4B25-AE7E-9886CD076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199">
            <a:off x="6602473" y="1767877"/>
            <a:ext cx="4803550" cy="40776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B0E92B8-A73F-4DBA-BEF8-82F228734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968">
            <a:off x="637228" y="2311079"/>
            <a:ext cx="5438318" cy="305150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E26EE25-1CD2-4BD5-BD4B-D56978FF2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1" y="1790047"/>
            <a:ext cx="6607209" cy="27935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7A57EB-652F-4941-91D8-C48741AE2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372">
            <a:off x="5348589" y="1979690"/>
            <a:ext cx="6505487" cy="30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2354852" y="317995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O QUE É O ASTERISK ?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A860AD4-7B49-4014-AADB-08ECAEA3BFD3}"/>
              </a:ext>
            </a:extLst>
          </p:cNvPr>
          <p:cNvSpPr txBox="1">
            <a:spLocks/>
          </p:cNvSpPr>
          <p:nvPr/>
        </p:nvSpPr>
        <p:spPr>
          <a:xfrm>
            <a:off x="333375" y="1041072"/>
            <a:ext cx="11858625" cy="11414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 err="1"/>
              <a:t>Asterisk</a:t>
            </a:r>
            <a:r>
              <a:rPr lang="pt-BR" sz="4000" dirty="0"/>
              <a:t> é um software GPL de PABX criado pela </a:t>
            </a:r>
            <a:r>
              <a:rPr lang="pt-BR" sz="4000" dirty="0" err="1"/>
              <a:t>Digium</a:t>
            </a:r>
            <a:r>
              <a:rPr lang="pt-BR" sz="40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50A07E-3338-4A84-98FD-DC67EDD8A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11" y="2025653"/>
            <a:ext cx="6054389" cy="338234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F4CD96E-2733-4075-A072-A58908D5929E}"/>
              </a:ext>
            </a:extLst>
          </p:cNvPr>
          <p:cNvGrpSpPr/>
          <p:nvPr/>
        </p:nvGrpSpPr>
        <p:grpSpPr>
          <a:xfrm>
            <a:off x="3315010" y="3300976"/>
            <a:ext cx="5281448" cy="2128345"/>
            <a:chOff x="3405352" y="3594538"/>
            <a:chExt cx="5281448" cy="2128345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B20D238-36E1-4175-A697-9EE9C2072EDC}"/>
                </a:ext>
              </a:extLst>
            </p:cNvPr>
            <p:cNvSpPr/>
            <p:nvPr/>
          </p:nvSpPr>
          <p:spPr>
            <a:xfrm>
              <a:off x="3405352" y="3594538"/>
              <a:ext cx="5281448" cy="2128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4A89CA7-67B2-496E-A8E3-D58946FD5B11}"/>
                </a:ext>
              </a:extLst>
            </p:cNvPr>
            <p:cNvSpPr/>
            <p:nvPr/>
          </p:nvSpPr>
          <p:spPr>
            <a:xfrm>
              <a:off x="5181600" y="4243080"/>
              <a:ext cx="1828800" cy="8177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KERNEL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E28DFCB-0A21-4C0D-A0B3-253CA699AB54}"/>
                </a:ext>
              </a:extLst>
            </p:cNvPr>
            <p:cNvSpPr txBox="1"/>
            <p:nvPr/>
          </p:nvSpPr>
          <p:spPr>
            <a:xfrm>
              <a:off x="5518527" y="3735446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ASTERISK</a:t>
              </a:r>
            </a:p>
          </p:txBody>
        </p:sp>
      </p:grpSp>
      <p:sp>
        <p:nvSpPr>
          <p:cNvPr id="13" name="Subtítulo 2">
            <a:extLst>
              <a:ext uri="{FF2B5EF4-FFF2-40B4-BE49-F238E27FC236}">
                <a16:creationId xmlns:a16="http://schemas.microsoft.com/office/drawing/2014/main" id="{C502D9FD-B2D3-4EAC-AE79-B448BE1FC3C1}"/>
              </a:ext>
            </a:extLst>
          </p:cNvPr>
          <p:cNvSpPr txBox="1">
            <a:spLocks/>
          </p:cNvSpPr>
          <p:nvPr/>
        </p:nvSpPr>
        <p:spPr>
          <a:xfrm>
            <a:off x="128701" y="1283035"/>
            <a:ext cx="10598968" cy="4697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Algumas vantagens: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Conectar empregados trabalhando em Home Office com a telefonia do escritório.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Conectar filiais ou escritórios em diferentes lugares através da Internet ou uma rede privada.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 aplicações como correio de voz integrados ao </a:t>
            </a:r>
            <a:r>
              <a:rPr kumimoji="0" lang="pt-BR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 </a:t>
            </a:r>
            <a:r>
              <a:rPr kumimoji="0" lang="pt-BR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Voicemail</a:t>
            </a: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).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Construir aplicações de resposta </a:t>
            </a:r>
            <a:r>
              <a:rPr kumimoji="0" lang="pt-BR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automátiva</a:t>
            </a: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(URA) integradas com sistemas e aplicações externos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C24DB67-44E3-4C96-BD4C-006DE8B5D845}"/>
              </a:ext>
            </a:extLst>
          </p:cNvPr>
          <p:cNvSpPr txBox="1">
            <a:spLocks/>
          </p:cNvSpPr>
          <p:nvPr/>
        </p:nvSpPr>
        <p:spPr>
          <a:xfrm>
            <a:off x="88045" y="1282408"/>
            <a:ext cx="11244720" cy="431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Algumas desvantagens: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Dependência de CPU;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Broadcast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0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 uiExpand="1" build="p"/>
      <p:bldP spid="13" grpId="1" build="allAtOnce"/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2354853" y="136522"/>
            <a:ext cx="7482294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 algn="ctr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GERENCIANDO O ASTERISK</a:t>
            </a:r>
            <a:endParaRPr lang="pt-BR" sz="2800" dirty="0">
              <a:ea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5C4707A-E623-4526-8A91-B32ABBC24F41}"/>
              </a:ext>
            </a:extLst>
          </p:cNvPr>
          <p:cNvSpPr txBox="1">
            <a:spLocks/>
          </p:cNvSpPr>
          <p:nvPr/>
        </p:nvSpPr>
        <p:spPr>
          <a:xfrm>
            <a:off x="0" y="721297"/>
            <a:ext cx="11863387" cy="13985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Existem várias distribuições pagas ou livres para gerenciar o </a:t>
            </a:r>
            <a:r>
              <a:rPr lang="pt-BR" dirty="0" err="1"/>
              <a:t>Asterisk</a:t>
            </a:r>
            <a:r>
              <a:rPr lang="pt-BR" dirty="0"/>
              <a:t>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41FA5B-4B9E-4675-8ECE-4C9265A7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7" y="1248925"/>
            <a:ext cx="3314700" cy="26517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2C649-2726-4D7B-AD88-4338DB5C90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8" y="2517813"/>
            <a:ext cx="4204316" cy="15030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917B06-B42C-4058-AD09-6FEBB188B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948" y="1574889"/>
            <a:ext cx="2114697" cy="21146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0D7D5A-FED0-4529-A0ED-21311CD94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06" y="1574889"/>
            <a:ext cx="4408473" cy="9429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4E1BC6-E825-4384-A624-0194F0833C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" y="3371405"/>
            <a:ext cx="5245952" cy="200580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A6002F8-0857-4EAB-AD25-D625E302AC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05" y="4020592"/>
            <a:ext cx="2973404" cy="168760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40E65C-579E-4A84-A7A2-11BA36F1FA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85" y="1414708"/>
            <a:ext cx="12027050" cy="39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1A2-673B-4EAD-B588-5D65C1987005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97478-2137-4A80-8C1E-6F012EA100F4}"/>
              </a:ext>
            </a:extLst>
          </p:cNvPr>
          <p:cNvSpPr/>
          <p:nvPr/>
        </p:nvSpPr>
        <p:spPr>
          <a:xfrm>
            <a:off x="3438763" y="156745"/>
            <a:ext cx="5281448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8900">
              <a:spcAft>
                <a:spcPts val="300"/>
              </a:spcAft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COMO FUNCIONA O SNEP ?</a:t>
            </a:r>
            <a:endParaRPr lang="pt-BR" sz="2800" dirty="0">
              <a:ea typeface="Calibri" panose="020F050202020403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DF3C495-46E2-49C2-8B23-7E06FD6FB014}"/>
              </a:ext>
            </a:extLst>
          </p:cNvPr>
          <p:cNvGrpSpPr/>
          <p:nvPr/>
        </p:nvGrpSpPr>
        <p:grpSpPr>
          <a:xfrm>
            <a:off x="2191055" y="1196752"/>
            <a:ext cx="7776864" cy="3960440"/>
            <a:chOff x="1991544" y="1052736"/>
            <a:chExt cx="7776864" cy="396044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CE7A5474-CB57-4523-9637-1D607AEDBF39}"/>
                </a:ext>
              </a:extLst>
            </p:cNvPr>
            <p:cNvSpPr/>
            <p:nvPr/>
          </p:nvSpPr>
          <p:spPr>
            <a:xfrm>
              <a:off x="1991544" y="1052736"/>
              <a:ext cx="7776864" cy="3960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96F9C09-1C77-4C34-B69B-FECF836F183D}"/>
                </a:ext>
              </a:extLst>
            </p:cNvPr>
            <p:cNvGrpSpPr/>
            <p:nvPr/>
          </p:nvGrpSpPr>
          <p:grpSpPr>
            <a:xfrm>
              <a:off x="3203248" y="1988840"/>
              <a:ext cx="5281448" cy="2128345"/>
              <a:chOff x="3405352" y="3594538"/>
              <a:chExt cx="5281448" cy="2128345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40720FF-7C46-4D48-9FA1-EB64A468D8E2}"/>
                  </a:ext>
                </a:extLst>
              </p:cNvPr>
              <p:cNvSpPr/>
              <p:nvPr/>
            </p:nvSpPr>
            <p:spPr>
              <a:xfrm>
                <a:off x="3405352" y="3594538"/>
                <a:ext cx="5281448" cy="21283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DF23A63E-395C-430D-9E5B-858017E77336}"/>
                  </a:ext>
                </a:extLst>
              </p:cNvPr>
              <p:cNvSpPr/>
              <p:nvPr/>
            </p:nvSpPr>
            <p:spPr>
              <a:xfrm>
                <a:off x="5181600" y="4243080"/>
                <a:ext cx="1828800" cy="8177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EB7D89C-B682-4049-8559-E00A5D39A967}"/>
                  </a:ext>
                </a:extLst>
              </p:cNvPr>
              <p:cNvSpPr txBox="1"/>
              <p:nvPr/>
            </p:nvSpPr>
            <p:spPr>
              <a:xfrm>
                <a:off x="5518527" y="3735446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ASTERISK</a:t>
                </a: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4D4120F-7D91-4E46-B7D5-7B0FE529CF44}"/>
                </a:ext>
              </a:extLst>
            </p:cNvPr>
            <p:cNvSpPr txBox="1"/>
            <p:nvPr/>
          </p:nvSpPr>
          <p:spPr>
            <a:xfrm>
              <a:off x="5508783" y="1251479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SNEP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1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688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Arial Nova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Benech</dc:creator>
  <cp:lastModifiedBy>donovan mascouto</cp:lastModifiedBy>
  <cp:revision>373</cp:revision>
  <cp:lastPrinted>2018-10-09T00:14:10Z</cp:lastPrinted>
  <dcterms:created xsi:type="dcterms:W3CDTF">2017-11-13T08:01:32Z</dcterms:created>
  <dcterms:modified xsi:type="dcterms:W3CDTF">2019-03-30T03:55:29Z</dcterms:modified>
</cp:coreProperties>
</file>