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3" d="100"/>
          <a:sy n="103" d="100"/>
        </p:scale>
        <p:origin x="-918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7/13/2014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1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7/13/2014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cb.org/" TargetMode="External"/><Relationship Id="rId2" Type="http://schemas.openxmlformats.org/officeDocument/2006/relationships/hyperlink" Target="http://nmran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/openlcb/svn/HEAD/tree/trunk/specs/drafts/GenTractionProxyWN.pdf" TargetMode="External"/><Relationship Id="rId5" Type="http://schemas.openxmlformats.org/officeDocument/2006/relationships/hyperlink" Target="http://sourceforge.net/p/openlcb/svn/HEAD/tree/trunk/specs/drafts/GenTractionWN.pdf" TargetMode="External"/><Relationship Id="rId4" Type="http://schemas.openxmlformats.org/officeDocument/2006/relationships/hyperlink" Target="https://groups.yahoo.com/neo/groups/OpenLCBTraction/Inf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OpenLCB</a:t>
            </a:r>
            <a:r>
              <a:rPr lang="en-US" dirty="0" smtClean="0"/>
              <a:t> Traction Protocol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87031"/>
          </a:xfrm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Standard set of protocols that allow control of trains on the layout</a:t>
            </a:r>
          </a:p>
          <a:p>
            <a:r>
              <a:rPr lang="en-US" dirty="0" smtClean="0"/>
              <a:t>Not tied to a underlying technology such as NMRA DCC, </a:t>
            </a:r>
            <a:r>
              <a:rPr lang="en-US" dirty="0" err="1" smtClean="0"/>
              <a:t>Märkin</a:t>
            </a:r>
            <a:r>
              <a:rPr lang="en-US" dirty="0" smtClean="0"/>
              <a:t> Digital, Lionel TMCC, etc.</a:t>
            </a:r>
          </a:p>
          <a:p>
            <a:r>
              <a:rPr lang="en-US" dirty="0" smtClean="0"/>
              <a:t>A Throttle is a node on the </a:t>
            </a:r>
            <a:r>
              <a:rPr lang="en-US" dirty="0" err="1" smtClean="0"/>
              <a:t>OpenLCB</a:t>
            </a:r>
            <a:r>
              <a:rPr lang="en-US" dirty="0" smtClean="0"/>
              <a:t> network as is the Train</a:t>
            </a:r>
          </a:p>
          <a:p>
            <a:r>
              <a:rPr lang="en-US" dirty="0" smtClean="0"/>
              <a:t>Trains produce a well known Event that identifies them as “I am a Train Node”</a:t>
            </a:r>
          </a:p>
          <a:p>
            <a:r>
              <a:rPr lang="en-US" dirty="0" smtClean="0"/>
              <a:t>Throttles use other protocols to extract information about these trains to:</a:t>
            </a:r>
          </a:p>
          <a:p>
            <a:pPr lvl="1"/>
            <a:r>
              <a:rPr lang="en-US" dirty="0" smtClean="0"/>
              <a:t>Present information to the user for selection</a:t>
            </a:r>
          </a:p>
          <a:p>
            <a:pPr lvl="1"/>
            <a:r>
              <a:rPr lang="en-US" dirty="0" smtClean="0"/>
              <a:t>Run automated scripts for automatic operation</a:t>
            </a:r>
          </a:p>
          <a:p>
            <a:pPr lvl="1"/>
            <a:r>
              <a:rPr lang="en-US" dirty="0" smtClean="0"/>
              <a:t>Anything else that can be imagined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79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at a Glance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962168"/>
              </p:ext>
            </p:extLst>
          </p:nvPr>
        </p:nvGraphicFramePr>
        <p:xfrm>
          <a:off x="457200" y="1417638"/>
          <a:ext cx="7620000" cy="217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362200"/>
                <a:gridCol w="2971800"/>
              </a:tblGrid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r>
                        <a:rPr lang="en-US" sz="1600" baseline="0" dirty="0" smtClean="0"/>
                        <a:t> 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r>
                        <a:rPr lang="en-US" sz="1600" baseline="0" dirty="0" smtClean="0"/>
                        <a:t> Subgroup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 Proxy</a:t>
                      </a:r>
                      <a:r>
                        <a:rPr lang="en-US" baseline="30000" dirty="0" smtClean="0"/>
                        <a:t>(1)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dirty="0" smtClean="0"/>
                        <a:t>Attach Train ID</a:t>
                      </a:r>
                      <a:r>
                        <a:rPr lang="en-US" baseline="30000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dirty="0" smtClean="0"/>
                        <a:t>Detach Train ID</a:t>
                      </a:r>
                      <a:r>
                        <a:rPr lang="en-US" baseline="30000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127" y="3597275"/>
            <a:ext cx="7620000" cy="58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(1) Node Server commands</a:t>
            </a:r>
          </a:p>
          <a:p>
            <a:r>
              <a:rPr lang="en-US" dirty="0" smtClean="0"/>
              <a:t>(2) Node Proxy commands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181474"/>
            <a:ext cx="7620000" cy="2447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simple protocol to bridge today to tomorrow</a:t>
            </a:r>
          </a:p>
          <a:p>
            <a:r>
              <a:rPr lang="en-US" dirty="0" smtClean="0"/>
              <a:t>Ensures that a throttle designed for DCC will work on other systems</a:t>
            </a:r>
          </a:p>
          <a:p>
            <a:pPr lvl="1"/>
            <a:r>
              <a:rPr lang="en-US" dirty="0" smtClean="0"/>
              <a:t>There is a “Suggested Technology” field in the Allocate Proxy command</a:t>
            </a:r>
          </a:p>
          <a:p>
            <a:pPr lvl="1"/>
            <a:r>
              <a:rPr lang="en-US" dirty="0" smtClean="0"/>
              <a:t>There is a “Actual Technology” field in the reply</a:t>
            </a:r>
          </a:p>
          <a:p>
            <a:pPr lvl="1"/>
            <a:r>
              <a:rPr lang="en-US" dirty="0" smtClean="0"/>
              <a:t>This only defines what the passed parameter set is, if the proxy can create a Lionel TMCC using the DCC parameter set it can do so and the throttle does not care!</a:t>
            </a:r>
          </a:p>
          <a:p>
            <a:r>
              <a:rPr lang="en-US" dirty="0" smtClean="0"/>
              <a:t>Ensure throttles designed today will work with Train Nodes of tomorrow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681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2" y="1417638"/>
            <a:ext cx="7620000" cy="4800600"/>
          </a:xfrm>
        </p:spPr>
        <p:txBody>
          <a:bodyPr/>
          <a:lstStyle/>
          <a:p>
            <a:r>
              <a:rPr lang="en-US" dirty="0" smtClean="0"/>
              <a:t>The Traction Protocols have been in development for almost two years</a:t>
            </a:r>
          </a:p>
          <a:p>
            <a:r>
              <a:rPr lang="en-US" dirty="0" smtClean="0"/>
              <a:t>Numerous inputs and suggestions were discussed and prototyped</a:t>
            </a:r>
          </a:p>
          <a:p>
            <a:r>
              <a:rPr lang="en-US" dirty="0" smtClean="0"/>
              <a:t>It is harder than it looks to meet all the criteria we forced on ourselves</a:t>
            </a:r>
          </a:p>
          <a:p>
            <a:r>
              <a:rPr lang="en-US" dirty="0" smtClean="0"/>
              <a:t>This proposal has not had any roadblocks or dead ends</a:t>
            </a:r>
          </a:p>
          <a:p>
            <a:r>
              <a:rPr lang="en-US" dirty="0" smtClean="0"/>
              <a:t>All goals were met and the </a:t>
            </a:r>
            <a:r>
              <a:rPr lang="en-US" dirty="0" err="1" smtClean="0"/>
              <a:t>statemachines</a:t>
            </a:r>
            <a:r>
              <a:rPr lang="en-US" dirty="0" smtClean="0"/>
              <a:t> are very simple</a:t>
            </a:r>
          </a:p>
          <a:p>
            <a:r>
              <a:rPr lang="en-US" dirty="0" smtClean="0"/>
              <a:t>What’s next -</a:t>
            </a:r>
          </a:p>
          <a:p>
            <a:pPr lvl="1"/>
            <a:r>
              <a:rPr lang="en-US" dirty="0" smtClean="0"/>
              <a:t>Consisting</a:t>
            </a:r>
          </a:p>
          <a:p>
            <a:pPr lvl="1"/>
            <a:r>
              <a:rPr lang="en-US" dirty="0" smtClean="0"/>
              <a:t>Mapping CVs to Configuration Memory (has been proven out but a complete implementation has not been finished)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7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2" y="1417638"/>
            <a:ext cx="7620000" cy="4800600"/>
          </a:xfrm>
        </p:spPr>
        <p:txBody>
          <a:bodyPr/>
          <a:lstStyle/>
          <a:p>
            <a:r>
              <a:rPr lang="en-US" dirty="0" smtClean="0"/>
              <a:t>The following were instrumental in bringing the Traction Protocol from concept to hardware</a:t>
            </a:r>
          </a:p>
          <a:p>
            <a:pPr lvl="1"/>
            <a:r>
              <a:rPr lang="en-US" dirty="0" smtClean="0"/>
              <a:t>Bob Jacobson</a:t>
            </a:r>
          </a:p>
          <a:p>
            <a:pPr lvl="1"/>
            <a:r>
              <a:rPr lang="en-US" dirty="0" smtClean="0"/>
              <a:t>David Harris</a:t>
            </a:r>
          </a:p>
          <a:p>
            <a:pPr lvl="1"/>
            <a:r>
              <a:rPr lang="en-US" dirty="0" smtClean="0"/>
              <a:t>Don Goodman-Wilson</a:t>
            </a:r>
          </a:p>
          <a:p>
            <a:pPr lvl="1"/>
            <a:r>
              <a:rPr lang="en-US" dirty="0" smtClean="0"/>
              <a:t>Stuart Baker</a:t>
            </a:r>
          </a:p>
          <a:p>
            <a:pPr lvl="1"/>
            <a:r>
              <a:rPr lang="en-US" dirty="0" err="1" smtClean="0"/>
              <a:t>Balazs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Jim </a:t>
            </a:r>
            <a:r>
              <a:rPr lang="en-US" dirty="0" err="1" smtClean="0"/>
              <a:t>Kueneman</a:t>
            </a:r>
            <a:endParaRPr lang="en-US" dirty="0" smtClean="0"/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Plocher</a:t>
            </a:r>
            <a:endParaRPr lang="en-US" dirty="0" smtClean="0"/>
          </a:p>
          <a:p>
            <a:pPr lvl="1"/>
            <a:r>
              <a:rPr lang="en-US" dirty="0" smtClean="0"/>
              <a:t>Numerous others….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5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://nmranet.org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http://openlcb.org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Traction </a:t>
            </a:r>
            <a:r>
              <a:rPr lang="en-US" dirty="0" smtClean="0"/>
              <a:t>Protocol Group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https://groups.yahoo.com/neo/groups/OpenLCBTraction/Info</a:t>
            </a:r>
            <a:endParaRPr lang="en-US" dirty="0" smtClean="0"/>
          </a:p>
          <a:p>
            <a:r>
              <a:rPr lang="en-US" dirty="0" smtClean="0"/>
              <a:t>Traction </a:t>
            </a:r>
            <a:r>
              <a:rPr lang="en-US" dirty="0" smtClean="0"/>
              <a:t>Protocol Working Notes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sourceforge.net/p/openlcb/svn/HEAD/tree/trunk/specs/drafts/GenTractionWN.pdf</a:t>
            </a:r>
            <a:endParaRPr lang="en-US" dirty="0" smtClean="0"/>
          </a:p>
          <a:p>
            <a:r>
              <a:rPr lang="en-US" dirty="0" smtClean="0"/>
              <a:t>Traction Proxy </a:t>
            </a:r>
            <a:r>
              <a:rPr lang="en-US" dirty="0"/>
              <a:t>Protocol Working </a:t>
            </a:r>
            <a:r>
              <a:rPr lang="en-US" dirty="0" smtClean="0"/>
              <a:t>Notes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sourceforge.net/p/openlcb/svn/HEAD/tree/trunk/specs/drafts/GenTractionProxyWN.pdf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6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Elements of the Traction Protocol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Defines generic “actions” a train can do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Functions (beyond the common on/off in most DCC decoders such as animations, controlling a trackside crane, etc.)</a:t>
            </a:r>
          </a:p>
          <a:p>
            <a:pPr lvl="1"/>
            <a:r>
              <a:rPr lang="en-US" dirty="0" smtClean="0"/>
              <a:t>Linking Trains together (Consisting)</a:t>
            </a:r>
          </a:p>
          <a:p>
            <a:pPr lvl="1"/>
            <a:r>
              <a:rPr lang="en-US" dirty="0" smtClean="0"/>
              <a:t>Assigning </a:t>
            </a:r>
            <a:r>
              <a:rPr lang="en-US" dirty="0" smtClean="0"/>
              <a:t>Throttles </a:t>
            </a:r>
            <a:r>
              <a:rPr lang="en-US" dirty="0" smtClean="0"/>
              <a:t>to </a:t>
            </a:r>
            <a:r>
              <a:rPr lang="en-US" dirty="0" smtClean="0"/>
              <a:t>Trains</a:t>
            </a:r>
            <a:endParaRPr lang="en-US" dirty="0" smtClean="0"/>
          </a:p>
          <a:p>
            <a:r>
              <a:rPr lang="en-US" dirty="0" smtClean="0"/>
              <a:t>Bi-Directional (Command new state, Query current state)</a:t>
            </a:r>
          </a:p>
          <a:p>
            <a:r>
              <a:rPr lang="en-US" dirty="0" smtClean="0"/>
              <a:t>Defines Function Definition Information (FDI) to create a method of re-definable human readable names and ordering of functions</a:t>
            </a:r>
          </a:p>
          <a:p>
            <a:r>
              <a:rPr lang="en-US" dirty="0" smtClean="0"/>
              <a:t>Defines Train Definition Information (TDI) to create a method of human readable information to help configure the train</a:t>
            </a:r>
          </a:p>
          <a:p>
            <a:pPr lvl="1"/>
            <a:r>
              <a:rPr lang="en-US" dirty="0" smtClean="0"/>
              <a:t>Think of it as JMRI packaged within your locomotive that any </a:t>
            </a:r>
            <a:r>
              <a:rPr lang="en-US" dirty="0" err="1" smtClean="0"/>
              <a:t>OpenLCB</a:t>
            </a:r>
            <a:r>
              <a:rPr lang="en-US" dirty="0" smtClean="0"/>
              <a:t> throttle can access and use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8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6532" y="1393794"/>
            <a:ext cx="8265111" cy="4492102"/>
          </a:xfrm>
          <a:prstGeom prst="roundRect">
            <a:avLst>
              <a:gd name="adj" fmla="val 311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Basic Traction Train Assignment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-1594423" y="3465849"/>
            <a:ext cx="4110364" cy="37462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Throttle A</a:t>
            </a:r>
          </a:p>
        </p:txBody>
      </p:sp>
      <p:sp>
        <p:nvSpPr>
          <p:cNvPr id="8" name="Rounded Rectangle 7"/>
          <p:cNvSpPr/>
          <p:nvPr/>
        </p:nvSpPr>
        <p:spPr>
          <a:xfrm rot="5400000">
            <a:off x="2299316" y="3444536"/>
            <a:ext cx="4119245" cy="40837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648073" y="1855432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Producers of “</a:t>
            </a:r>
            <a:r>
              <a:rPr lang="en-US" sz="1600" dirty="0" err="1" smtClean="0">
                <a:solidFill>
                  <a:schemeClr val="tx1"/>
                </a:solidFill>
              </a:rPr>
              <a:t>IsTrain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flipH="1">
            <a:off x="648071" y="220166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Producer Identified “I’m a Train”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648072" y="253901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“Reserve”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648072" y="3204832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“Assign Throttle”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flipH="1">
            <a:off x="648071" y="2867482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“You have me”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6007219" y="3474871"/>
            <a:ext cx="4110364" cy="35658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 w="127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Throttle B</a:t>
            </a:r>
          </a:p>
        </p:txBody>
      </p:sp>
      <p:sp>
        <p:nvSpPr>
          <p:cNvPr id="16" name="Striped Right Arrow 15"/>
          <p:cNvSpPr/>
          <p:nvPr/>
        </p:nvSpPr>
        <p:spPr>
          <a:xfrm>
            <a:off x="4563125" y="3539414"/>
            <a:ext cx="3320984" cy="390618"/>
          </a:xfrm>
          <a:prstGeom prst="stripedRightArrow">
            <a:avLst/>
          </a:prstGeom>
          <a:solidFill>
            <a:schemeClr val="accent1">
              <a:alpha val="52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“Notify Throttle Changing”</a:t>
            </a:r>
          </a:p>
        </p:txBody>
      </p:sp>
      <p:sp>
        <p:nvSpPr>
          <p:cNvPr id="18" name="Striped Right Arrow 17"/>
          <p:cNvSpPr/>
          <p:nvPr/>
        </p:nvSpPr>
        <p:spPr>
          <a:xfrm flipH="1">
            <a:off x="4563125" y="3907838"/>
            <a:ext cx="3320984" cy="390618"/>
          </a:xfrm>
          <a:prstGeom prst="stripedRightArrow">
            <a:avLst/>
          </a:prstGeom>
          <a:solidFill>
            <a:schemeClr val="accent1">
              <a:alpha val="52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“Allow” (or deny)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triped Right Arrow 18"/>
          <p:cNvSpPr/>
          <p:nvPr/>
        </p:nvSpPr>
        <p:spPr>
          <a:xfrm flipH="1">
            <a:off x="648071" y="4147532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“Throttle Assigned”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>
            <a:off x="665831" y="4511516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“Release”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 flipH="1">
            <a:off x="4563125" y="5141817"/>
            <a:ext cx="3320984" cy="390618"/>
          </a:xfrm>
          <a:prstGeom prst="stripedRightArrow">
            <a:avLst/>
          </a:prstGeom>
          <a:solidFill>
            <a:schemeClr val="accent1">
              <a:alpha val="52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 Ignored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665832" y="5220598"/>
            <a:ext cx="3488922" cy="457200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Operate and Query the Train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86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6532" y="1376038"/>
            <a:ext cx="8265111" cy="4492102"/>
          </a:xfrm>
          <a:prstGeom prst="roundRect">
            <a:avLst>
              <a:gd name="adj" fmla="val 311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Enhanced </a:t>
            </a:r>
            <a:r>
              <a:rPr lang="en-US" sz="4400" dirty="0" err="1" smtClean="0"/>
              <a:t>OpenLCB</a:t>
            </a:r>
            <a:r>
              <a:rPr lang="en-US" sz="4400" dirty="0" smtClean="0"/>
              <a:t> Throttle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230077" y="2450235"/>
            <a:ext cx="4110364" cy="2423606"/>
          </a:xfrm>
          <a:prstGeom prst="roundRect">
            <a:avLst/>
          </a:prstGeom>
          <a:solidFill>
            <a:srgbClr val="323232"/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5148308" y="3453414"/>
            <a:ext cx="4119245" cy="40837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97065" y="186431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“Support FDI?”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flipH="1">
            <a:off x="3497063" y="2210538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“Yes”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497064" y="2547888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“Read FDI via </a:t>
            </a:r>
            <a:r>
              <a:rPr lang="en-US" sz="1600" dirty="0" err="1" smtClean="0">
                <a:solidFill>
                  <a:schemeClr val="tx1"/>
                </a:solidFill>
              </a:rPr>
              <a:t>ConfigMem</a:t>
            </a:r>
            <a:r>
              <a:rPr lang="en-US" sz="1600" dirty="0" smtClean="0">
                <a:solidFill>
                  <a:schemeClr val="tx1"/>
                </a:solidFill>
              </a:rPr>
              <a:t> Protocol”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3497065" y="3242005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“Set Speed”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>
            <a:off x="3514823" y="4520394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“Set Functions”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5400000">
            <a:off x="1003177" y="1999134"/>
            <a:ext cx="2583399" cy="2246051"/>
          </a:xfrm>
          <a:prstGeom prst="roundRect">
            <a:avLst>
              <a:gd name="adj" fmla="val 5995"/>
            </a:avLst>
          </a:prstGeom>
          <a:solidFill>
            <a:schemeClr val="bg1">
              <a:lumMod val="85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84418" y="2083461"/>
            <a:ext cx="469037" cy="1500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F0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F1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F2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F3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F4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53455" y="2118969"/>
            <a:ext cx="1131159" cy="1500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Horn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Bell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Whistle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Coupler</a:t>
            </a:r>
          </a:p>
          <a:p>
            <a:r>
              <a:rPr lang="en-US" sz="1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Lights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Headlight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Ditch Lights</a:t>
            </a:r>
          </a:p>
        </p:txBody>
      </p:sp>
      <p:sp>
        <p:nvSpPr>
          <p:cNvPr id="13" name="Striped Right Arrow 12"/>
          <p:cNvSpPr/>
          <p:nvPr/>
        </p:nvSpPr>
        <p:spPr>
          <a:xfrm flipH="1">
            <a:off x="3084614" y="2876360"/>
            <a:ext cx="3901371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“Send FDI”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09079" y="4530930"/>
            <a:ext cx="976176" cy="994299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/>
          <p:cNvSpPr/>
          <p:nvPr/>
        </p:nvSpPr>
        <p:spPr>
          <a:xfrm>
            <a:off x="3497063" y="3662394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“Query Speed”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40155" y="3665170"/>
            <a:ext cx="1890208" cy="700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Set= 30km/</a:t>
            </a:r>
            <a:r>
              <a:rPr lang="en-US" sz="1000" b="1" dirty="0" err="1" smtClean="0">
                <a:solidFill>
                  <a:schemeClr val="tx1"/>
                </a:solidFill>
              </a:rPr>
              <a:t>hr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    Commanded = 25.7km/</a:t>
            </a:r>
            <a:r>
              <a:rPr lang="en-US" sz="1000" b="1" dirty="0" err="1" smtClean="0">
                <a:solidFill>
                  <a:schemeClr val="tx1"/>
                </a:solidFill>
              </a:rPr>
              <a:t>hr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    Actual = 22.6km/</a:t>
            </a:r>
            <a:r>
              <a:rPr lang="en-US" sz="1000" b="1" dirty="0" err="1" smtClean="0">
                <a:solidFill>
                  <a:schemeClr val="tx1"/>
                </a:solidFill>
              </a:rPr>
              <a:t>hr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Striped Right Arrow 18"/>
          <p:cNvSpPr/>
          <p:nvPr/>
        </p:nvSpPr>
        <p:spPr>
          <a:xfrm flipH="1">
            <a:off x="3230363" y="4023240"/>
            <a:ext cx="37556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“Set, Commanded, Actual Speed”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3537017" y="4905453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“Query Function”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 flipH="1">
            <a:off x="3270317" y="5266299"/>
            <a:ext cx="37556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“Function State/Value”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393933" y="1645329"/>
            <a:ext cx="1403233" cy="9558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FDI make sense of Functions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09595" y="3096171"/>
            <a:ext cx="1304841" cy="9752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Train state keeps user informed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0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</a:t>
            </a:r>
          </a:p>
          <a:p>
            <a:pPr lvl="1"/>
            <a:r>
              <a:rPr lang="en-US" dirty="0" smtClean="0"/>
              <a:t>16 bit value</a:t>
            </a:r>
          </a:p>
          <a:p>
            <a:pPr lvl="1"/>
            <a:r>
              <a:rPr lang="en-US" dirty="0" smtClean="0"/>
              <a:t>Half float encoding (</a:t>
            </a:r>
            <a:r>
              <a:rPr lang="en-US" dirty="0"/>
              <a:t>±</a:t>
            </a:r>
            <a:r>
              <a:rPr lang="en-US" dirty="0" smtClean="0"/>
              <a:t>65,504)</a:t>
            </a:r>
          </a:p>
          <a:p>
            <a:pPr lvl="1"/>
            <a:r>
              <a:rPr lang="en-US" dirty="0" smtClean="0"/>
              <a:t>Direction encoded in sign bit (-0.0 is valid)</a:t>
            </a:r>
          </a:p>
          <a:p>
            <a:pPr lvl="1"/>
            <a:r>
              <a:rPr lang="en-US" dirty="0" smtClean="0"/>
              <a:t>$FFFF = Not A Number (</a:t>
            </a:r>
            <a:r>
              <a:rPr lang="en-US" dirty="0" err="1" smtClean="0"/>
              <a:t>NaN</a:t>
            </a:r>
            <a:r>
              <a:rPr lang="en-US" dirty="0" smtClean="0"/>
              <a:t>) used for speed queries that are not supported</a:t>
            </a:r>
          </a:p>
          <a:p>
            <a:pPr lvl="2"/>
            <a:r>
              <a:rPr lang="en-US" dirty="0" smtClean="0"/>
              <a:t>DCC decoders don’t measure actual (ground) or commanded speed (during a momentum ramp up for instance)</a:t>
            </a:r>
          </a:p>
          <a:p>
            <a:pPr lvl="2"/>
            <a:r>
              <a:rPr lang="en-US" dirty="0" smtClean="0"/>
              <a:t>DCC decoders only know the </a:t>
            </a:r>
            <a:r>
              <a:rPr lang="en-US" dirty="0"/>
              <a:t>S</a:t>
            </a:r>
            <a:r>
              <a:rPr lang="en-US" dirty="0" smtClean="0"/>
              <a:t>et Speed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24 </a:t>
            </a:r>
            <a:r>
              <a:rPr lang="en-US" dirty="0"/>
              <a:t>bit address (</a:t>
            </a:r>
            <a:r>
              <a:rPr lang="en-US" dirty="0" smtClean="0"/>
              <a:t>16,777,215)</a:t>
            </a:r>
          </a:p>
          <a:p>
            <a:pPr lvl="1"/>
            <a:r>
              <a:rPr lang="en-US" dirty="0" smtClean="0"/>
              <a:t>16 </a:t>
            </a:r>
            <a:r>
              <a:rPr lang="en-US" dirty="0"/>
              <a:t>bit value (</a:t>
            </a:r>
            <a:r>
              <a:rPr lang="en-US" dirty="0" smtClean="0"/>
              <a:t>65,536)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at a Glance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6975"/>
              </p:ext>
            </p:extLst>
          </p:nvPr>
        </p:nvGraphicFramePr>
        <p:xfrm>
          <a:off x="457200" y="1417638"/>
          <a:ext cx="7620000" cy="526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362200"/>
                <a:gridCol w="2971800"/>
              </a:tblGrid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r>
                        <a:rPr lang="en-US" sz="1600" baseline="0" dirty="0" smtClean="0"/>
                        <a:t> 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r>
                        <a:rPr lang="en-US" sz="1600" baseline="0" dirty="0" smtClean="0"/>
                        <a:t> Subgroup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Speed/Direction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Emergency Stop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 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 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 Configuration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Implemented</a:t>
                      </a:r>
                      <a:r>
                        <a:rPr 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Proven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Consist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Next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on the Roadmap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Next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on the Roadmap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Next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on the Roadmap</a:t>
                      </a:r>
                      <a:endParaRPr lang="en-US" sz="16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Reserve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and Proven</a:t>
                      </a:r>
                    </a:p>
                  </a:txBody>
                  <a:tcPr/>
                </a:tc>
              </a:tr>
              <a:tr h="350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and Proven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8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DCC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Traction Protocol is the future</a:t>
            </a:r>
          </a:p>
          <a:p>
            <a:r>
              <a:rPr lang="en-US" dirty="0" smtClean="0"/>
              <a:t>We have to live in the present</a:t>
            </a:r>
          </a:p>
          <a:p>
            <a:r>
              <a:rPr lang="en-US" dirty="0" smtClean="0"/>
              <a:t>Need to create a way to bridge today into tomorrow</a:t>
            </a:r>
          </a:p>
          <a:p>
            <a:pPr lvl="1"/>
            <a:r>
              <a:rPr lang="en-US" dirty="0" smtClean="0"/>
              <a:t>A Throttle or accessory designed today will work on </a:t>
            </a:r>
            <a:r>
              <a:rPr lang="en-US" dirty="0" smtClean="0"/>
              <a:t>an </a:t>
            </a:r>
            <a:r>
              <a:rPr lang="en-US" dirty="0" err="1" smtClean="0"/>
              <a:t>OpenLCB</a:t>
            </a:r>
            <a:r>
              <a:rPr lang="en-US" dirty="0" smtClean="0"/>
              <a:t> </a:t>
            </a:r>
            <a:r>
              <a:rPr lang="en-US" dirty="0" smtClean="0"/>
              <a:t>Train Node in </a:t>
            </a:r>
            <a:r>
              <a:rPr lang="en-US" dirty="0" smtClean="0"/>
              <a:t>the future</a:t>
            </a:r>
          </a:p>
          <a:p>
            <a:pPr lvl="1"/>
            <a:r>
              <a:rPr lang="en-US" dirty="0" smtClean="0"/>
              <a:t>A Throttle created today for NMRA DCC bridged to </a:t>
            </a:r>
            <a:r>
              <a:rPr lang="en-US" dirty="0" err="1" smtClean="0"/>
              <a:t>OpenLCB</a:t>
            </a:r>
            <a:r>
              <a:rPr lang="en-US" dirty="0" smtClean="0"/>
              <a:t> will work on a </a:t>
            </a:r>
            <a:r>
              <a:rPr lang="en-US" dirty="0" err="1"/>
              <a:t>Märkin</a:t>
            </a:r>
            <a:r>
              <a:rPr lang="en-US" dirty="0"/>
              <a:t> </a:t>
            </a:r>
            <a:r>
              <a:rPr lang="en-US" dirty="0" smtClean="0"/>
              <a:t>Digital system bridge to </a:t>
            </a:r>
            <a:r>
              <a:rPr lang="en-US" dirty="0" err="1" smtClean="0"/>
              <a:t>OpenLCB</a:t>
            </a:r>
            <a:endParaRPr lang="en-US" dirty="0" smtClean="0"/>
          </a:p>
          <a:p>
            <a:r>
              <a:rPr lang="en-US" dirty="0" smtClean="0"/>
              <a:t>Solution was the create a Traction Proxy Protocol</a:t>
            </a:r>
          </a:p>
          <a:p>
            <a:r>
              <a:rPr lang="en-US" dirty="0" smtClean="0"/>
              <a:t>Implements two different functions</a:t>
            </a:r>
          </a:p>
          <a:p>
            <a:pPr lvl="1"/>
            <a:r>
              <a:rPr lang="en-US" dirty="0" smtClean="0"/>
              <a:t>Acts as a “</a:t>
            </a:r>
            <a:r>
              <a:rPr lang="en-US" dirty="0" smtClean="0"/>
              <a:t>Train Node Server” to create train nodes based on information such as train address, speed </a:t>
            </a:r>
            <a:r>
              <a:rPr lang="en-US" dirty="0"/>
              <a:t>s</a:t>
            </a:r>
            <a:r>
              <a:rPr lang="en-US" dirty="0" smtClean="0"/>
              <a:t>teps, etc.</a:t>
            </a:r>
          </a:p>
          <a:p>
            <a:pPr lvl="1"/>
            <a:r>
              <a:rPr lang="en-US" dirty="0" smtClean="0"/>
              <a:t>Acts as a conduit to the backend technology (NMRA DCC, etc.) for Train Nodes that are elsewhere on the </a:t>
            </a:r>
            <a:r>
              <a:rPr lang="en-US" dirty="0" err="1" smtClean="0"/>
              <a:t>OpenLCB</a:t>
            </a:r>
            <a:r>
              <a:rPr lang="en-US" dirty="0" smtClean="0"/>
              <a:t> network.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2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Train Node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5200"/>
            <a:ext cx="7620000" cy="58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These nodes are unique in they can directly access the legacy link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532" y="1393794"/>
            <a:ext cx="8265111" cy="4492102"/>
          </a:xfrm>
          <a:prstGeom prst="roundRect">
            <a:avLst>
              <a:gd name="adj" fmla="val 311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5400000">
            <a:off x="-1594423" y="3465849"/>
            <a:ext cx="4110364" cy="37462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Throttle 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54754" y="1597981"/>
            <a:ext cx="3729356" cy="4110363"/>
          </a:xfrm>
          <a:prstGeom prst="roundRect">
            <a:avLst>
              <a:gd name="adj" fmla="val 5147"/>
            </a:avLst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 Protocol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648073" y="1855432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Producers of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err="1" smtClean="0">
                <a:solidFill>
                  <a:schemeClr val="tx1"/>
                </a:solidFill>
              </a:rPr>
              <a:t>IsProxy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 flipH="1">
            <a:off x="648071" y="220166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Producer Identified “I’m a </a:t>
            </a:r>
            <a:r>
              <a:rPr lang="en-US" sz="1600" dirty="0" smtClean="0">
                <a:solidFill>
                  <a:schemeClr val="tx1"/>
                </a:solidFill>
              </a:rPr>
              <a:t>Proxy”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648071" y="2539009"/>
            <a:ext cx="3763747" cy="1002181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“Allocate me a Train Node with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 3 and 28 Speed Steps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Striped Right Arrow 30"/>
          <p:cNvSpPr/>
          <p:nvPr/>
        </p:nvSpPr>
        <p:spPr>
          <a:xfrm flipH="1">
            <a:off x="665830" y="3541191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“Here is a train node 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6007219" y="3474871"/>
            <a:ext cx="4110364" cy="35658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 w="127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 Protocol (DCC)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5400000">
            <a:off x="3901130" y="4442114"/>
            <a:ext cx="1535518" cy="40837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11818" y="2835913"/>
            <a:ext cx="1988981" cy="40837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“Proxy Server”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flipH="1">
            <a:off x="4154753" y="3653160"/>
            <a:ext cx="514132" cy="225381"/>
          </a:xfrm>
          <a:prstGeom prst="bentArrow">
            <a:avLst>
              <a:gd name="adj1" fmla="val 25000"/>
              <a:gd name="adj2" fmla="val 31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648070" y="4835371"/>
            <a:ext cx="3816633" cy="457200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the Traction Protocol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flipH="1" flipV="1">
            <a:off x="4892176" y="3244285"/>
            <a:ext cx="514132" cy="1327715"/>
          </a:xfrm>
          <a:prstGeom prst="bentArrow">
            <a:avLst>
              <a:gd name="adj1" fmla="val 25000"/>
              <a:gd name="adj2" fmla="val 31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4873075" y="4572000"/>
            <a:ext cx="3011035" cy="983942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Uses “backdoor” to legacy protocol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87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Train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5200"/>
            <a:ext cx="7620000" cy="58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 Node can live anywhere on the network and can access the legacy protocol through the Train Proxy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7/13/2014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532" y="1393794"/>
            <a:ext cx="8265111" cy="4492102"/>
          </a:xfrm>
          <a:prstGeom prst="roundRect">
            <a:avLst>
              <a:gd name="adj" fmla="val 311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5400000">
            <a:off x="-1594423" y="3465849"/>
            <a:ext cx="4110364" cy="374622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Throttle 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791200" y="3639845"/>
            <a:ext cx="2092910" cy="2068499"/>
          </a:xfrm>
          <a:prstGeom prst="roundRect">
            <a:avLst>
              <a:gd name="adj" fmla="val 5147"/>
            </a:avLst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 Protocol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6007219" y="3474871"/>
            <a:ext cx="4110364" cy="356584"/>
          </a:xfrm>
          <a:prstGeom prst="roundRect">
            <a:avLst/>
          </a:prstGeom>
          <a:solidFill>
            <a:schemeClr val="accent1">
              <a:alpha val="35000"/>
            </a:schemeClr>
          </a:solidFill>
          <a:ln w="127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 Protocol (DCC)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flipV="1">
            <a:off x="4495800" y="2895597"/>
            <a:ext cx="1371600" cy="2394515"/>
          </a:xfrm>
          <a:prstGeom prst="bentArrow">
            <a:avLst>
              <a:gd name="adj1" fmla="val 25000"/>
              <a:gd name="adj2" fmla="val 31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 flipH="1">
            <a:off x="648071" y="213360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Producer Identified “I’m a </a:t>
            </a:r>
            <a:r>
              <a:rPr lang="en-US" sz="1600" dirty="0" smtClean="0">
                <a:solidFill>
                  <a:schemeClr val="tx1"/>
                </a:solidFill>
              </a:rPr>
              <a:t>Train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810000" y="1524000"/>
            <a:ext cx="2568592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</a:t>
            </a:r>
            <a:r>
              <a:rPr lang="en-US" dirty="0" smtClean="0"/>
              <a:t> </a:t>
            </a:r>
            <a:r>
              <a:rPr lang="en-US" sz="1600" dirty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648073" y="1752600"/>
            <a:ext cx="3488922" cy="390618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Producers of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err="1" smtClean="0">
                <a:solidFill>
                  <a:schemeClr val="tx1"/>
                </a:solidFill>
              </a:rPr>
              <a:t>IsTrain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635812" y="2551544"/>
            <a:ext cx="3603275" cy="457200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the Traction Protocol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5400000">
            <a:off x="5736949" y="4473851"/>
            <a:ext cx="1154518" cy="893616"/>
          </a:xfrm>
          <a:prstGeom prst="roundRect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Proxy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“Node”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6801706" y="4476019"/>
            <a:ext cx="1123094" cy="823824"/>
          </a:xfrm>
          <a:prstGeom prst="leftRightArrow">
            <a:avLst>
              <a:gd name="adj1" fmla="val 56727"/>
              <a:gd name="adj2" fmla="val 4663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3539638"/>
            <a:ext cx="25146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Temporarily selects the proxy to the same parameters as the Train</a:t>
            </a:r>
          </a:p>
          <a:p>
            <a:pPr algn="ctr"/>
            <a:r>
              <a:rPr lang="en-US" dirty="0" smtClean="0"/>
              <a:t>Node to relay the traction protocol command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07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675</TotalTime>
  <Words>1108</Words>
  <Application>Microsoft Office PowerPoint</Application>
  <PresentationFormat>On-screen Show (4:3)</PresentationFormat>
  <Paragraphs>228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OpenLCB Traction Protocol</vt:lpstr>
      <vt:lpstr>Elements of the Traction Protocol</vt:lpstr>
      <vt:lpstr>Basic Traction Train Assignment</vt:lpstr>
      <vt:lpstr>Enhanced OpenLCB Throttle</vt:lpstr>
      <vt:lpstr>Under the Hood</vt:lpstr>
      <vt:lpstr>Protocol at a Glance</vt:lpstr>
      <vt:lpstr>Legacy DCC Systems</vt:lpstr>
      <vt:lpstr>Proxy – Train Node Server</vt:lpstr>
      <vt:lpstr>Proxy – Train Proxy</vt:lpstr>
      <vt:lpstr>Protocol at a Glance</vt:lpstr>
      <vt:lpstr>Conclusion</vt:lpstr>
      <vt:lpstr>Acknowledgements</vt:lpstr>
      <vt:lpstr>Links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OpenLCB Traction Protocol</dc:title>
  <dc:subject>Event Name</dc:subject>
  <dc:creator>vaj6634</dc:creator>
  <cp:keywords>Raytheon</cp:keywords>
  <dc:description>Template: Mark Johnson, Silver Fox Productions
Formatting:
Event Date:
Event Location:
Audience Type: Internal</dc:description>
  <cp:lastModifiedBy>vaj6634</cp:lastModifiedBy>
  <cp:revision>28</cp:revision>
  <dcterms:created xsi:type="dcterms:W3CDTF">2014-07-10T16:06:55Z</dcterms:created>
  <dcterms:modified xsi:type="dcterms:W3CDTF">2014-07-14T01:27:07Z</dcterms:modified>
</cp:coreProperties>
</file>