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0382-A84B-8130-F7224CA82337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0382-A84B-8130-F7224CA82337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0382-A84B-8130-F7224CA82337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0382-A84B-8130-F7224CA82337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0382-A84B-8130-F7224CA82337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0382-A84B-8130-F7224CA82337}"/>
              </c:ext>
            </c:extLst>
          </c:dPt>
          <c:dPt>
            <c:idx val="6"/>
            <c:invertIfNegative val="0"/>
            <c:bubble3D val="0"/>
            <c:spPr>
              <a:solidFill>
                <a:srgbClr val="D25F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D-0382-A84B-8130-F7224CA82337}"/>
              </c:ext>
            </c:extLst>
          </c:dPt>
          <c:dPt>
            <c:idx val="7"/>
            <c:invertIfNegative val="0"/>
            <c:bubble3D val="0"/>
            <c:spPr>
              <a:solidFill>
                <a:srgbClr val="C7B879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F-0382-A84B-8130-F7224CA82337}"/>
              </c:ext>
            </c:extLst>
          </c:dPt>
          <c:dPt>
            <c:idx val="8"/>
            <c:invertIfNegative val="0"/>
            <c:bubble3D val="0"/>
            <c:spPr>
              <a:solidFill>
                <a:srgbClr val="DB4D5C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1-0382-A84B-8130-F7224CA82337}"/>
              </c:ext>
            </c:extLst>
          </c:dPt>
          <c:dPt>
            <c:idx val="9"/>
            <c:invertIfNegative val="0"/>
            <c:bubble3D val="0"/>
            <c:spPr>
              <a:solidFill>
                <a:srgbClr val="76808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3-0382-A84B-8130-F7224CA82337}"/>
              </c:ext>
            </c:extLst>
          </c:dPt>
          <c:dPt>
            <c:idx val="1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5-0382-A84B-8130-F7224CA82337}"/>
              </c:ext>
            </c:extLst>
          </c:dPt>
          <c:dPt>
            <c:idx val="1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7-0382-A84B-8130-F7224CA82337}"/>
              </c:ext>
            </c:extLst>
          </c:dPt>
          <c:dPt>
            <c:idx val="1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9-0382-A84B-8130-F7224CA82337}"/>
              </c:ext>
            </c:extLst>
          </c:dPt>
          <c:dPt>
            <c:idx val="1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B-0382-A84B-8130-F7224CA82337}"/>
              </c:ext>
            </c:extLst>
          </c:dPt>
          <c:dPt>
            <c:idx val="1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D-0382-A84B-8130-F7224CA82337}"/>
              </c:ext>
            </c:extLst>
          </c:dPt>
          <c:dPt>
            <c:idx val="1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F-0382-A84B-8130-F7224CA82337}"/>
              </c:ext>
            </c:extLst>
          </c:dPt>
          <c:cat>
            <c:strRef>
              <c:f>Sheet1!$A$2:$A$17</c:f>
              <c:strCache>
                <c:ptCount val="16"/>
                <c:pt idx="0">
                  <c:v>Anomaly Detection Engine for Linux Logs (ADE)</c:v>
                </c:pt>
                <c:pt idx="1">
                  <c:v>COBOL Programming Course</c:v>
                </c:pt>
                <c:pt idx="2">
                  <c:v>GenevaERS</c:v>
                </c:pt>
                <c:pt idx="3">
                  <c:v>Mentorship Program</c:v>
                </c:pt>
                <c:pt idx="4">
                  <c:v>Zowe</c:v>
                </c:pt>
                <c:pt idx="5">
                  <c:v>Ambitus</c:v>
                </c:pt>
                <c:pt idx="6">
                  <c:v>Atom language syntax highlighting for z/VM</c:v>
                </c:pt>
                <c:pt idx="7">
                  <c:v>CBT Tape</c:v>
                </c:pt>
                <c:pt idx="8">
                  <c:v>Feilong</c:v>
                </c:pt>
                <c:pt idx="9">
                  <c:v>Mainframe Open Education</c:v>
                </c:pt>
                <c:pt idx="10">
                  <c:v>Polycephaly</c:v>
                </c:pt>
                <c:pt idx="11">
                  <c:v>Software Discovery Tool</c:v>
                </c:pt>
                <c:pt idx="12">
                  <c:v>TerseDecompress</c:v>
                </c:pt>
                <c:pt idx="13">
                  <c:v>Zorow</c:v>
                </c:pt>
                <c:pt idx="14">
                  <c:v>COBOL Working Group</c:v>
                </c:pt>
                <c:pt idx="15">
                  <c:v>Other (please specify)</c:v>
                </c:pt>
              </c:strCache>
            </c:strRef>
          </c:cat>
          <c:val>
            <c:numRef>
              <c:f>Sheet1!$B$2:$B$17</c:f>
              <c:numCache>
                <c:formatCode>0.00%</c:formatCode>
                <c:ptCount val="16"/>
                <c:pt idx="0">
                  <c:v>0</c:v>
                </c:pt>
                <c:pt idx="1">
                  <c:v>0.1429</c:v>
                </c:pt>
                <c:pt idx="2">
                  <c:v>0</c:v>
                </c:pt>
                <c:pt idx="3">
                  <c:v>0</c:v>
                </c:pt>
                <c:pt idx="4">
                  <c:v>0.1429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0.1429</c:v>
                </c:pt>
                <c:pt idx="11">
                  <c:v>0.1429</c:v>
                </c:pt>
                <c:pt idx="12">
                  <c:v>0</c:v>
                </c:pt>
                <c:pt idx="13">
                  <c:v>0.1429</c:v>
                </c:pt>
                <c:pt idx="14">
                  <c:v>0</c:v>
                </c:pt>
                <c:pt idx="15">
                  <c:v>0.28570000000000001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382-A84B-8130-F7224CA82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D70-9A49-A653-DB38260B391F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D70-9A49-A653-DB38260B391F}"/>
              </c:ext>
            </c:extLst>
          </c:dPt>
          <c:cat>
            <c:strRef>
              <c:f>Sheet1!$A$2:$A$3</c:f>
              <c:strCache>
                <c:ptCount val="2"/>
                <c:pt idx="0">
                  <c:v>True</c:v>
                </c:pt>
                <c:pt idx="1">
                  <c:v>False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0.85709999999999997</c:v>
                </c:pt>
                <c:pt idx="1">
                  <c:v>0.1429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70-9A49-A653-DB38260B3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B6D8-B84F-BDAE-25851AB9D625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B6D8-B84F-BDAE-25851AB9D625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B6D8-B84F-BDAE-25851AB9D625}"/>
              </c:ext>
            </c:extLst>
          </c:dPt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I would like more information.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0.71430000000000005</c:v>
                </c:pt>
                <c:pt idx="1">
                  <c:v>0.28570000000000001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D8-B84F-BDAE-25851AB9D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1442-834B-816E-6DE88A9750DF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1442-834B-816E-6DE88A9750DF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1442-834B-816E-6DE88A9750DF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1442-834B-816E-6DE88A9750DF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1442-834B-816E-6DE88A9750DF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0.42859999999999998</c:v>
                </c:pt>
                <c:pt idx="1">
                  <c:v>0.57140000000000002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42-834B-816E-6DE88A975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F346-FB43-9510-5836AA2C280B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F346-FB43-9510-5836AA2C280B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F346-FB43-9510-5836AA2C280B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F346-FB43-9510-5836AA2C280B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F346-FB43-9510-5836AA2C280B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0.57140000000000002</c:v>
                </c:pt>
                <c:pt idx="1">
                  <c:v>0.42859999999999998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46-FB43-9510-5836AA2C2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F32-C846-A419-52418AA0E4C5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F32-C846-A419-52418AA0E4C5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F32-C846-A419-52418AA0E4C5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AF32-C846-A419-52418AA0E4C5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AF32-C846-A419-52418AA0E4C5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0.66669999999999996</c:v>
                </c:pt>
                <c:pt idx="1">
                  <c:v>0.16669999999999999</c:v>
                </c:pt>
                <c:pt idx="2">
                  <c:v>0.16669999999999999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32-C846-A419-52418AA0E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CF92-5842-A124-9FA3F8276296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CF92-5842-A124-9FA3F8276296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CF92-5842-A124-9FA3F8276296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CF92-5842-A124-9FA3F8276296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CF92-5842-A124-9FA3F8276296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0.83330000000000004</c:v>
                </c:pt>
                <c:pt idx="1">
                  <c:v>0.16669999999999999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92-5842-A124-9FA3F8276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3B11-384B-B8B5-EFE4BD98AF73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3B11-384B-B8B5-EFE4BD98AF73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3B11-384B-B8B5-EFE4BD98AF73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3B11-384B-B8B5-EFE4BD98AF73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3B11-384B-B8B5-EFE4BD98AF73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0.57140000000000002</c:v>
                </c:pt>
                <c:pt idx="1">
                  <c:v>0.28570000000000001</c:v>
                </c:pt>
                <c:pt idx="2">
                  <c:v>0</c:v>
                </c:pt>
                <c:pt idx="3">
                  <c:v>0.1429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B11-384B-B8B5-EFE4BD98A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187F-BA44-958B-605A88941D6A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187F-BA44-958B-605A88941D6A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187F-BA44-958B-605A88941D6A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187F-BA44-958B-605A88941D6A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187F-BA44-958B-605A88941D6A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0.57140000000000002</c:v>
                </c:pt>
                <c:pt idx="1">
                  <c:v>0.28570000000000001</c:v>
                </c:pt>
                <c:pt idx="2">
                  <c:v>0.1429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7F-BA44-958B-605A88941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48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2A03B-2D42-4DAE-8460-CF96145A8D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5136" y="1005080"/>
            <a:ext cx="8229600" cy="356901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14CF1-AB9B-4870-9E5C-AD8F31C7F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322" y="627419"/>
            <a:ext cx="8229600" cy="239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Master text style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39551A5-770E-3978-ED85-9963EA08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4" y="4811867"/>
            <a:ext cx="8229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7787252" cy="1234730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style (only changes made to the parent slide will be reflected in the app)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6162" y="3729038"/>
            <a:ext cx="2938463" cy="38576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slide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84EA-3574-957B-CBB9-81D1F0C18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493" y="4811867"/>
            <a:ext cx="783929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158633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/>
              <a:t>Total Responses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DF05C82-1244-9CA3-984A-2EEF32F7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826" y="4811867"/>
            <a:ext cx="81065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81143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570" y="666350"/>
            <a:ext cx="5332506" cy="249144"/>
          </a:xfrm>
        </p:spPr>
        <p:txBody>
          <a:bodyPr/>
          <a:lstStyle/>
          <a:p>
            <a:pPr lvl="0"/>
            <a:r>
              <a:rPr lang="en-US" dirty="0"/>
              <a:t>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E2B938-E785-E802-7A9A-5AD4FEF6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927" y="4811867"/>
            <a:ext cx="819384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270516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70" y="666350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FE218-D8C1-4598-C115-912209DA1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3" y="4811866"/>
            <a:ext cx="82295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1" r:id="rId3"/>
    <p:sldLayoutId id="2147483675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Open Mainframe Project Maintainer Survey Summer 2022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Monday, July 11,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Did you feel that the OMP staff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Did you feel that the OMP TAC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Did you feel that the OMP TAC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42.86%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Are your CI needs being met (e.g., Travis CI, Circle CI, GitHub Actions etc)?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Are your CI needs being met (e.g., Travis CI, Circle CI, GitHub Actions etc)?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Are your security needs being met (e.g., security audits)?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Are your security needs being met (e.g., security audits)?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6   Skipped: 1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Are your marketing needs being met (e.g., events)?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Are your marketing needs being met (e.g., events)?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Are you satisfied with the overall support your project receives from OMP (e.g., marketing, budget, scholarships, events, etc.)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Date Created: Thursday, May 26, 2022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endParaRPr dirty="0"/>
          </a:p>
        </p:txBody>
      </p:sp>
      <p:sp>
        <p:nvSpPr>
          <p:cNvPr id="4" name="Text Placa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Total Responses</a:t>
            </a:r>
            <a:endParaRPr dirty="0"/>
          </a:p>
        </p:txBody>
      </p:sp>
      <p:sp>
        <p:nvSpPr>
          <p:cNvPr id="5" name="Text Placa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Complete Responses: 7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Are you satisfied with the overall support your project receives from OMP (e.g., marketing, budget, scholarships, events, etc.)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Which Open Mainframe Project (OMP) project(s) are you maintaining?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Which Open Mainframe Project (OMP) project(s) are you maintaining?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Anomaly Detection Engine for Linux Logs (ADE)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COBOL Programming Course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GenevaERS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Mentorship Program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Zowe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Ambitus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Atom language syntax highlighting for z/VM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CBT Tape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Feilong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Mainframe Open Education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Polycephaly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Software Discovery Tool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TerseDecompress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Zorow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COBOL Working Group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Do you feel that OMP reached out to collaborate and gather info about your project needs?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Do you feel that OMP reached out to collaborate and gather info about your project needs?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85.71%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14.29%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Do you have a good understanding of the resources and programs available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Do you have a good understanding of the resources and programs available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 would like more information.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Did you feel that the OMP staff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7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slides">
  <a:themeElements>
    <a:clrScheme name="Custom 93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00BF6F"/>
      </a:accent1>
      <a:accent2>
        <a:srgbClr val="507CB6"/>
      </a:accent2>
      <a:accent3>
        <a:srgbClr val="F9BE00"/>
      </a:accent3>
      <a:accent4>
        <a:srgbClr val="6BC8CD"/>
      </a:accent4>
      <a:accent5>
        <a:srgbClr val="EA854B"/>
      </a:accent5>
      <a:accent6>
        <a:srgbClr val="7D5E8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Macintosh PowerPoint</Application>
  <PresentationFormat>On-screen Show (16:9)</PresentationFormat>
  <Paragraphs>231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Data slides</vt:lpstr>
      <vt:lpstr>PowerPoint Presentation</vt:lpstr>
      <vt:lpstr>7</vt:lpstr>
      <vt:lpstr>Q1: Which Open Mainframe Project (OMP) project(s) are you maintaining?</vt:lpstr>
      <vt:lpstr>Q1: Which Open Mainframe Project (OMP) project(s) are you maintaining?</vt:lpstr>
      <vt:lpstr>Q2: Do you feel that OMP reached out to collaborate and gather info about your project needs?</vt:lpstr>
      <vt:lpstr>Q2: Do you feel that OMP reached out to collaborate and gather info about your project needs?</vt:lpstr>
      <vt:lpstr>Q3: Do you have a good understanding of the resources and programs available to you?</vt:lpstr>
      <vt:lpstr>Q3: Do you have a good understanding of the resources and programs available to you?</vt:lpstr>
      <vt:lpstr>Q4: Did you feel that the OMP staff responded quickly to your requests?</vt:lpstr>
      <vt:lpstr>Q4: Did you feel that the OMP staff responded quickly to your requests?</vt:lpstr>
      <vt:lpstr>Q5: Did you feel that the OMP TAC responded quickly to your requests?</vt:lpstr>
      <vt:lpstr>Q5: Did you feel that the OMP TAC responded quickly to your requests?</vt:lpstr>
      <vt:lpstr>Q6: Are your CI needs being met (e.g., Travis CI, Circle CI, GitHub Actions etc)?</vt:lpstr>
      <vt:lpstr>Q6: Are your CI needs being met (e.g., Travis CI, Circle CI, GitHub Actions etc)?</vt:lpstr>
      <vt:lpstr>Q7: Are your security needs being met (e.g., security audits)?</vt:lpstr>
      <vt:lpstr>Q7: Are your security needs being met (e.g., security audits)?</vt:lpstr>
      <vt:lpstr>Q8: Are your marketing needs being met (e.g., events)?</vt:lpstr>
      <vt:lpstr>Q8: Are your marketing needs being met (e.g., events)?</vt:lpstr>
      <vt:lpstr>Q9: Are you satisfied with the overall support your project receives from OMP (e.g., marketing, budget, scholarships, events, etc.)</vt:lpstr>
      <vt:lpstr>Q9: Are you satisfied with the overall support your project receives from OMP (e.g., marketing, budget, scholarships, events, etc.)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Yarille Kilborn</cp:lastModifiedBy>
  <cp:revision>1</cp:revision>
  <dcterms:modified xsi:type="dcterms:W3CDTF">2022-07-19T13:31:11Z</dcterms:modified>
</cp:coreProperties>
</file>